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6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73"/>
  </p:notesMasterIdLst>
  <p:handoutMasterIdLst>
    <p:handoutMasterId r:id="rId74"/>
  </p:handoutMasterIdLst>
  <p:sldIdLst>
    <p:sldId id="995" r:id="rId2"/>
    <p:sldId id="1568" r:id="rId3"/>
    <p:sldId id="1297" r:id="rId4"/>
    <p:sldId id="1033" r:id="rId5"/>
    <p:sldId id="1605" r:id="rId6"/>
    <p:sldId id="588" r:id="rId7"/>
    <p:sldId id="1595" r:id="rId8"/>
    <p:sldId id="1596" r:id="rId9"/>
    <p:sldId id="1597" r:id="rId10"/>
    <p:sldId id="513" r:id="rId11"/>
    <p:sldId id="1480" r:id="rId12"/>
    <p:sldId id="1479" r:id="rId13"/>
    <p:sldId id="1536" r:id="rId14"/>
    <p:sldId id="1538" r:id="rId15"/>
    <p:sldId id="1537" r:id="rId16"/>
    <p:sldId id="1607" r:id="rId17"/>
    <p:sldId id="1598" r:id="rId18"/>
    <p:sldId id="1599" r:id="rId19"/>
    <p:sldId id="1600" r:id="rId20"/>
    <p:sldId id="1601" r:id="rId21"/>
    <p:sldId id="1602" r:id="rId22"/>
    <p:sldId id="1603" r:id="rId23"/>
    <p:sldId id="1467" r:id="rId24"/>
    <p:sldId id="1608" r:id="rId25"/>
    <p:sldId id="1609" r:id="rId26"/>
    <p:sldId id="1610" r:id="rId27"/>
    <p:sldId id="1323" r:id="rId28"/>
    <p:sldId id="324" r:id="rId29"/>
    <p:sldId id="325" r:id="rId30"/>
    <p:sldId id="1458" r:id="rId31"/>
    <p:sldId id="1434" r:id="rId32"/>
    <p:sldId id="1481" r:id="rId33"/>
    <p:sldId id="1485" r:id="rId34"/>
    <p:sldId id="295" r:id="rId35"/>
    <p:sldId id="1486" r:id="rId36"/>
    <p:sldId id="1477" r:id="rId37"/>
    <p:sldId id="1540" r:id="rId38"/>
    <p:sldId id="1541" r:id="rId39"/>
    <p:sldId id="352" r:id="rId40"/>
    <p:sldId id="347" r:id="rId41"/>
    <p:sldId id="1531" r:id="rId42"/>
    <p:sldId id="1535" r:id="rId43"/>
    <p:sldId id="1566" r:id="rId44"/>
    <p:sldId id="1502" r:id="rId45"/>
    <p:sldId id="1526" r:id="rId46"/>
    <p:sldId id="1527" r:id="rId47"/>
    <p:sldId id="1499" r:id="rId48"/>
    <p:sldId id="1501" r:id="rId49"/>
    <p:sldId id="1500" r:id="rId50"/>
    <p:sldId id="1320" r:id="rId51"/>
    <p:sldId id="1613" r:id="rId52"/>
    <p:sldId id="1539" r:id="rId53"/>
    <p:sldId id="1542" r:id="rId54"/>
    <p:sldId id="1543" r:id="rId55"/>
    <p:sldId id="1544" r:id="rId56"/>
    <p:sldId id="1545" r:id="rId57"/>
    <p:sldId id="278" r:id="rId58"/>
    <p:sldId id="1572" r:id="rId59"/>
    <p:sldId id="1533" r:id="rId60"/>
    <p:sldId id="976" r:id="rId61"/>
    <p:sldId id="1612" r:id="rId62"/>
    <p:sldId id="333" r:id="rId63"/>
    <p:sldId id="1548" r:id="rId64"/>
    <p:sldId id="1549" r:id="rId65"/>
    <p:sldId id="1550" r:id="rId66"/>
    <p:sldId id="1489" r:id="rId67"/>
    <p:sldId id="316" r:id="rId68"/>
    <p:sldId id="1442" r:id="rId69"/>
    <p:sldId id="1478" r:id="rId70"/>
    <p:sldId id="372" r:id="rId71"/>
    <p:sldId id="886" r:id="rId72"/>
  </p:sldIdLst>
  <p:sldSz cx="12192000" cy="6858000"/>
  <p:notesSz cx="6797675" cy="9874250"/>
  <p:defaultTextStyle>
    <a:defPPr>
      <a:defRPr lang="zh-TW"/>
    </a:defPPr>
    <a:lvl1pPr algn="l" rtl="0" fontAlgn="base">
      <a:spcBef>
        <a:spcPct val="0"/>
      </a:spcBef>
      <a:spcAft>
        <a:spcPct val="0"/>
      </a:spcAft>
      <a:defRPr kumimoji="1" sz="2400" kern="1200">
        <a:solidFill>
          <a:schemeClr val="tx1"/>
        </a:solidFill>
        <a:latin typeface="Times New Roman" charset="0"/>
        <a:ea typeface="新細明體" charset="0"/>
        <a:cs typeface="新細明體" charset="0"/>
      </a:defRPr>
    </a:lvl1pPr>
    <a:lvl2pPr marL="457200" algn="l" rtl="0" fontAlgn="base">
      <a:spcBef>
        <a:spcPct val="0"/>
      </a:spcBef>
      <a:spcAft>
        <a:spcPct val="0"/>
      </a:spcAft>
      <a:defRPr kumimoji="1" sz="2400" kern="1200">
        <a:solidFill>
          <a:schemeClr val="tx1"/>
        </a:solidFill>
        <a:latin typeface="Times New Roman" charset="0"/>
        <a:ea typeface="新細明體" charset="0"/>
        <a:cs typeface="新細明體" charset="0"/>
      </a:defRPr>
    </a:lvl2pPr>
    <a:lvl3pPr marL="914400" algn="l" rtl="0" fontAlgn="base">
      <a:spcBef>
        <a:spcPct val="0"/>
      </a:spcBef>
      <a:spcAft>
        <a:spcPct val="0"/>
      </a:spcAft>
      <a:defRPr kumimoji="1" sz="2400" kern="1200">
        <a:solidFill>
          <a:schemeClr val="tx1"/>
        </a:solidFill>
        <a:latin typeface="Times New Roman" charset="0"/>
        <a:ea typeface="新細明體" charset="0"/>
        <a:cs typeface="新細明體" charset="0"/>
      </a:defRPr>
    </a:lvl3pPr>
    <a:lvl4pPr marL="1371600" algn="l" rtl="0" fontAlgn="base">
      <a:spcBef>
        <a:spcPct val="0"/>
      </a:spcBef>
      <a:spcAft>
        <a:spcPct val="0"/>
      </a:spcAft>
      <a:defRPr kumimoji="1" sz="2400" kern="1200">
        <a:solidFill>
          <a:schemeClr val="tx1"/>
        </a:solidFill>
        <a:latin typeface="Times New Roman" charset="0"/>
        <a:ea typeface="新細明體" charset="0"/>
        <a:cs typeface="新細明體" charset="0"/>
      </a:defRPr>
    </a:lvl4pPr>
    <a:lvl5pPr marL="1828800" algn="l" rtl="0" fontAlgn="base">
      <a:spcBef>
        <a:spcPct val="0"/>
      </a:spcBef>
      <a:spcAft>
        <a:spcPct val="0"/>
      </a:spcAft>
      <a:defRPr kumimoji="1" sz="2400" kern="1200">
        <a:solidFill>
          <a:schemeClr val="tx1"/>
        </a:solidFill>
        <a:latin typeface="Times New Roman" charset="0"/>
        <a:ea typeface="新細明體" charset="0"/>
        <a:cs typeface="新細明體" charset="0"/>
      </a:defRPr>
    </a:lvl5pPr>
    <a:lvl6pPr marL="2286000" algn="l" defTabSz="457200" rtl="0" eaLnBrk="1" latinLnBrk="0" hangingPunct="1">
      <a:defRPr kumimoji="1" sz="2400" kern="1200">
        <a:solidFill>
          <a:schemeClr val="tx1"/>
        </a:solidFill>
        <a:latin typeface="Times New Roman" charset="0"/>
        <a:ea typeface="新細明體" charset="0"/>
        <a:cs typeface="新細明體" charset="0"/>
      </a:defRPr>
    </a:lvl6pPr>
    <a:lvl7pPr marL="2743200" algn="l" defTabSz="457200" rtl="0" eaLnBrk="1" latinLnBrk="0" hangingPunct="1">
      <a:defRPr kumimoji="1" sz="2400" kern="1200">
        <a:solidFill>
          <a:schemeClr val="tx1"/>
        </a:solidFill>
        <a:latin typeface="Times New Roman" charset="0"/>
        <a:ea typeface="新細明體" charset="0"/>
        <a:cs typeface="新細明體" charset="0"/>
      </a:defRPr>
    </a:lvl7pPr>
    <a:lvl8pPr marL="3200400" algn="l" defTabSz="457200" rtl="0" eaLnBrk="1" latinLnBrk="0" hangingPunct="1">
      <a:defRPr kumimoji="1" sz="2400" kern="1200">
        <a:solidFill>
          <a:schemeClr val="tx1"/>
        </a:solidFill>
        <a:latin typeface="Times New Roman" charset="0"/>
        <a:ea typeface="新細明體" charset="0"/>
        <a:cs typeface="新細明體" charset="0"/>
      </a:defRPr>
    </a:lvl8pPr>
    <a:lvl9pPr marL="3657600" algn="l" defTabSz="457200" rtl="0" eaLnBrk="1" latinLnBrk="0" hangingPunct="1">
      <a:defRPr kumimoji="1" sz="2400" kern="1200">
        <a:solidFill>
          <a:schemeClr val="tx1"/>
        </a:solidFill>
        <a:latin typeface="Times New Roman" charset="0"/>
        <a:ea typeface="新細明體" charset="0"/>
        <a:cs typeface="新細明體"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3D4D7B"/>
    <a:srgbClr val="FFCCFF"/>
    <a:srgbClr val="00B451"/>
    <a:srgbClr val="8EB4CE"/>
    <a:srgbClr val="FF3399"/>
    <a:srgbClr val="FF66CC"/>
    <a:srgbClr val="00CC99"/>
    <a:srgbClr val="66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742"/>
    <p:restoredTop sz="94915"/>
  </p:normalViewPr>
  <p:slideViewPr>
    <p:cSldViewPr>
      <p:cViewPr varScale="1">
        <p:scale>
          <a:sx n="73" d="100"/>
          <a:sy n="73" d="100"/>
        </p:scale>
        <p:origin x="90" y="366"/>
      </p:cViewPr>
      <p:guideLst>
        <p:guide orient="horz" pos="2160"/>
        <p:guide pos="3840"/>
      </p:guideLst>
    </p:cSldViewPr>
  </p:slideViewPr>
  <p:outlineViewPr>
    <p:cViewPr>
      <p:scale>
        <a:sx n="25" d="100"/>
        <a:sy n="25" d="100"/>
      </p:scale>
      <p:origin x="0" y="11436"/>
    </p:cViewPr>
  </p:outlineViewPr>
  <p:notesTextViewPr>
    <p:cViewPr>
      <p:scale>
        <a:sx n="100" d="100"/>
        <a:sy n="100" d="100"/>
      </p:scale>
      <p:origin x="0" y="0"/>
    </p:cViewPr>
  </p:notesTextViewPr>
  <p:sorterViewPr>
    <p:cViewPr>
      <p:scale>
        <a:sx n="66" d="100"/>
        <a:sy n="66" d="100"/>
      </p:scale>
      <p:origin x="0" y="18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49603E-3131-4EBA-B154-0BD5C691226F}"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zh-TW" altLang="en-US"/>
        </a:p>
      </dgm:t>
    </dgm:pt>
    <dgm:pt modelId="{16959B05-0383-448F-B780-E1AC57886155}">
      <dgm:prSet phldrT="[文字]" custT="1"/>
      <dgm:spPr>
        <a:solidFill>
          <a:schemeClr val="accent2">
            <a:lumMod val="40000"/>
            <a:lumOff val="60000"/>
          </a:schemeClr>
        </a:solidFill>
      </dgm:spPr>
      <dgm:t>
        <a:bodyPr/>
        <a:lstStyle/>
        <a:p>
          <a:r>
            <a:rPr lang="zh-TW" altLang="en-US" sz="2400" b="1" dirty="0">
              <a:solidFill>
                <a:schemeClr val="tx1"/>
              </a:solidFill>
              <a:latin typeface="+mj-ea"/>
              <a:ea typeface="+mj-ea"/>
            </a:rPr>
            <a:t>智慧雲端管理健康小站基本量測</a:t>
          </a:r>
        </a:p>
      </dgm:t>
    </dgm:pt>
    <dgm:pt modelId="{5E6B1135-C6A3-435B-9C3D-DD368724A157}" type="parTrans" cxnId="{0FD25029-92C3-414D-9897-A11BDD178832}">
      <dgm:prSet/>
      <dgm:spPr/>
      <dgm:t>
        <a:bodyPr/>
        <a:lstStyle/>
        <a:p>
          <a:endParaRPr lang="zh-TW" altLang="en-US"/>
        </a:p>
      </dgm:t>
    </dgm:pt>
    <dgm:pt modelId="{CD397EA1-6C24-49FE-A5F8-1CDD458233B8}" type="sibTrans" cxnId="{0FD25029-92C3-414D-9897-A11BDD178832}">
      <dgm:prSet/>
      <dgm:spPr/>
      <dgm:t>
        <a:bodyPr/>
        <a:lstStyle/>
        <a:p>
          <a:endParaRPr lang="zh-TW" altLang="en-US"/>
        </a:p>
      </dgm:t>
    </dgm:pt>
    <dgm:pt modelId="{EFB726DC-4071-4374-B8A5-C0EFE667D665}">
      <dgm:prSet phldrT="[文字]" custT="1"/>
      <dgm:spPr/>
      <dgm:t>
        <a:bodyPr/>
        <a:lstStyle/>
        <a:p>
          <a:r>
            <a:rPr lang="zh-TW" altLang="en-US" sz="2400" b="1" dirty="0">
              <a:solidFill>
                <a:schemeClr val="tx1"/>
              </a:solidFill>
              <a:latin typeface="+mj-ea"/>
              <a:ea typeface="+mj-ea"/>
            </a:rPr>
            <a:t>智慧化環狀運動</a:t>
          </a:r>
        </a:p>
      </dgm:t>
    </dgm:pt>
    <dgm:pt modelId="{F2DBFD9F-51EE-447F-B760-27E0D4BC6DE4}" type="parTrans" cxnId="{49036306-E7CF-41B6-98E4-6DCD0652A317}">
      <dgm:prSet/>
      <dgm:spPr/>
      <dgm:t>
        <a:bodyPr/>
        <a:lstStyle/>
        <a:p>
          <a:endParaRPr lang="zh-TW" altLang="en-US"/>
        </a:p>
      </dgm:t>
    </dgm:pt>
    <dgm:pt modelId="{FE577629-D52A-4451-98B7-D23E1255A1E7}" type="sibTrans" cxnId="{49036306-E7CF-41B6-98E4-6DCD0652A317}">
      <dgm:prSet/>
      <dgm:spPr/>
      <dgm:t>
        <a:bodyPr/>
        <a:lstStyle/>
        <a:p>
          <a:endParaRPr lang="zh-TW" altLang="en-US"/>
        </a:p>
      </dgm:t>
    </dgm:pt>
    <dgm:pt modelId="{2087B4CF-9A4D-4BF6-8BDF-F4F381F8D2A7}">
      <dgm:prSet phldrT="[文字]" custT="1"/>
      <dgm:spPr/>
      <dgm:t>
        <a:bodyPr/>
        <a:lstStyle/>
        <a:p>
          <a:r>
            <a:rPr lang="zh-TW" altLang="en-US" sz="2400" b="1" dirty="0">
              <a:solidFill>
                <a:schemeClr val="tx1"/>
              </a:solidFill>
              <a:latin typeface="+mj-ea"/>
              <a:ea typeface="+mj-ea"/>
            </a:rPr>
            <a:t>社區及居家往診行動量測箱配備</a:t>
          </a:r>
        </a:p>
      </dgm:t>
    </dgm:pt>
    <dgm:pt modelId="{D71474CD-241C-4A05-BC29-0BCAF7FCE36B}" type="parTrans" cxnId="{5A8495CD-A644-4896-842D-3AC8D91D41D4}">
      <dgm:prSet/>
      <dgm:spPr/>
      <dgm:t>
        <a:bodyPr/>
        <a:lstStyle/>
        <a:p>
          <a:endParaRPr lang="zh-TW" altLang="en-US"/>
        </a:p>
      </dgm:t>
    </dgm:pt>
    <dgm:pt modelId="{6BD1A641-702E-410F-8F3C-9BE22751861D}" type="sibTrans" cxnId="{5A8495CD-A644-4896-842D-3AC8D91D41D4}">
      <dgm:prSet/>
      <dgm:spPr/>
      <dgm:t>
        <a:bodyPr/>
        <a:lstStyle/>
        <a:p>
          <a:endParaRPr lang="zh-TW" altLang="en-US"/>
        </a:p>
      </dgm:t>
    </dgm:pt>
    <dgm:pt modelId="{A76C5FE0-CEA3-40CB-B9AA-021D836C6221}">
      <dgm:prSet phldrT="[文字]" custT="1"/>
      <dgm:spPr/>
      <dgm:t>
        <a:bodyPr/>
        <a:lstStyle/>
        <a:p>
          <a:r>
            <a:rPr lang="zh-TW" altLang="en-US" sz="2400" b="1" dirty="0">
              <a:solidFill>
                <a:schemeClr val="tx1"/>
              </a:solidFill>
              <a:latin typeface="+mj-ea"/>
              <a:ea typeface="+mj-ea"/>
            </a:rPr>
            <a:t>醫師馬上看</a:t>
          </a:r>
          <a:r>
            <a:rPr lang="en-US" altLang="zh-TW" sz="2400" b="1" dirty="0">
              <a:solidFill>
                <a:schemeClr val="tx1"/>
              </a:solidFill>
              <a:latin typeface="+mj-ea"/>
              <a:ea typeface="+mj-ea"/>
            </a:rPr>
            <a:t>APP</a:t>
          </a:r>
          <a:endParaRPr lang="zh-TW" altLang="en-US" sz="2400" b="1" dirty="0">
            <a:solidFill>
              <a:schemeClr val="tx1"/>
            </a:solidFill>
            <a:latin typeface="+mj-ea"/>
            <a:ea typeface="+mj-ea"/>
          </a:endParaRPr>
        </a:p>
      </dgm:t>
    </dgm:pt>
    <dgm:pt modelId="{F0FD2A33-6481-4010-8A5A-CF381B9ED4A9}" type="parTrans" cxnId="{7F76497F-B4B8-4AD6-A851-11F0DD761DF3}">
      <dgm:prSet/>
      <dgm:spPr/>
      <dgm:t>
        <a:bodyPr/>
        <a:lstStyle/>
        <a:p>
          <a:endParaRPr lang="zh-TW" altLang="en-US"/>
        </a:p>
      </dgm:t>
    </dgm:pt>
    <dgm:pt modelId="{1E5C18E1-F440-4D55-A880-75BF047A300E}" type="sibTrans" cxnId="{7F76497F-B4B8-4AD6-A851-11F0DD761DF3}">
      <dgm:prSet/>
      <dgm:spPr/>
      <dgm:t>
        <a:bodyPr/>
        <a:lstStyle/>
        <a:p>
          <a:endParaRPr lang="zh-TW" altLang="en-US"/>
        </a:p>
      </dgm:t>
    </dgm:pt>
    <dgm:pt modelId="{57332933-1530-4DB2-9AAB-F13654468529}" type="pres">
      <dgm:prSet presAssocID="{D349603E-3131-4EBA-B154-0BD5C691226F}" presName="Name0" presStyleCnt="0">
        <dgm:presLayoutVars>
          <dgm:dir/>
          <dgm:resizeHandles val="exact"/>
        </dgm:presLayoutVars>
      </dgm:prSet>
      <dgm:spPr/>
    </dgm:pt>
    <dgm:pt modelId="{42B05FBE-9858-41A9-AA9D-3F56A3897CB4}" type="pres">
      <dgm:prSet presAssocID="{D349603E-3131-4EBA-B154-0BD5C691226F}" presName="cycle" presStyleCnt="0"/>
      <dgm:spPr/>
    </dgm:pt>
    <dgm:pt modelId="{8530671F-E477-4E4A-B80F-312AEE94F1DD}" type="pres">
      <dgm:prSet presAssocID="{16959B05-0383-448F-B780-E1AC57886155}" presName="nodeFirstNode" presStyleLbl="node1" presStyleIdx="0" presStyleCnt="4" custScaleY="63407">
        <dgm:presLayoutVars>
          <dgm:bulletEnabled val="1"/>
        </dgm:presLayoutVars>
      </dgm:prSet>
      <dgm:spPr/>
    </dgm:pt>
    <dgm:pt modelId="{983E436F-9995-4000-9F23-53805C6FB28B}" type="pres">
      <dgm:prSet presAssocID="{CD397EA1-6C24-49FE-A5F8-1CDD458233B8}" presName="sibTransFirstNode" presStyleLbl="bgShp" presStyleIdx="0" presStyleCnt="1"/>
      <dgm:spPr/>
    </dgm:pt>
    <dgm:pt modelId="{4AA53AD0-50FE-4C8A-B80B-871B803AF983}" type="pres">
      <dgm:prSet presAssocID="{EFB726DC-4071-4374-B8A5-C0EFE667D665}" presName="nodeFollowingNodes" presStyleLbl="node1" presStyleIdx="1" presStyleCnt="4" custScaleX="71123" custScaleY="38167" custRadScaleRad="163903" custRadScaleInc="-4161">
        <dgm:presLayoutVars>
          <dgm:bulletEnabled val="1"/>
        </dgm:presLayoutVars>
      </dgm:prSet>
      <dgm:spPr/>
    </dgm:pt>
    <dgm:pt modelId="{802CB797-C0C9-460A-ADE3-D10A7100222F}" type="pres">
      <dgm:prSet presAssocID="{2087B4CF-9A4D-4BF6-8BDF-F4F381F8D2A7}" presName="nodeFollowingNodes" presStyleLbl="node1" presStyleIdx="2" presStyleCnt="4" custScaleY="60195" custRadScaleRad="98472" custRadScaleInc="-165">
        <dgm:presLayoutVars>
          <dgm:bulletEnabled val="1"/>
        </dgm:presLayoutVars>
      </dgm:prSet>
      <dgm:spPr/>
    </dgm:pt>
    <dgm:pt modelId="{CA055ABB-962F-45EA-A2A3-5ACA0F2413CC}" type="pres">
      <dgm:prSet presAssocID="{A76C5FE0-CEA3-40CB-B9AA-021D836C6221}" presName="nodeFollowingNodes" presStyleLbl="node1" presStyleIdx="3" presStyleCnt="4" custScaleX="69561" custScaleY="44447" custRadScaleRad="149138" custRadScaleInc="9562">
        <dgm:presLayoutVars>
          <dgm:bulletEnabled val="1"/>
        </dgm:presLayoutVars>
      </dgm:prSet>
      <dgm:spPr/>
    </dgm:pt>
  </dgm:ptLst>
  <dgm:cxnLst>
    <dgm:cxn modelId="{49036306-E7CF-41B6-98E4-6DCD0652A317}" srcId="{D349603E-3131-4EBA-B154-0BD5C691226F}" destId="{EFB726DC-4071-4374-B8A5-C0EFE667D665}" srcOrd="1" destOrd="0" parTransId="{F2DBFD9F-51EE-447F-B760-27E0D4BC6DE4}" sibTransId="{FE577629-D52A-4451-98B7-D23E1255A1E7}"/>
    <dgm:cxn modelId="{AEFB2112-39E6-4055-9AD6-12F6FD7B26CD}" type="presOf" srcId="{CD397EA1-6C24-49FE-A5F8-1CDD458233B8}" destId="{983E436F-9995-4000-9F23-53805C6FB28B}" srcOrd="0" destOrd="0" presId="urn:microsoft.com/office/officeart/2005/8/layout/cycle3"/>
    <dgm:cxn modelId="{0FD25029-92C3-414D-9897-A11BDD178832}" srcId="{D349603E-3131-4EBA-B154-0BD5C691226F}" destId="{16959B05-0383-448F-B780-E1AC57886155}" srcOrd="0" destOrd="0" parTransId="{5E6B1135-C6A3-435B-9C3D-DD368724A157}" sibTransId="{CD397EA1-6C24-49FE-A5F8-1CDD458233B8}"/>
    <dgm:cxn modelId="{7F76497F-B4B8-4AD6-A851-11F0DD761DF3}" srcId="{D349603E-3131-4EBA-B154-0BD5C691226F}" destId="{A76C5FE0-CEA3-40CB-B9AA-021D836C6221}" srcOrd="3" destOrd="0" parTransId="{F0FD2A33-6481-4010-8A5A-CF381B9ED4A9}" sibTransId="{1E5C18E1-F440-4D55-A880-75BF047A300E}"/>
    <dgm:cxn modelId="{980F5194-B036-4813-BEF1-D1D4525E829D}" type="presOf" srcId="{A76C5FE0-CEA3-40CB-B9AA-021D836C6221}" destId="{CA055ABB-962F-45EA-A2A3-5ACA0F2413CC}" srcOrd="0" destOrd="0" presId="urn:microsoft.com/office/officeart/2005/8/layout/cycle3"/>
    <dgm:cxn modelId="{6E9C3197-8139-4C91-9FB1-4EDAEEC5B082}" type="presOf" srcId="{16959B05-0383-448F-B780-E1AC57886155}" destId="{8530671F-E477-4E4A-B80F-312AEE94F1DD}" srcOrd="0" destOrd="0" presId="urn:microsoft.com/office/officeart/2005/8/layout/cycle3"/>
    <dgm:cxn modelId="{78D5BAA7-359C-4B8F-8861-824DF4D388BB}" type="presOf" srcId="{2087B4CF-9A4D-4BF6-8BDF-F4F381F8D2A7}" destId="{802CB797-C0C9-460A-ADE3-D10A7100222F}" srcOrd="0" destOrd="0" presId="urn:microsoft.com/office/officeart/2005/8/layout/cycle3"/>
    <dgm:cxn modelId="{5A8495CD-A644-4896-842D-3AC8D91D41D4}" srcId="{D349603E-3131-4EBA-B154-0BD5C691226F}" destId="{2087B4CF-9A4D-4BF6-8BDF-F4F381F8D2A7}" srcOrd="2" destOrd="0" parTransId="{D71474CD-241C-4A05-BC29-0BCAF7FCE36B}" sibTransId="{6BD1A641-702E-410F-8F3C-9BE22751861D}"/>
    <dgm:cxn modelId="{6427C0D8-D497-4A19-981F-ED1DDE665E3C}" type="presOf" srcId="{EFB726DC-4071-4374-B8A5-C0EFE667D665}" destId="{4AA53AD0-50FE-4C8A-B80B-871B803AF983}" srcOrd="0" destOrd="0" presId="urn:microsoft.com/office/officeart/2005/8/layout/cycle3"/>
    <dgm:cxn modelId="{BF1073DA-729D-4996-92AB-459E99C7CCEB}" type="presOf" srcId="{D349603E-3131-4EBA-B154-0BD5C691226F}" destId="{57332933-1530-4DB2-9AAB-F13654468529}" srcOrd="0" destOrd="0" presId="urn:microsoft.com/office/officeart/2005/8/layout/cycle3"/>
    <dgm:cxn modelId="{F41691EA-7A8F-4E5D-8EC9-E387292BF1F1}" type="presParOf" srcId="{57332933-1530-4DB2-9AAB-F13654468529}" destId="{42B05FBE-9858-41A9-AA9D-3F56A3897CB4}" srcOrd="0" destOrd="0" presId="urn:microsoft.com/office/officeart/2005/8/layout/cycle3"/>
    <dgm:cxn modelId="{F424B2F3-6EF1-489A-9DF0-14DC9D79CAA2}" type="presParOf" srcId="{42B05FBE-9858-41A9-AA9D-3F56A3897CB4}" destId="{8530671F-E477-4E4A-B80F-312AEE94F1DD}" srcOrd="0" destOrd="0" presId="urn:microsoft.com/office/officeart/2005/8/layout/cycle3"/>
    <dgm:cxn modelId="{003CCCC2-EDB9-4950-A639-7DC6844FD5A3}" type="presParOf" srcId="{42B05FBE-9858-41A9-AA9D-3F56A3897CB4}" destId="{983E436F-9995-4000-9F23-53805C6FB28B}" srcOrd="1" destOrd="0" presId="urn:microsoft.com/office/officeart/2005/8/layout/cycle3"/>
    <dgm:cxn modelId="{19800DF9-7EA4-4668-A786-856FB71EFB98}" type="presParOf" srcId="{42B05FBE-9858-41A9-AA9D-3F56A3897CB4}" destId="{4AA53AD0-50FE-4C8A-B80B-871B803AF983}" srcOrd="2" destOrd="0" presId="urn:microsoft.com/office/officeart/2005/8/layout/cycle3"/>
    <dgm:cxn modelId="{1C52A275-6B68-4BFA-B846-38417D8C837E}" type="presParOf" srcId="{42B05FBE-9858-41A9-AA9D-3F56A3897CB4}" destId="{802CB797-C0C9-460A-ADE3-D10A7100222F}" srcOrd="3" destOrd="0" presId="urn:microsoft.com/office/officeart/2005/8/layout/cycle3"/>
    <dgm:cxn modelId="{3531B2AB-DDEA-405C-A042-BE82A6B1DBD9}" type="presParOf" srcId="{42B05FBE-9858-41A9-AA9D-3F56A3897CB4}" destId="{CA055ABB-962F-45EA-A2A3-5ACA0F2413CC}" srcOrd="4"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47BD99-407B-4B7F-AF37-CC7B4040DBCD}"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zh-TW" altLang="en-US"/>
        </a:p>
      </dgm:t>
    </dgm:pt>
    <dgm:pt modelId="{03A5C55C-34A2-4D09-AB41-0FEA5BA36215}">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從區域性、特定類型服務，累積可複製擴散的服務模式經驗與資訊輔助。</a:t>
          </a:r>
        </a:p>
      </dgm:t>
    </dgm:pt>
    <dgm:pt modelId="{8DE82F16-9935-42F4-A59F-861DCEB451FA}" type="parTrans" cxnId="{0D31C9A9-1A81-4679-B5AA-C1D7A43D378F}">
      <dgm:prSet/>
      <dgm:spPr/>
      <dgm:t>
        <a:bodyPr/>
        <a:lstStyle/>
        <a:p>
          <a:endParaRPr lang="zh-TW" altLang="en-US"/>
        </a:p>
      </dgm:t>
    </dgm:pt>
    <dgm:pt modelId="{661023AA-2F34-46CF-830E-C3FEA6A88636}" type="sibTrans" cxnId="{0D31C9A9-1A81-4679-B5AA-C1D7A43D378F}">
      <dgm:prSet/>
      <dgm:spPr/>
      <dgm:t>
        <a:bodyPr/>
        <a:lstStyle/>
        <a:p>
          <a:endParaRPr lang="zh-TW" altLang="en-US"/>
        </a:p>
      </dgm:t>
    </dgm:pt>
    <dgm:pt modelId="{A5C5AAEB-52BD-46A5-8A36-6E277721D58D}">
      <dgm:prSet phldrT="[文字]" custT="1"/>
      <dgm:spPr/>
      <dgm:t>
        <a:bodyPr/>
        <a:lstStyle/>
        <a:p>
          <a:r>
            <a:rPr lang="zh-TW" altLang="en-US" sz="2000" dirty="0">
              <a:solidFill>
                <a:schemeClr val="tx1"/>
              </a:solidFill>
            </a:rPr>
            <a:t>  在既有基礎上擴大與精進，持續改善加入聯盟之服務內容。</a:t>
          </a:r>
        </a:p>
      </dgm:t>
    </dgm:pt>
    <dgm:pt modelId="{986ACCA7-4EE1-4D27-A056-709845A5B32C}" type="parTrans" cxnId="{BD234F7C-0694-4FC8-90A5-FCFB5538A3BE}">
      <dgm:prSet/>
      <dgm:spPr/>
      <dgm:t>
        <a:bodyPr/>
        <a:lstStyle/>
        <a:p>
          <a:endParaRPr lang="zh-TW" altLang="en-US"/>
        </a:p>
      </dgm:t>
    </dgm:pt>
    <dgm:pt modelId="{222BB2EB-2F0C-4AD4-A1E5-2032F08085BE}" type="sibTrans" cxnId="{BD234F7C-0694-4FC8-90A5-FCFB5538A3BE}">
      <dgm:prSet/>
      <dgm:spPr/>
      <dgm:t>
        <a:bodyPr/>
        <a:lstStyle/>
        <a:p>
          <a:endParaRPr lang="zh-TW" altLang="en-US"/>
        </a:p>
      </dgm:t>
    </dgm:pt>
    <dgm:pt modelId="{E58293CE-9652-4900-8EBC-80BE1E41CAA4}">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個別醫療項目，於區域內均已驗證其可行性，部分成為醫療院所常態服務項目。</a:t>
          </a:r>
        </a:p>
      </dgm:t>
    </dgm:pt>
    <dgm:pt modelId="{F0C21777-F445-48FA-A624-A3A67CCDFB74}" type="parTrans" cxnId="{8B652D51-E8B6-451D-92A1-E83DEC9A4DD3}">
      <dgm:prSet/>
      <dgm:spPr/>
      <dgm:t>
        <a:bodyPr/>
        <a:lstStyle/>
        <a:p>
          <a:endParaRPr lang="zh-TW" altLang="en-US"/>
        </a:p>
      </dgm:t>
    </dgm:pt>
    <dgm:pt modelId="{7A18AA41-225E-4083-9D28-E1FDD981D854}" type="sibTrans" cxnId="{8B652D51-E8B6-451D-92A1-E83DEC9A4DD3}">
      <dgm:prSet/>
      <dgm:spPr/>
      <dgm:t>
        <a:bodyPr/>
        <a:lstStyle/>
        <a:p>
          <a:endParaRPr lang="zh-TW" altLang="en-US"/>
        </a:p>
      </dgm:t>
    </dgm:pt>
    <dgm:pt modelId="{440687D1-37AC-4E9B-8420-A4A66B5F8C79}">
      <dgm:prSet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透過聯盟力量，加以制度化與標準化，未來於國內、外進行推廣。</a:t>
          </a:r>
        </a:p>
      </dgm:t>
    </dgm:pt>
    <dgm:pt modelId="{463883C4-7358-4CBF-9F0F-501FCFA00F28}" type="parTrans" cxnId="{761B1724-FF9C-4F85-ADF4-677B01BFBD5F}">
      <dgm:prSet/>
      <dgm:spPr/>
      <dgm:t>
        <a:bodyPr/>
        <a:lstStyle/>
        <a:p>
          <a:endParaRPr lang="zh-TW" altLang="en-US"/>
        </a:p>
      </dgm:t>
    </dgm:pt>
    <dgm:pt modelId="{D0B0FE73-4B06-45FF-971A-5824204D92CC}" type="sibTrans" cxnId="{761B1724-FF9C-4F85-ADF4-677B01BFBD5F}">
      <dgm:prSet/>
      <dgm:spPr/>
      <dgm:t>
        <a:bodyPr/>
        <a:lstStyle/>
        <a:p>
          <a:endParaRPr lang="zh-TW" altLang="en-US"/>
        </a:p>
      </dgm:t>
    </dgm:pt>
    <dgm:pt modelId="{C62F1DEE-1F40-4553-B3ED-0A95116548FF}" type="pres">
      <dgm:prSet presAssocID="{3347BD99-407B-4B7F-AF37-CC7B4040DBCD}" presName="linear" presStyleCnt="0">
        <dgm:presLayoutVars>
          <dgm:dir/>
          <dgm:animLvl val="lvl"/>
          <dgm:resizeHandles val="exact"/>
        </dgm:presLayoutVars>
      </dgm:prSet>
      <dgm:spPr/>
    </dgm:pt>
    <dgm:pt modelId="{5E2BB655-B0D0-49BC-A86E-97BBEF3ACFDC}" type="pres">
      <dgm:prSet presAssocID="{03A5C55C-34A2-4D09-AB41-0FEA5BA36215}" presName="parentLin" presStyleCnt="0"/>
      <dgm:spPr/>
    </dgm:pt>
    <dgm:pt modelId="{EB0AE0D8-CCDB-4D28-8DBC-6D60BB3E463A}" type="pres">
      <dgm:prSet presAssocID="{03A5C55C-34A2-4D09-AB41-0FEA5BA36215}" presName="parentLeftMargin" presStyleLbl="node1" presStyleIdx="0" presStyleCnt="4"/>
      <dgm:spPr/>
    </dgm:pt>
    <dgm:pt modelId="{05CDF540-6A57-4211-9BF6-E2A3EFC1A265}" type="pres">
      <dgm:prSet presAssocID="{03A5C55C-34A2-4D09-AB41-0FEA5BA36215}" presName="parentText" presStyleLbl="node1" presStyleIdx="0" presStyleCnt="4" custScaleX="120424" custScaleY="128933">
        <dgm:presLayoutVars>
          <dgm:chMax val="0"/>
          <dgm:bulletEnabled val="1"/>
        </dgm:presLayoutVars>
      </dgm:prSet>
      <dgm:spPr/>
    </dgm:pt>
    <dgm:pt modelId="{FC98F805-4B3E-4029-908A-A4F96EF0BFE5}" type="pres">
      <dgm:prSet presAssocID="{03A5C55C-34A2-4D09-AB41-0FEA5BA36215}" presName="negativeSpace" presStyleCnt="0"/>
      <dgm:spPr/>
    </dgm:pt>
    <dgm:pt modelId="{62A55CAF-2A85-4105-AD37-BAC960C5B82E}" type="pres">
      <dgm:prSet presAssocID="{03A5C55C-34A2-4D09-AB41-0FEA5BA36215}" presName="childText" presStyleLbl="conFgAcc1" presStyleIdx="0" presStyleCnt="4">
        <dgm:presLayoutVars>
          <dgm:bulletEnabled val="1"/>
        </dgm:presLayoutVars>
      </dgm:prSet>
      <dgm:spPr/>
    </dgm:pt>
    <dgm:pt modelId="{DF1E721C-1307-40BE-A005-3769A81577CC}" type="pres">
      <dgm:prSet presAssocID="{661023AA-2F34-46CF-830E-C3FEA6A88636}" presName="spaceBetweenRectangles" presStyleCnt="0"/>
      <dgm:spPr/>
    </dgm:pt>
    <dgm:pt modelId="{C0C72F53-25FE-4CA5-AB02-37E7FFB22DD8}" type="pres">
      <dgm:prSet presAssocID="{A5C5AAEB-52BD-46A5-8A36-6E277721D58D}" presName="parentLin" presStyleCnt="0"/>
      <dgm:spPr/>
    </dgm:pt>
    <dgm:pt modelId="{8BA8AD56-50F0-45B4-9C67-D7ADC4496129}" type="pres">
      <dgm:prSet presAssocID="{A5C5AAEB-52BD-46A5-8A36-6E277721D58D}" presName="parentLeftMargin" presStyleLbl="node1" presStyleIdx="0" presStyleCnt="4"/>
      <dgm:spPr/>
    </dgm:pt>
    <dgm:pt modelId="{5C93A831-1E79-42D1-84D2-F76DC6C03B7E}" type="pres">
      <dgm:prSet presAssocID="{A5C5AAEB-52BD-46A5-8A36-6E277721D58D}" presName="parentText" presStyleLbl="node1" presStyleIdx="1" presStyleCnt="4" custScaleX="119499" custScaleY="119163">
        <dgm:presLayoutVars>
          <dgm:chMax val="0"/>
          <dgm:bulletEnabled val="1"/>
        </dgm:presLayoutVars>
      </dgm:prSet>
      <dgm:spPr/>
    </dgm:pt>
    <dgm:pt modelId="{F014B41D-B72A-4234-BD2F-7BA30B55EBFA}" type="pres">
      <dgm:prSet presAssocID="{A5C5AAEB-52BD-46A5-8A36-6E277721D58D}" presName="negativeSpace" presStyleCnt="0"/>
      <dgm:spPr/>
    </dgm:pt>
    <dgm:pt modelId="{365BD49D-1CE5-484D-83D1-AF5D08CC55ED}" type="pres">
      <dgm:prSet presAssocID="{A5C5AAEB-52BD-46A5-8A36-6E277721D58D}" presName="childText" presStyleLbl="conFgAcc1" presStyleIdx="1" presStyleCnt="4">
        <dgm:presLayoutVars>
          <dgm:bulletEnabled val="1"/>
        </dgm:presLayoutVars>
      </dgm:prSet>
      <dgm:spPr/>
    </dgm:pt>
    <dgm:pt modelId="{033839EF-73E3-43F0-941B-0C69954D3E9E}" type="pres">
      <dgm:prSet presAssocID="{222BB2EB-2F0C-4AD4-A1E5-2032F08085BE}" presName="spaceBetweenRectangles" presStyleCnt="0"/>
      <dgm:spPr/>
    </dgm:pt>
    <dgm:pt modelId="{3E2D8374-F566-4786-873F-7767B2BD1CBA}" type="pres">
      <dgm:prSet presAssocID="{E58293CE-9652-4900-8EBC-80BE1E41CAA4}" presName="parentLin" presStyleCnt="0"/>
      <dgm:spPr/>
    </dgm:pt>
    <dgm:pt modelId="{A7772F59-2813-4067-9DA3-4ECFB0AA0FA5}" type="pres">
      <dgm:prSet presAssocID="{E58293CE-9652-4900-8EBC-80BE1E41CAA4}" presName="parentLeftMargin" presStyleLbl="node1" presStyleIdx="1" presStyleCnt="4"/>
      <dgm:spPr/>
    </dgm:pt>
    <dgm:pt modelId="{D052752A-B204-4D76-9161-49487B450A08}" type="pres">
      <dgm:prSet presAssocID="{E58293CE-9652-4900-8EBC-80BE1E41CAA4}" presName="parentText" presStyleLbl="node1" presStyleIdx="2" presStyleCnt="4" custScaleX="116730" custScaleY="139120">
        <dgm:presLayoutVars>
          <dgm:chMax val="0"/>
          <dgm:bulletEnabled val="1"/>
        </dgm:presLayoutVars>
      </dgm:prSet>
      <dgm:spPr/>
    </dgm:pt>
    <dgm:pt modelId="{05DC88D4-554A-481A-8BA2-07CE411F0A45}" type="pres">
      <dgm:prSet presAssocID="{E58293CE-9652-4900-8EBC-80BE1E41CAA4}" presName="negativeSpace" presStyleCnt="0"/>
      <dgm:spPr/>
    </dgm:pt>
    <dgm:pt modelId="{7A59B5B8-B4CB-4995-90E2-07C693FC741B}" type="pres">
      <dgm:prSet presAssocID="{E58293CE-9652-4900-8EBC-80BE1E41CAA4}" presName="childText" presStyleLbl="conFgAcc1" presStyleIdx="2" presStyleCnt="4">
        <dgm:presLayoutVars>
          <dgm:bulletEnabled val="1"/>
        </dgm:presLayoutVars>
      </dgm:prSet>
      <dgm:spPr/>
    </dgm:pt>
    <dgm:pt modelId="{395F7411-8068-4A10-AF15-AB50B65CD164}" type="pres">
      <dgm:prSet presAssocID="{7A18AA41-225E-4083-9D28-E1FDD981D854}" presName="spaceBetweenRectangles" presStyleCnt="0"/>
      <dgm:spPr/>
    </dgm:pt>
    <dgm:pt modelId="{3A25FFAE-E2A3-49C4-B95B-C32A70E0D9C2}" type="pres">
      <dgm:prSet presAssocID="{440687D1-37AC-4E9B-8420-A4A66B5F8C79}" presName="parentLin" presStyleCnt="0"/>
      <dgm:spPr/>
    </dgm:pt>
    <dgm:pt modelId="{8B9193E6-4F3A-4B66-9E18-51451239FB10}" type="pres">
      <dgm:prSet presAssocID="{440687D1-37AC-4E9B-8420-A4A66B5F8C79}" presName="parentLeftMargin" presStyleLbl="node1" presStyleIdx="2" presStyleCnt="4"/>
      <dgm:spPr/>
    </dgm:pt>
    <dgm:pt modelId="{BE5A5EFA-52A0-443E-B3D9-32C21EECDDB4}" type="pres">
      <dgm:prSet presAssocID="{440687D1-37AC-4E9B-8420-A4A66B5F8C79}" presName="parentText" presStyleLbl="node1" presStyleIdx="3" presStyleCnt="4" custScaleX="119387" custScaleY="118198">
        <dgm:presLayoutVars>
          <dgm:chMax val="0"/>
          <dgm:bulletEnabled val="1"/>
        </dgm:presLayoutVars>
      </dgm:prSet>
      <dgm:spPr/>
    </dgm:pt>
    <dgm:pt modelId="{B812C059-7A71-420E-B5EE-4CB6B7E280F9}" type="pres">
      <dgm:prSet presAssocID="{440687D1-37AC-4E9B-8420-A4A66B5F8C79}" presName="negativeSpace" presStyleCnt="0"/>
      <dgm:spPr/>
    </dgm:pt>
    <dgm:pt modelId="{099615C3-72E6-4910-926C-96507C655AAF}" type="pres">
      <dgm:prSet presAssocID="{440687D1-37AC-4E9B-8420-A4A66B5F8C79}" presName="childText" presStyleLbl="conFgAcc1" presStyleIdx="3" presStyleCnt="4">
        <dgm:presLayoutVars>
          <dgm:bulletEnabled val="1"/>
        </dgm:presLayoutVars>
      </dgm:prSet>
      <dgm:spPr/>
    </dgm:pt>
  </dgm:ptLst>
  <dgm:cxnLst>
    <dgm:cxn modelId="{12751307-F875-4801-B156-BFBC05101724}" type="presOf" srcId="{E58293CE-9652-4900-8EBC-80BE1E41CAA4}" destId="{A7772F59-2813-4067-9DA3-4ECFB0AA0FA5}" srcOrd="0" destOrd="0" presId="urn:microsoft.com/office/officeart/2005/8/layout/list1"/>
    <dgm:cxn modelId="{0D155413-4A15-4223-BA18-8A324E816EFB}" type="presOf" srcId="{440687D1-37AC-4E9B-8420-A4A66B5F8C79}" destId="{BE5A5EFA-52A0-443E-B3D9-32C21EECDDB4}" srcOrd="1" destOrd="0" presId="urn:microsoft.com/office/officeart/2005/8/layout/list1"/>
    <dgm:cxn modelId="{94A09318-4C74-4F45-9533-6D71E588D70A}" type="presOf" srcId="{440687D1-37AC-4E9B-8420-A4A66B5F8C79}" destId="{8B9193E6-4F3A-4B66-9E18-51451239FB10}" srcOrd="0" destOrd="0" presId="urn:microsoft.com/office/officeart/2005/8/layout/list1"/>
    <dgm:cxn modelId="{761B1724-FF9C-4F85-ADF4-677B01BFBD5F}" srcId="{3347BD99-407B-4B7F-AF37-CC7B4040DBCD}" destId="{440687D1-37AC-4E9B-8420-A4A66B5F8C79}" srcOrd="3" destOrd="0" parTransId="{463883C4-7358-4CBF-9F0F-501FCFA00F28}" sibTransId="{D0B0FE73-4B06-45FF-971A-5824204D92CC}"/>
    <dgm:cxn modelId="{49D1A563-D721-4248-8E41-8BB3A747FA04}" type="presOf" srcId="{A5C5AAEB-52BD-46A5-8A36-6E277721D58D}" destId="{5C93A831-1E79-42D1-84D2-F76DC6C03B7E}" srcOrd="1" destOrd="0" presId="urn:microsoft.com/office/officeart/2005/8/layout/list1"/>
    <dgm:cxn modelId="{724D9E6C-7661-45CE-97D2-1C2C048E7962}" type="presOf" srcId="{03A5C55C-34A2-4D09-AB41-0FEA5BA36215}" destId="{EB0AE0D8-CCDB-4D28-8DBC-6D60BB3E463A}" srcOrd="0" destOrd="0" presId="urn:microsoft.com/office/officeart/2005/8/layout/list1"/>
    <dgm:cxn modelId="{8B652D51-E8B6-451D-92A1-E83DEC9A4DD3}" srcId="{3347BD99-407B-4B7F-AF37-CC7B4040DBCD}" destId="{E58293CE-9652-4900-8EBC-80BE1E41CAA4}" srcOrd="2" destOrd="0" parTransId="{F0C21777-F445-48FA-A624-A3A67CCDFB74}" sibTransId="{7A18AA41-225E-4083-9D28-E1FDD981D854}"/>
    <dgm:cxn modelId="{93CBEB59-8DF4-4D01-A7F7-FAD274E10F8C}" type="presOf" srcId="{3347BD99-407B-4B7F-AF37-CC7B4040DBCD}" destId="{C62F1DEE-1F40-4553-B3ED-0A95116548FF}" srcOrd="0" destOrd="0" presId="urn:microsoft.com/office/officeart/2005/8/layout/list1"/>
    <dgm:cxn modelId="{BD234F7C-0694-4FC8-90A5-FCFB5538A3BE}" srcId="{3347BD99-407B-4B7F-AF37-CC7B4040DBCD}" destId="{A5C5AAEB-52BD-46A5-8A36-6E277721D58D}" srcOrd="1" destOrd="0" parTransId="{986ACCA7-4EE1-4D27-A056-709845A5B32C}" sibTransId="{222BB2EB-2F0C-4AD4-A1E5-2032F08085BE}"/>
    <dgm:cxn modelId="{0D31C9A9-1A81-4679-B5AA-C1D7A43D378F}" srcId="{3347BD99-407B-4B7F-AF37-CC7B4040DBCD}" destId="{03A5C55C-34A2-4D09-AB41-0FEA5BA36215}" srcOrd="0" destOrd="0" parTransId="{8DE82F16-9935-42F4-A59F-861DCEB451FA}" sibTransId="{661023AA-2F34-46CF-830E-C3FEA6A88636}"/>
    <dgm:cxn modelId="{145924DB-493C-4A34-AE4A-697905EF9509}" type="presOf" srcId="{A5C5AAEB-52BD-46A5-8A36-6E277721D58D}" destId="{8BA8AD56-50F0-45B4-9C67-D7ADC4496129}" srcOrd="0" destOrd="0" presId="urn:microsoft.com/office/officeart/2005/8/layout/list1"/>
    <dgm:cxn modelId="{49E136E3-7A7D-4900-A83D-ED8151A7360D}" type="presOf" srcId="{03A5C55C-34A2-4D09-AB41-0FEA5BA36215}" destId="{05CDF540-6A57-4211-9BF6-E2A3EFC1A265}" srcOrd="1" destOrd="0" presId="urn:microsoft.com/office/officeart/2005/8/layout/list1"/>
    <dgm:cxn modelId="{CDFDA7E5-34DF-4768-97E4-A897357BCB86}" type="presOf" srcId="{E58293CE-9652-4900-8EBC-80BE1E41CAA4}" destId="{D052752A-B204-4D76-9161-49487B450A08}" srcOrd="1" destOrd="0" presId="urn:microsoft.com/office/officeart/2005/8/layout/list1"/>
    <dgm:cxn modelId="{9D685ED5-C4FC-4FF6-AF16-67211A86802B}" type="presParOf" srcId="{C62F1DEE-1F40-4553-B3ED-0A95116548FF}" destId="{5E2BB655-B0D0-49BC-A86E-97BBEF3ACFDC}" srcOrd="0" destOrd="0" presId="urn:microsoft.com/office/officeart/2005/8/layout/list1"/>
    <dgm:cxn modelId="{DD350B61-D530-42AE-B908-970AD3B20A97}" type="presParOf" srcId="{5E2BB655-B0D0-49BC-A86E-97BBEF3ACFDC}" destId="{EB0AE0D8-CCDB-4D28-8DBC-6D60BB3E463A}" srcOrd="0" destOrd="0" presId="urn:microsoft.com/office/officeart/2005/8/layout/list1"/>
    <dgm:cxn modelId="{4C61C46B-8E26-49A4-A81A-B13AEDE46E0A}" type="presParOf" srcId="{5E2BB655-B0D0-49BC-A86E-97BBEF3ACFDC}" destId="{05CDF540-6A57-4211-9BF6-E2A3EFC1A265}" srcOrd="1" destOrd="0" presId="urn:microsoft.com/office/officeart/2005/8/layout/list1"/>
    <dgm:cxn modelId="{0B927E07-8D6C-4D1B-A0EA-9B9816200420}" type="presParOf" srcId="{C62F1DEE-1F40-4553-B3ED-0A95116548FF}" destId="{FC98F805-4B3E-4029-908A-A4F96EF0BFE5}" srcOrd="1" destOrd="0" presId="urn:microsoft.com/office/officeart/2005/8/layout/list1"/>
    <dgm:cxn modelId="{1DA40E94-CC8D-4941-A38C-8A8BE35CF1B8}" type="presParOf" srcId="{C62F1DEE-1F40-4553-B3ED-0A95116548FF}" destId="{62A55CAF-2A85-4105-AD37-BAC960C5B82E}" srcOrd="2" destOrd="0" presId="urn:microsoft.com/office/officeart/2005/8/layout/list1"/>
    <dgm:cxn modelId="{09F0B9CC-21A3-44D6-BFFE-73A0F86F9FD2}" type="presParOf" srcId="{C62F1DEE-1F40-4553-B3ED-0A95116548FF}" destId="{DF1E721C-1307-40BE-A005-3769A81577CC}" srcOrd="3" destOrd="0" presId="urn:microsoft.com/office/officeart/2005/8/layout/list1"/>
    <dgm:cxn modelId="{DBC20BDD-D09A-4099-AD3A-4139EDC37BD9}" type="presParOf" srcId="{C62F1DEE-1F40-4553-B3ED-0A95116548FF}" destId="{C0C72F53-25FE-4CA5-AB02-37E7FFB22DD8}" srcOrd="4" destOrd="0" presId="urn:microsoft.com/office/officeart/2005/8/layout/list1"/>
    <dgm:cxn modelId="{A1A69ED5-230C-46ED-83B6-B3DBB41AE696}" type="presParOf" srcId="{C0C72F53-25FE-4CA5-AB02-37E7FFB22DD8}" destId="{8BA8AD56-50F0-45B4-9C67-D7ADC4496129}" srcOrd="0" destOrd="0" presId="urn:microsoft.com/office/officeart/2005/8/layout/list1"/>
    <dgm:cxn modelId="{CE3E02B0-90C2-4011-841B-301AA87F815D}" type="presParOf" srcId="{C0C72F53-25FE-4CA5-AB02-37E7FFB22DD8}" destId="{5C93A831-1E79-42D1-84D2-F76DC6C03B7E}" srcOrd="1" destOrd="0" presId="urn:microsoft.com/office/officeart/2005/8/layout/list1"/>
    <dgm:cxn modelId="{E95819D9-3121-4D6F-84D6-2ED88CC80D5D}" type="presParOf" srcId="{C62F1DEE-1F40-4553-B3ED-0A95116548FF}" destId="{F014B41D-B72A-4234-BD2F-7BA30B55EBFA}" srcOrd="5" destOrd="0" presId="urn:microsoft.com/office/officeart/2005/8/layout/list1"/>
    <dgm:cxn modelId="{15358DEB-53DC-471C-96FC-D122DE32A3AF}" type="presParOf" srcId="{C62F1DEE-1F40-4553-B3ED-0A95116548FF}" destId="{365BD49D-1CE5-484D-83D1-AF5D08CC55ED}" srcOrd="6" destOrd="0" presId="urn:microsoft.com/office/officeart/2005/8/layout/list1"/>
    <dgm:cxn modelId="{236189F1-A0AE-4B3E-AB22-6E324AFFB3C0}" type="presParOf" srcId="{C62F1DEE-1F40-4553-B3ED-0A95116548FF}" destId="{033839EF-73E3-43F0-941B-0C69954D3E9E}" srcOrd="7" destOrd="0" presId="urn:microsoft.com/office/officeart/2005/8/layout/list1"/>
    <dgm:cxn modelId="{52829A5C-6424-4432-A682-78457BBC8511}" type="presParOf" srcId="{C62F1DEE-1F40-4553-B3ED-0A95116548FF}" destId="{3E2D8374-F566-4786-873F-7767B2BD1CBA}" srcOrd="8" destOrd="0" presId="urn:microsoft.com/office/officeart/2005/8/layout/list1"/>
    <dgm:cxn modelId="{21B634B2-1CB6-44ED-A655-850151E1AE3B}" type="presParOf" srcId="{3E2D8374-F566-4786-873F-7767B2BD1CBA}" destId="{A7772F59-2813-4067-9DA3-4ECFB0AA0FA5}" srcOrd="0" destOrd="0" presId="urn:microsoft.com/office/officeart/2005/8/layout/list1"/>
    <dgm:cxn modelId="{F4057450-FABC-41F4-9165-11C35093E2A9}" type="presParOf" srcId="{3E2D8374-F566-4786-873F-7767B2BD1CBA}" destId="{D052752A-B204-4D76-9161-49487B450A08}" srcOrd="1" destOrd="0" presId="urn:microsoft.com/office/officeart/2005/8/layout/list1"/>
    <dgm:cxn modelId="{2E7249D1-06E5-429C-A00A-8029BEAD4C1A}" type="presParOf" srcId="{C62F1DEE-1F40-4553-B3ED-0A95116548FF}" destId="{05DC88D4-554A-481A-8BA2-07CE411F0A45}" srcOrd="9" destOrd="0" presId="urn:microsoft.com/office/officeart/2005/8/layout/list1"/>
    <dgm:cxn modelId="{C024AEA3-0E23-4F7B-9FE4-D50F94BB34B0}" type="presParOf" srcId="{C62F1DEE-1F40-4553-B3ED-0A95116548FF}" destId="{7A59B5B8-B4CB-4995-90E2-07C693FC741B}" srcOrd="10" destOrd="0" presId="urn:microsoft.com/office/officeart/2005/8/layout/list1"/>
    <dgm:cxn modelId="{8673BEF8-DF91-46AF-BE83-70CD0E0D1D16}" type="presParOf" srcId="{C62F1DEE-1F40-4553-B3ED-0A95116548FF}" destId="{395F7411-8068-4A10-AF15-AB50B65CD164}" srcOrd="11" destOrd="0" presId="urn:microsoft.com/office/officeart/2005/8/layout/list1"/>
    <dgm:cxn modelId="{BBF8258E-1BF8-4E74-B544-7164DE026B63}" type="presParOf" srcId="{C62F1DEE-1F40-4553-B3ED-0A95116548FF}" destId="{3A25FFAE-E2A3-49C4-B95B-C32A70E0D9C2}" srcOrd="12" destOrd="0" presId="urn:microsoft.com/office/officeart/2005/8/layout/list1"/>
    <dgm:cxn modelId="{0811604C-6DD0-4F3A-8E74-22603BF90CAC}" type="presParOf" srcId="{3A25FFAE-E2A3-49C4-B95B-C32A70E0D9C2}" destId="{8B9193E6-4F3A-4B66-9E18-51451239FB10}" srcOrd="0" destOrd="0" presId="urn:microsoft.com/office/officeart/2005/8/layout/list1"/>
    <dgm:cxn modelId="{7B80B62F-F7AC-4F42-AE8B-4BADC97BD291}" type="presParOf" srcId="{3A25FFAE-E2A3-49C4-B95B-C32A70E0D9C2}" destId="{BE5A5EFA-52A0-443E-B3D9-32C21EECDDB4}" srcOrd="1" destOrd="0" presId="urn:microsoft.com/office/officeart/2005/8/layout/list1"/>
    <dgm:cxn modelId="{B3F0C57A-5654-4F74-ACBF-5084065AD6C6}" type="presParOf" srcId="{C62F1DEE-1F40-4553-B3ED-0A95116548FF}" destId="{B812C059-7A71-420E-B5EE-4CB6B7E280F9}" srcOrd="13" destOrd="0" presId="urn:microsoft.com/office/officeart/2005/8/layout/list1"/>
    <dgm:cxn modelId="{333E3E79-3935-4710-A7BE-451A7E598FE7}" type="presParOf" srcId="{C62F1DEE-1F40-4553-B3ED-0A95116548FF}" destId="{099615C3-72E6-4910-926C-96507C655AA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E436F-9995-4000-9F23-53805C6FB28B}">
      <dsp:nvSpPr>
        <dsp:cNvPr id="0" name=""/>
        <dsp:cNvSpPr/>
      </dsp:nvSpPr>
      <dsp:spPr>
        <a:xfrm>
          <a:off x="1462105" y="-111839"/>
          <a:ext cx="5177256" cy="5177256"/>
        </a:xfrm>
        <a:prstGeom prst="circularArrow">
          <a:avLst>
            <a:gd name="adj1" fmla="val 4668"/>
            <a:gd name="adj2" fmla="val 272909"/>
            <a:gd name="adj3" fmla="val 12888704"/>
            <a:gd name="adj4" fmla="val 17991876"/>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30671F-E477-4E4A-B80F-312AEE94F1DD}">
      <dsp:nvSpPr>
        <dsp:cNvPr id="0" name=""/>
        <dsp:cNvSpPr/>
      </dsp:nvSpPr>
      <dsp:spPr>
        <a:xfrm>
          <a:off x="2352108" y="325470"/>
          <a:ext cx="3397249" cy="1077047"/>
        </a:xfrm>
        <a:prstGeom prst="roundRect">
          <a:avLst/>
        </a:prstGeom>
        <a:solidFill>
          <a:schemeClr val="accent2">
            <a:lumMod val="40000"/>
            <a:lumOff val="6000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chemeClr val="tx1"/>
              </a:solidFill>
              <a:latin typeface="+mj-ea"/>
              <a:ea typeface="+mj-ea"/>
            </a:rPr>
            <a:t>智慧雲端管理健康小站基本量測</a:t>
          </a:r>
        </a:p>
      </dsp:txBody>
      <dsp:txXfrm>
        <a:off x="2404685" y="378047"/>
        <a:ext cx="3292095" cy="971893"/>
      </dsp:txXfrm>
    </dsp:sp>
    <dsp:sp modelId="{4AA53AD0-50FE-4C8A-B80B-871B803AF983}">
      <dsp:nvSpPr>
        <dsp:cNvPr id="0" name=""/>
        <dsp:cNvSpPr/>
      </dsp:nvSpPr>
      <dsp:spPr>
        <a:xfrm>
          <a:off x="5711773" y="2239569"/>
          <a:ext cx="2416226" cy="648314"/>
        </a:xfrm>
        <a:prstGeom prst="roundRect">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chemeClr val="tx1"/>
              </a:solidFill>
              <a:latin typeface="+mj-ea"/>
              <a:ea typeface="+mj-ea"/>
            </a:rPr>
            <a:t>智慧化環狀運動</a:t>
          </a:r>
        </a:p>
      </dsp:txBody>
      <dsp:txXfrm>
        <a:off x="5743421" y="2271217"/>
        <a:ext cx="2352930" cy="585018"/>
      </dsp:txXfrm>
    </dsp:sp>
    <dsp:sp modelId="{802CB797-C0C9-460A-ADE3-D10A7100222F}">
      <dsp:nvSpPr>
        <dsp:cNvPr id="0" name=""/>
        <dsp:cNvSpPr/>
      </dsp:nvSpPr>
      <dsp:spPr>
        <a:xfrm>
          <a:off x="2355904" y="4042299"/>
          <a:ext cx="3397249" cy="1022487"/>
        </a:xfrm>
        <a:prstGeom prst="roundRect">
          <a:avLst/>
        </a:prstGeom>
        <a:solidFill>
          <a:schemeClr val="accent4">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chemeClr val="tx1"/>
              </a:solidFill>
              <a:latin typeface="+mj-ea"/>
              <a:ea typeface="+mj-ea"/>
            </a:rPr>
            <a:t>社區及居家往診行動量測箱配備</a:t>
          </a:r>
        </a:p>
      </dsp:txBody>
      <dsp:txXfrm>
        <a:off x="2405818" y="4092213"/>
        <a:ext cx="3297421" cy="922659"/>
      </dsp:txXfrm>
    </dsp:sp>
    <dsp:sp modelId="{CA055ABB-962F-45EA-A2A3-5ACA0F2413CC}">
      <dsp:nvSpPr>
        <dsp:cNvPr id="0" name=""/>
        <dsp:cNvSpPr/>
      </dsp:nvSpPr>
      <dsp:spPr>
        <a:xfrm>
          <a:off x="116699" y="2013144"/>
          <a:ext cx="2363161" cy="754987"/>
        </a:xfrm>
        <a:prstGeom prst="roundRect">
          <a:avLst/>
        </a:prstGeom>
        <a:solidFill>
          <a:schemeClr val="accent5">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chemeClr val="tx1"/>
              </a:solidFill>
              <a:latin typeface="+mj-ea"/>
              <a:ea typeface="+mj-ea"/>
            </a:rPr>
            <a:t>醫師馬上看</a:t>
          </a:r>
          <a:r>
            <a:rPr lang="en-US" altLang="zh-TW" sz="2400" b="1" kern="1200" dirty="0">
              <a:solidFill>
                <a:schemeClr val="tx1"/>
              </a:solidFill>
              <a:latin typeface="+mj-ea"/>
              <a:ea typeface="+mj-ea"/>
            </a:rPr>
            <a:t>APP</a:t>
          </a:r>
          <a:endParaRPr lang="zh-TW" altLang="en-US" sz="2400" b="1" kern="1200" dirty="0">
            <a:solidFill>
              <a:schemeClr val="tx1"/>
            </a:solidFill>
            <a:latin typeface="+mj-ea"/>
            <a:ea typeface="+mj-ea"/>
          </a:endParaRPr>
        </a:p>
      </dsp:txBody>
      <dsp:txXfrm>
        <a:off x="153554" y="2049999"/>
        <a:ext cx="2289451" cy="681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55CAF-2A85-4105-AD37-BAC960C5B82E}">
      <dsp:nvSpPr>
        <dsp:cNvPr id="0" name=""/>
        <dsp:cNvSpPr/>
      </dsp:nvSpPr>
      <dsp:spPr>
        <a:xfrm>
          <a:off x="0" y="514568"/>
          <a:ext cx="5895752" cy="554400"/>
        </a:xfrm>
        <a:prstGeom prst="rect">
          <a:avLst/>
        </a:prstGeom>
        <a:solidFill>
          <a:schemeClr val="lt1">
            <a:alpha val="90000"/>
            <a:hueOff val="0"/>
            <a:satOff val="0"/>
            <a:lumOff val="0"/>
            <a:alphaOff val="0"/>
          </a:schemeClr>
        </a:solidFill>
        <a:ln w="25400" cap="flat" cmpd="dbl"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CDF540-6A57-4211-9BF6-E2A3EFC1A265}">
      <dsp:nvSpPr>
        <dsp:cNvPr id="0" name=""/>
        <dsp:cNvSpPr/>
      </dsp:nvSpPr>
      <dsp:spPr>
        <a:xfrm>
          <a:off x="294787" y="1945"/>
          <a:ext cx="4969930" cy="837342"/>
        </a:xfrm>
        <a:prstGeom prst="roundRect">
          <a:avLst/>
        </a:prstGeom>
        <a:solidFill>
          <a:schemeClr val="accent4">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992" tIns="0" rIns="155992" bIns="0" numCol="1" spcCol="1270" anchor="ctr" anchorCtr="0">
          <a:noAutofit/>
        </a:bodyPr>
        <a:lstStyle/>
        <a:p>
          <a:pPr marL="0" lvl="0" indent="0" algn="l" defTabSz="889000">
            <a:lnSpc>
              <a:spcPct val="90000"/>
            </a:lnSpc>
            <a:spcBef>
              <a:spcPct val="0"/>
            </a:spcBef>
            <a:spcAft>
              <a:spcPct val="35000"/>
            </a:spcAft>
            <a:buNone/>
          </a:pPr>
          <a:r>
            <a:rPr lang="zh-TW" altLang="en-US" sz="2000" kern="1200" dirty="0">
              <a:solidFill>
                <a:schemeClr val="tx1"/>
              </a:solidFill>
              <a:latin typeface="微軟正黑體" panose="020B0604030504040204" pitchFamily="34" charset="-120"/>
              <a:ea typeface="微軟正黑體" panose="020B0604030504040204" pitchFamily="34" charset="-120"/>
            </a:rPr>
            <a:t>從區域性、特定類型服務，累積可複製擴散的服務模式經驗與資訊輔助。</a:t>
          </a:r>
        </a:p>
      </dsp:txBody>
      <dsp:txXfrm>
        <a:off x="335663" y="42821"/>
        <a:ext cx="4888178" cy="755590"/>
      </dsp:txXfrm>
    </dsp:sp>
    <dsp:sp modelId="{365BD49D-1CE5-484D-83D1-AF5D08CC55ED}">
      <dsp:nvSpPr>
        <dsp:cNvPr id="0" name=""/>
        <dsp:cNvSpPr/>
      </dsp:nvSpPr>
      <dsp:spPr>
        <a:xfrm>
          <a:off x="0" y="1636940"/>
          <a:ext cx="5895752" cy="554400"/>
        </a:xfrm>
        <a:prstGeom prst="rect">
          <a:avLst/>
        </a:prstGeom>
        <a:solidFill>
          <a:schemeClr val="lt1">
            <a:alpha val="90000"/>
            <a:hueOff val="0"/>
            <a:satOff val="0"/>
            <a:lumOff val="0"/>
            <a:alphaOff val="0"/>
          </a:schemeClr>
        </a:solidFill>
        <a:ln w="25400" cap="flat" cmpd="dbl" algn="ctr">
          <a:solidFill>
            <a:schemeClr val="accent4">
              <a:hueOff val="734743"/>
              <a:satOff val="-2126"/>
              <a:lumOff val="-4379"/>
              <a:alphaOff val="0"/>
            </a:schemeClr>
          </a:solidFill>
          <a:prstDash val="solid"/>
        </a:ln>
        <a:effectLst/>
      </dsp:spPr>
      <dsp:style>
        <a:lnRef idx="2">
          <a:scrgbClr r="0" g="0" b="0"/>
        </a:lnRef>
        <a:fillRef idx="1">
          <a:scrgbClr r="0" g="0" b="0"/>
        </a:fillRef>
        <a:effectRef idx="0">
          <a:scrgbClr r="0" g="0" b="0"/>
        </a:effectRef>
        <a:fontRef idx="minor"/>
      </dsp:style>
    </dsp:sp>
    <dsp:sp modelId="{5C93A831-1E79-42D1-84D2-F76DC6C03B7E}">
      <dsp:nvSpPr>
        <dsp:cNvPr id="0" name=""/>
        <dsp:cNvSpPr/>
      </dsp:nvSpPr>
      <dsp:spPr>
        <a:xfrm>
          <a:off x="294787" y="1187768"/>
          <a:ext cx="4931755" cy="773892"/>
        </a:xfrm>
        <a:prstGeom prst="roundRect">
          <a:avLst/>
        </a:prstGeom>
        <a:solidFill>
          <a:schemeClr val="accent4">
            <a:hueOff val="734743"/>
            <a:satOff val="-2126"/>
            <a:lumOff val="-4379"/>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992" tIns="0" rIns="155992" bIns="0" numCol="1" spcCol="1270" anchor="ctr" anchorCtr="0">
          <a:noAutofit/>
        </a:bodyPr>
        <a:lstStyle/>
        <a:p>
          <a:pPr marL="0" lvl="0" indent="0" algn="l" defTabSz="889000">
            <a:lnSpc>
              <a:spcPct val="90000"/>
            </a:lnSpc>
            <a:spcBef>
              <a:spcPct val="0"/>
            </a:spcBef>
            <a:spcAft>
              <a:spcPct val="35000"/>
            </a:spcAft>
            <a:buNone/>
          </a:pPr>
          <a:r>
            <a:rPr lang="zh-TW" altLang="en-US" sz="2000" kern="1200" dirty="0">
              <a:solidFill>
                <a:schemeClr val="tx1"/>
              </a:solidFill>
            </a:rPr>
            <a:t>  在既有基礎上擴大與精進，持續改善加入聯盟之服務內容。</a:t>
          </a:r>
        </a:p>
      </dsp:txBody>
      <dsp:txXfrm>
        <a:off x="332565" y="1225546"/>
        <a:ext cx="4856199" cy="698336"/>
      </dsp:txXfrm>
    </dsp:sp>
    <dsp:sp modelId="{7A59B5B8-B4CB-4995-90E2-07C693FC741B}">
      <dsp:nvSpPr>
        <dsp:cNvPr id="0" name=""/>
        <dsp:cNvSpPr/>
      </dsp:nvSpPr>
      <dsp:spPr>
        <a:xfrm>
          <a:off x="0" y="2888921"/>
          <a:ext cx="5895752" cy="554400"/>
        </a:xfrm>
        <a:prstGeom prst="rect">
          <a:avLst/>
        </a:prstGeom>
        <a:solidFill>
          <a:schemeClr val="lt1">
            <a:alpha val="90000"/>
            <a:hueOff val="0"/>
            <a:satOff val="0"/>
            <a:lumOff val="0"/>
            <a:alphaOff val="0"/>
          </a:schemeClr>
        </a:solidFill>
        <a:ln w="25400" cap="flat" cmpd="dbl" algn="ctr">
          <a:solidFill>
            <a:schemeClr val="accent4">
              <a:hueOff val="1469486"/>
              <a:satOff val="-4253"/>
              <a:lumOff val="-8759"/>
              <a:alphaOff val="0"/>
            </a:schemeClr>
          </a:solidFill>
          <a:prstDash val="solid"/>
        </a:ln>
        <a:effectLst/>
      </dsp:spPr>
      <dsp:style>
        <a:lnRef idx="2">
          <a:scrgbClr r="0" g="0" b="0"/>
        </a:lnRef>
        <a:fillRef idx="1">
          <a:scrgbClr r="0" g="0" b="0"/>
        </a:fillRef>
        <a:effectRef idx="0">
          <a:scrgbClr r="0" g="0" b="0"/>
        </a:effectRef>
        <a:fontRef idx="minor"/>
      </dsp:style>
    </dsp:sp>
    <dsp:sp modelId="{D052752A-B204-4D76-9161-49487B450A08}">
      <dsp:nvSpPr>
        <dsp:cNvPr id="0" name=""/>
        <dsp:cNvSpPr/>
      </dsp:nvSpPr>
      <dsp:spPr>
        <a:xfrm>
          <a:off x="294787" y="2310140"/>
          <a:ext cx="4817477" cy="903500"/>
        </a:xfrm>
        <a:prstGeom prst="roundRect">
          <a:avLst/>
        </a:prstGeom>
        <a:solidFill>
          <a:schemeClr val="accent4">
            <a:hueOff val="1469486"/>
            <a:satOff val="-4253"/>
            <a:lumOff val="-8759"/>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992" tIns="0" rIns="155992" bIns="0" numCol="1" spcCol="1270" anchor="ctr" anchorCtr="0">
          <a:noAutofit/>
        </a:bodyPr>
        <a:lstStyle/>
        <a:p>
          <a:pPr marL="0" lvl="0" indent="0" algn="l" defTabSz="889000">
            <a:lnSpc>
              <a:spcPct val="90000"/>
            </a:lnSpc>
            <a:spcBef>
              <a:spcPct val="0"/>
            </a:spcBef>
            <a:spcAft>
              <a:spcPct val="35000"/>
            </a:spcAft>
            <a:buNone/>
          </a:pPr>
          <a:r>
            <a:rPr lang="zh-TW" altLang="en-US" sz="2000" kern="1200" dirty="0">
              <a:solidFill>
                <a:schemeClr val="tx1"/>
              </a:solidFill>
              <a:latin typeface="微軟正黑體" panose="020B0604030504040204" pitchFamily="34" charset="-120"/>
              <a:ea typeface="微軟正黑體" panose="020B0604030504040204" pitchFamily="34" charset="-120"/>
            </a:rPr>
            <a:t>個別醫療項目，於區域內均已驗證其可行性，部分成為醫療院所常態服務項目。</a:t>
          </a:r>
        </a:p>
      </dsp:txBody>
      <dsp:txXfrm>
        <a:off x="338892" y="2354245"/>
        <a:ext cx="4729267" cy="815290"/>
      </dsp:txXfrm>
    </dsp:sp>
    <dsp:sp modelId="{099615C3-72E6-4910-926C-96507C655AAF}">
      <dsp:nvSpPr>
        <dsp:cNvPr id="0" name=""/>
        <dsp:cNvSpPr/>
      </dsp:nvSpPr>
      <dsp:spPr>
        <a:xfrm>
          <a:off x="0" y="4005026"/>
          <a:ext cx="5895752" cy="554400"/>
        </a:xfrm>
        <a:prstGeom prst="rect">
          <a:avLst/>
        </a:prstGeom>
        <a:solidFill>
          <a:schemeClr val="lt1">
            <a:alpha val="90000"/>
            <a:hueOff val="0"/>
            <a:satOff val="0"/>
            <a:lumOff val="0"/>
            <a:alphaOff val="0"/>
          </a:schemeClr>
        </a:solidFill>
        <a:ln w="25400" cap="flat" cmpd="dbl" algn="ctr">
          <a:solidFill>
            <a:schemeClr val="accent4">
              <a:hueOff val="2204229"/>
              <a:satOff val="-6379"/>
              <a:lumOff val="-13138"/>
              <a:alphaOff val="0"/>
            </a:schemeClr>
          </a:solidFill>
          <a:prstDash val="solid"/>
        </a:ln>
        <a:effectLst/>
      </dsp:spPr>
      <dsp:style>
        <a:lnRef idx="2">
          <a:scrgbClr r="0" g="0" b="0"/>
        </a:lnRef>
        <a:fillRef idx="1">
          <a:scrgbClr r="0" g="0" b="0"/>
        </a:fillRef>
        <a:effectRef idx="0">
          <a:scrgbClr r="0" g="0" b="0"/>
        </a:effectRef>
        <a:fontRef idx="minor"/>
      </dsp:style>
    </dsp:sp>
    <dsp:sp modelId="{BE5A5EFA-52A0-443E-B3D9-32C21EECDDB4}">
      <dsp:nvSpPr>
        <dsp:cNvPr id="0" name=""/>
        <dsp:cNvSpPr/>
      </dsp:nvSpPr>
      <dsp:spPr>
        <a:xfrm>
          <a:off x="294787" y="3562121"/>
          <a:ext cx="4927133" cy="767625"/>
        </a:xfrm>
        <a:prstGeom prst="roundRect">
          <a:avLst/>
        </a:prstGeom>
        <a:solidFill>
          <a:schemeClr val="accent4">
            <a:hueOff val="2204229"/>
            <a:satOff val="-6379"/>
            <a:lumOff val="-13138"/>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992" tIns="0" rIns="155992" bIns="0" numCol="1" spcCol="1270" anchor="ctr" anchorCtr="0">
          <a:noAutofit/>
        </a:bodyPr>
        <a:lstStyle/>
        <a:p>
          <a:pPr marL="0" lvl="0" indent="0" algn="l" defTabSz="889000">
            <a:lnSpc>
              <a:spcPct val="90000"/>
            </a:lnSpc>
            <a:spcBef>
              <a:spcPct val="0"/>
            </a:spcBef>
            <a:spcAft>
              <a:spcPct val="35000"/>
            </a:spcAft>
            <a:buNone/>
          </a:pPr>
          <a:r>
            <a:rPr lang="zh-TW" altLang="en-US" sz="2000" kern="1200" dirty="0">
              <a:solidFill>
                <a:schemeClr val="tx1"/>
              </a:solidFill>
              <a:latin typeface="微軟正黑體" panose="020B0604030504040204" pitchFamily="34" charset="-120"/>
              <a:ea typeface="微軟正黑體" panose="020B0604030504040204" pitchFamily="34" charset="-120"/>
            </a:rPr>
            <a:t>透過聯盟力量，加以制度化與標準化，未來於國內、外進行推廣。</a:t>
          </a:r>
        </a:p>
      </dsp:txBody>
      <dsp:txXfrm>
        <a:off x="332259" y="3599593"/>
        <a:ext cx="4852189" cy="69268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image" Target="../media/image18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0.wmf"/><Relationship Id="rId2" Type="http://schemas.openxmlformats.org/officeDocument/2006/relationships/image" Target="../media/image279.wmf"/><Relationship Id="rId1" Type="http://schemas.openxmlformats.org/officeDocument/2006/relationships/image" Target="../media/image278.wmf"/><Relationship Id="rId4" Type="http://schemas.openxmlformats.org/officeDocument/2006/relationships/image" Target="../media/image28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zh-TW" altLang="en-US"/>
          </a:p>
        </p:txBody>
      </p:sp>
      <p:sp>
        <p:nvSpPr>
          <p:cNvPr id="78851" name="Rectangle 3"/>
          <p:cNvSpPr>
            <a:spLocks noGrp="1" noChangeArrowheads="1"/>
          </p:cNvSpPr>
          <p:nvPr>
            <p:ph type="dt" sz="quarter"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54FA49FA-E6DC-8A49-90EC-45AA1E528725}" type="datetimeFigureOut">
              <a:rPr lang="zh-TW" altLang="en-US"/>
              <a:pPr>
                <a:defRPr/>
              </a:pPr>
              <a:t>2022/5/25</a:t>
            </a:fld>
            <a:endParaRPr lang="en-US" altLang="zh-TW" dirty="0"/>
          </a:p>
        </p:txBody>
      </p:sp>
      <p:sp>
        <p:nvSpPr>
          <p:cNvPr id="78852" name="Rectangle 4"/>
          <p:cNvSpPr>
            <a:spLocks noGrp="1" noChangeArrowheads="1"/>
          </p:cNvSpPr>
          <p:nvPr>
            <p:ph type="ftr" sz="quarter" idx="2"/>
          </p:nvPr>
        </p:nvSpPr>
        <p:spPr bwMode="auto">
          <a:xfrm>
            <a:off x="0"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zh-TW" altLang="en-US"/>
          </a:p>
        </p:txBody>
      </p:sp>
      <p:sp>
        <p:nvSpPr>
          <p:cNvPr id="78853" name="Rectangle 5"/>
          <p:cNvSpPr>
            <a:spLocks noGrp="1" noChangeArrowheads="1"/>
          </p:cNvSpPr>
          <p:nvPr>
            <p:ph type="sldNum" sz="quarter" idx="3"/>
          </p:nvPr>
        </p:nvSpPr>
        <p:spPr bwMode="auto">
          <a:xfrm>
            <a:off x="3851275"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005708D-940F-394F-88EA-A1C81035BD6B}" type="slidenum">
              <a:rPr lang="zh-TW" altLang="en-US"/>
              <a:pPr>
                <a:defRPr/>
              </a:pPr>
              <a:t>‹#›</a:t>
            </a:fld>
            <a:endParaRPr lang="en-US" altLang="zh-TW" dirty="0"/>
          </a:p>
        </p:txBody>
      </p:sp>
    </p:spTree>
    <p:extLst>
      <p:ext uri="{BB962C8B-B14F-4D97-AF65-F5344CB8AC3E}">
        <p14:creationId xmlns:p14="http://schemas.microsoft.com/office/powerpoint/2010/main" val="1042202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Times New Roman" pitchFamily="18" charset="0"/>
                <a:ea typeface="新細明體" pitchFamily="18" charset="-120"/>
                <a:cs typeface="+mn-cs"/>
              </a:defRPr>
            </a:lvl1pPr>
          </a:lstStyle>
          <a:p>
            <a:pPr>
              <a:defRPr/>
            </a:pPr>
            <a:endParaRPr lang="en-US"/>
          </a:p>
        </p:txBody>
      </p:sp>
      <p:sp>
        <p:nvSpPr>
          <p:cNvPr id="3" name="日期版面配置區 2"/>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1BFD3AD-FEC7-C549-928D-A7031AC8270C}" type="datetimeFigureOut">
              <a:rPr lang="en-US"/>
              <a:pPr>
                <a:defRPr/>
              </a:pPr>
              <a:t>5/25/2022</a:t>
            </a:fld>
            <a:endParaRPr lang="en-US" dirty="0"/>
          </a:p>
        </p:txBody>
      </p:sp>
      <p:sp>
        <p:nvSpPr>
          <p:cNvPr id="4" name="投影片圖像版面配置區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備忘稿版面配置區 4"/>
          <p:cNvSpPr>
            <a:spLocks noGrp="1"/>
          </p:cNvSpPr>
          <p:nvPr>
            <p:ph type="body" sz="quarter" idx="3"/>
          </p:nvPr>
        </p:nvSpPr>
        <p:spPr>
          <a:xfrm>
            <a:off x="679450" y="4691063"/>
            <a:ext cx="5438775" cy="4443412"/>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en-US" noProof="0"/>
          </a:p>
        </p:txBody>
      </p:sp>
      <p:sp>
        <p:nvSpPr>
          <p:cNvPr id="6" name="頁尾版面配置區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Times New Roman" pitchFamily="18" charset="0"/>
                <a:ea typeface="新細明體" pitchFamily="18" charset="-120"/>
                <a:cs typeface="+mn-cs"/>
              </a:defRPr>
            </a:lvl1pPr>
          </a:lstStyle>
          <a:p>
            <a:pPr>
              <a:defRPr/>
            </a:pPr>
            <a:endParaRPr lang="en-US"/>
          </a:p>
        </p:txBody>
      </p:sp>
      <p:sp>
        <p:nvSpPr>
          <p:cNvPr id="7" name="投影片編號版面配置區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E2FD681-4B33-1849-841A-D219B1928B81}" type="slidenum">
              <a:rPr lang="en-US"/>
              <a:pPr>
                <a:defRPr/>
              </a:pPr>
              <a:t>‹#›</a:t>
            </a:fld>
            <a:endParaRPr lang="en-US" dirty="0"/>
          </a:p>
        </p:txBody>
      </p:sp>
    </p:spTree>
    <p:extLst>
      <p:ext uri="{BB962C8B-B14F-4D97-AF65-F5344CB8AC3E}">
        <p14:creationId xmlns:p14="http://schemas.microsoft.com/office/powerpoint/2010/main" val="1976734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7950" y="739775"/>
            <a:ext cx="6581775" cy="370363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E2FD681-4B33-1849-841A-D219B1928B81}" type="slidenum">
              <a:rPr lang="en-US" smtClean="0"/>
              <a:pPr>
                <a:defRPr/>
              </a:pPr>
              <a:t>1</a:t>
            </a:fld>
            <a:endParaRPr lang="en-US" dirty="0"/>
          </a:p>
        </p:txBody>
      </p:sp>
    </p:spTree>
    <p:extLst>
      <p:ext uri="{BB962C8B-B14F-4D97-AF65-F5344CB8AC3E}">
        <p14:creationId xmlns:p14="http://schemas.microsoft.com/office/powerpoint/2010/main" val="2852699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3AEE3D9-4599-4595-B095-E941D11F1138}" type="slidenum">
              <a:rPr lang="zh-TW" altLang="en-US" smtClean="0"/>
              <a:pPr/>
              <a:t>21</a:t>
            </a:fld>
            <a:endParaRPr lang="en-US" altLang="zh-TW"/>
          </a:p>
        </p:txBody>
      </p:sp>
    </p:spTree>
    <p:extLst>
      <p:ext uri="{BB962C8B-B14F-4D97-AF65-F5344CB8AC3E}">
        <p14:creationId xmlns:p14="http://schemas.microsoft.com/office/powerpoint/2010/main" val="2759870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3AEE3D9-4599-4595-B095-E941D11F1138}" type="slidenum">
              <a:rPr lang="zh-TW" altLang="en-US" smtClean="0"/>
              <a:pPr/>
              <a:t>29</a:t>
            </a:fld>
            <a:endParaRPr lang="en-US" altLang="zh-TW"/>
          </a:p>
        </p:txBody>
      </p:sp>
    </p:spTree>
    <p:extLst>
      <p:ext uri="{BB962C8B-B14F-4D97-AF65-F5344CB8AC3E}">
        <p14:creationId xmlns:p14="http://schemas.microsoft.com/office/powerpoint/2010/main" val="428446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70426B0-F489-0841-A9AA-AC36523BF8D4}"/>
              </a:ext>
            </a:extLst>
          </p:cNvPr>
          <p:cNvSpPr>
            <a:spLocks noGrp="1" noRot="1" noChangeAspect="1"/>
          </p:cNvSpPr>
          <p:nvPr>
            <p:ph type="sldImg"/>
          </p:nvPr>
        </p:nvSpPr>
        <p:spPr>
          <a:xfrm>
            <a:off x="381000" y="685800"/>
            <a:ext cx="6096000" cy="3429000"/>
          </a:xfrm>
        </p:spPr>
      </p:sp>
      <p:sp>
        <p:nvSpPr>
          <p:cNvPr id="3" name="備忘稿版面配置區 2">
            <a:extLst>
              <a:ext uri="{FF2B5EF4-FFF2-40B4-BE49-F238E27FC236}">
                <a16:creationId xmlns:a16="http://schemas.microsoft.com/office/drawing/2014/main" id="{1EAD92D3-7119-5949-890D-1ED8B8B47458}"/>
              </a:ext>
            </a:extLst>
          </p:cNvPr>
          <p:cNvSpPr txBox="1">
            <a:spLocks noGrp="1"/>
          </p:cNvSpPr>
          <p:nvPr>
            <p:ph type="body" sz="quarter"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FC2FB2DD-7FAF-544A-B35C-258B43304D2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ACF2F8-37FC-5E4A-9914-F15049A3C384}" type="slidenum">
              <a:t>46</a:t>
            </a:fld>
            <a:endParaRPr lang="en-US" sz="1200" b="0" i="0" u="none" strike="noStrike" kern="1200" cap="none" spc="0" baseline="0">
              <a:solidFill>
                <a:srgbClr val="000000"/>
              </a:solidFill>
              <a:uFillTx/>
              <a:latin typeface="Calibri"/>
              <a:ea typeface="新細明體" pitchFamily="18"/>
            </a:endParaRPr>
          </a:p>
        </p:txBody>
      </p:sp>
    </p:spTree>
    <p:extLst>
      <p:ext uri="{BB962C8B-B14F-4D97-AF65-F5344CB8AC3E}">
        <p14:creationId xmlns:p14="http://schemas.microsoft.com/office/powerpoint/2010/main" val="174409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8" name="備忘稿版面配置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kumimoji="0" lang="zh-TW" altLang="en-US">
              <a:latin typeface="Calibri" charset="0"/>
              <a:ea typeface="新細明體" charset="0"/>
            </a:endParaRPr>
          </a:p>
        </p:txBody>
      </p:sp>
      <p:sp>
        <p:nvSpPr>
          <p:cNvPr id="86019" name="投影片編號版面配置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新細明體" charset="0"/>
                <a:cs typeface="新細明體" charset="0"/>
              </a:defRPr>
            </a:lvl1pPr>
            <a:lvl2pPr marL="714346" indent="-274749">
              <a:defRPr kumimoji="1" sz="2300">
                <a:solidFill>
                  <a:schemeClr val="tx1"/>
                </a:solidFill>
                <a:latin typeface="Arial" charset="0"/>
                <a:ea typeface="新細明體" charset="0"/>
              </a:defRPr>
            </a:lvl2pPr>
            <a:lvl3pPr marL="1098995" indent="-219799">
              <a:defRPr kumimoji="1" sz="2300">
                <a:solidFill>
                  <a:schemeClr val="tx1"/>
                </a:solidFill>
                <a:latin typeface="Arial" charset="0"/>
                <a:ea typeface="新細明體" charset="0"/>
              </a:defRPr>
            </a:lvl3pPr>
            <a:lvl4pPr marL="1538592" indent="-219799">
              <a:defRPr kumimoji="1" sz="2300">
                <a:solidFill>
                  <a:schemeClr val="tx1"/>
                </a:solidFill>
                <a:latin typeface="Arial" charset="0"/>
                <a:ea typeface="新細明體" charset="0"/>
              </a:defRPr>
            </a:lvl4pPr>
            <a:lvl5pPr marL="1978190" indent="-219799">
              <a:defRPr kumimoji="1" sz="2300">
                <a:solidFill>
                  <a:schemeClr val="tx1"/>
                </a:solidFill>
                <a:latin typeface="Arial" charset="0"/>
                <a:ea typeface="新細明體" charset="0"/>
              </a:defRPr>
            </a:lvl5pPr>
            <a:lvl6pPr marL="2417788" indent="-219799" fontAlgn="base">
              <a:spcBef>
                <a:spcPct val="0"/>
              </a:spcBef>
              <a:spcAft>
                <a:spcPct val="0"/>
              </a:spcAft>
              <a:defRPr kumimoji="1" sz="2300">
                <a:solidFill>
                  <a:schemeClr val="tx1"/>
                </a:solidFill>
                <a:latin typeface="Arial" charset="0"/>
                <a:ea typeface="新細明體" charset="0"/>
              </a:defRPr>
            </a:lvl6pPr>
            <a:lvl7pPr marL="2857386" indent="-219799" fontAlgn="base">
              <a:spcBef>
                <a:spcPct val="0"/>
              </a:spcBef>
              <a:spcAft>
                <a:spcPct val="0"/>
              </a:spcAft>
              <a:defRPr kumimoji="1" sz="2300">
                <a:solidFill>
                  <a:schemeClr val="tx1"/>
                </a:solidFill>
                <a:latin typeface="Arial" charset="0"/>
                <a:ea typeface="新細明體" charset="0"/>
              </a:defRPr>
            </a:lvl7pPr>
            <a:lvl8pPr marL="3296984" indent="-219799" fontAlgn="base">
              <a:spcBef>
                <a:spcPct val="0"/>
              </a:spcBef>
              <a:spcAft>
                <a:spcPct val="0"/>
              </a:spcAft>
              <a:defRPr kumimoji="1" sz="2300">
                <a:solidFill>
                  <a:schemeClr val="tx1"/>
                </a:solidFill>
                <a:latin typeface="Arial" charset="0"/>
                <a:ea typeface="新細明體" charset="0"/>
              </a:defRPr>
            </a:lvl8pPr>
            <a:lvl9pPr marL="3736581" indent="-219799" fontAlgn="base">
              <a:spcBef>
                <a:spcPct val="0"/>
              </a:spcBef>
              <a:spcAft>
                <a:spcPct val="0"/>
              </a:spcAft>
              <a:defRPr kumimoji="1" sz="2300">
                <a:solidFill>
                  <a:schemeClr val="tx1"/>
                </a:solidFill>
                <a:latin typeface="Arial" charset="0"/>
                <a:ea typeface="新細明體" charset="0"/>
              </a:defRPr>
            </a:lvl9pPr>
          </a:lstStyle>
          <a:p>
            <a:fld id="{1933DA5B-6F9E-A745-BB84-226E21EA7FC0}" type="slidenum">
              <a:rPr lang="zh-TW" altLang="en-US" sz="1200">
                <a:ea typeface="華康儷中黑" charset="0"/>
                <a:cs typeface="華康儷中黑" charset="0"/>
              </a:rPr>
              <a:pPr/>
              <a:t>62</a:t>
            </a:fld>
            <a:endParaRPr lang="zh-TW" altLang="en-US" sz="1200">
              <a:ea typeface="華康儷中黑" charset="0"/>
              <a:cs typeface="華康儷中黑" charset="0"/>
            </a:endParaRPr>
          </a:p>
        </p:txBody>
      </p:sp>
    </p:spTree>
    <p:extLst>
      <p:ext uri="{BB962C8B-B14F-4D97-AF65-F5344CB8AC3E}">
        <p14:creationId xmlns:p14="http://schemas.microsoft.com/office/powerpoint/2010/main" val="4182867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1803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Rectangle 6"/>
          <p:cNvSpPr/>
          <p:nvPr/>
        </p:nvSpPr>
        <p:spPr>
          <a:xfrm>
            <a:off x="1770889" y="1295402"/>
            <a:ext cx="8650224"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763896" y="1524001"/>
            <a:ext cx="8664210"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zh-TW" altLang="en-US"/>
              <a:t>按一下以編輯母片標題樣式</a:t>
            </a:r>
            <a:endParaRPr/>
          </a:p>
        </p:txBody>
      </p:sp>
      <p:sp>
        <p:nvSpPr>
          <p:cNvPr id="3" name="Subtitle 2"/>
          <p:cNvSpPr>
            <a:spLocks noGrp="1"/>
          </p:cNvSpPr>
          <p:nvPr>
            <p:ph type="subTitle" idx="1"/>
          </p:nvPr>
        </p:nvSpPr>
        <p:spPr>
          <a:xfrm>
            <a:off x="1763895" y="3299014"/>
            <a:ext cx="8664212"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711198" y="611872"/>
            <a:ext cx="5439393" cy="1162050"/>
          </a:xfrm>
        </p:spPr>
        <p:txBody>
          <a:bodyPr anchor="b"/>
          <a:lstStyle>
            <a:lvl1pPr algn="ctr">
              <a:defRPr sz="3600" b="0"/>
            </a:lvl1pPr>
          </a:lstStyle>
          <a:p>
            <a:r>
              <a:rPr lang="zh-TW" altLang="en-US"/>
              <a:t>按一下以編輯母片標題樣式</a:t>
            </a:r>
            <a:endParaRPr/>
          </a:p>
        </p:txBody>
      </p:sp>
      <p:sp>
        <p:nvSpPr>
          <p:cNvPr id="4" name="Text Placeholder 3"/>
          <p:cNvSpPr>
            <a:spLocks noGrp="1"/>
          </p:cNvSpPr>
          <p:nvPr>
            <p:ph type="body" sz="half" idx="2"/>
          </p:nvPr>
        </p:nvSpPr>
        <p:spPr>
          <a:xfrm>
            <a:off x="711198" y="1787856"/>
            <a:ext cx="5439393"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
        <p:nvSpPr>
          <p:cNvPr id="8" name="Picture Placeholder 2"/>
          <p:cNvSpPr>
            <a:spLocks noGrp="1"/>
          </p:cNvSpPr>
          <p:nvPr>
            <p:ph type="pic" idx="1"/>
          </p:nvPr>
        </p:nvSpPr>
        <p:spPr>
          <a:xfrm>
            <a:off x="6787489" y="359394"/>
            <a:ext cx="48768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a:p>
        </p:txBody>
      </p:sp>
      <p:sp>
        <p:nvSpPr>
          <p:cNvPr id="3" name="Vertical Text Placeholder 2"/>
          <p:cNvSpPr>
            <a:spLocks noGrp="1"/>
          </p:cNvSpPr>
          <p:nvPr>
            <p:ph type="body" orient="vert" idx="1"/>
          </p:nvPr>
        </p:nvSpPr>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6389" y="368301"/>
            <a:ext cx="2032000" cy="5575300"/>
          </a:xfrm>
        </p:spPr>
        <p:txBody>
          <a:bodyPr vert="eaVert"/>
          <a:lstStyle/>
          <a:p>
            <a:r>
              <a:rPr lang="zh-TW" altLang="en-US"/>
              <a:t>按一下以編輯母片標題樣式</a:t>
            </a:r>
            <a:endParaRPr/>
          </a:p>
        </p:txBody>
      </p:sp>
      <p:sp>
        <p:nvSpPr>
          <p:cNvPr id="3" name="Vertical Text Placeholder 2"/>
          <p:cNvSpPr>
            <a:spLocks noGrp="1"/>
          </p:cNvSpPr>
          <p:nvPr>
            <p:ph type="body" orient="vert" idx="1"/>
          </p:nvPr>
        </p:nvSpPr>
        <p:spPr>
          <a:xfrm>
            <a:off x="732366" y="368301"/>
            <a:ext cx="8919634" cy="5575300"/>
          </a:xfrm>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31406" y="2420888"/>
            <a:ext cx="10549172" cy="938534"/>
          </a:xfrm>
          <a:prstGeom prst="rect">
            <a:avLst/>
          </a:prstGeom>
          <a:effectLst>
            <a:glow rad="101600">
              <a:schemeClr val="tx2">
                <a:lumMod val="75000"/>
                <a:alpha val="40000"/>
              </a:schemeClr>
            </a:glow>
            <a:reflection blurRad="6350" stA="52000" endA="300" endPos="35000" dir="5400000" sy="-100000" algn="bl" rotWithShape="0"/>
          </a:effectLst>
        </p:spPr>
        <p:txBody>
          <a:bodyPr anchor="b"/>
          <a:lstStyle>
            <a:lvl1pPr>
              <a:defRPr sz="3600" b="1">
                <a:solidFill>
                  <a:srgbClr val="272D74"/>
                </a:solidFill>
                <a:effectLst>
                  <a:outerShdw blurRad="38100" dist="38100" dir="2700000" algn="tl">
                    <a:srgbClr val="000000">
                      <a:alpha val="43137"/>
                    </a:srgbClr>
                  </a:outerShdw>
                </a:effectLst>
              </a:defRPr>
            </a:lvl1pPr>
          </a:lstStyle>
          <a:p>
            <a:r>
              <a:rPr lang="zh-TW" altLang="en-US" dirty="0"/>
              <a:t>按一下以編輯母片標題樣式</a:t>
            </a:r>
          </a:p>
        </p:txBody>
      </p:sp>
      <p:sp>
        <p:nvSpPr>
          <p:cNvPr id="3" name="副標題 2"/>
          <p:cNvSpPr>
            <a:spLocks noGrp="1"/>
          </p:cNvSpPr>
          <p:nvPr>
            <p:ph type="subTitle" idx="1"/>
          </p:nvPr>
        </p:nvSpPr>
        <p:spPr>
          <a:xfrm>
            <a:off x="731406" y="3407021"/>
            <a:ext cx="10549172" cy="1140532"/>
          </a:xfrm>
          <a:prstGeom prst="rect">
            <a:avLst/>
          </a:prstGeom>
          <a:effectLst/>
        </p:spPr>
        <p:txBody>
          <a:bodyPr/>
          <a:lstStyle>
            <a:lvl1pPr marL="0" indent="0" algn="ctr">
              <a:buNone/>
              <a:defRPr sz="1800" b="1">
                <a:solidFill>
                  <a:schemeClr val="tx1">
                    <a:lumMod val="65000"/>
                    <a:lumOff val="35000"/>
                  </a:schemeClr>
                </a:solidFill>
                <a:effectLst/>
                <a:latin typeface="Meiryo UI" panose="020B0604030504040204" pitchFamily="34" charset="-128"/>
                <a:ea typeface="Meiryo UI" panose="020B0604030504040204" pitchFamily="34"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5188341" y="4979606"/>
            <a:ext cx="1635303" cy="324035"/>
          </a:xfrm>
          <a:prstGeom prst="rect">
            <a:avLst/>
          </a:prstGeom>
          <a:effectLst>
            <a:glow rad="63500">
              <a:srgbClr val="1B2270">
                <a:alpha val="40000"/>
              </a:srgbClr>
            </a:glow>
          </a:effectLst>
        </p:spPr>
        <p:txBody>
          <a:bodyPr/>
          <a:lstStyle>
            <a:lvl1pPr algn="ctr" fontAlgn="auto">
              <a:spcBef>
                <a:spcPts val="0"/>
              </a:spcBef>
              <a:spcAft>
                <a:spcPts val="0"/>
              </a:spcAft>
              <a:defRPr kumimoji="0">
                <a:solidFill>
                  <a:srgbClr val="7982C3"/>
                </a:solidFill>
                <a:latin typeface="+mn-lt"/>
                <a:ea typeface="+mn-ea"/>
              </a:defRPr>
            </a:lvl1pPr>
          </a:lstStyle>
          <a:p>
            <a:pPr>
              <a:defRPr/>
            </a:pPr>
            <a:fld id="{069CF2C2-D65D-4DF5-B283-6E5EB70584EB}" type="datetime5">
              <a:rPr lang="ja-JP" altLang="en-US" smtClean="0"/>
              <a:pPr>
                <a:defRPr/>
              </a:pPr>
              <a:t>2022/05/25</a:t>
            </a:fld>
            <a:endParaRPr lang="zh-TW" altLang="en-US" dirty="0"/>
          </a:p>
        </p:txBody>
      </p:sp>
      <p:sp>
        <p:nvSpPr>
          <p:cNvPr id="10" name="文字版面配置區 9"/>
          <p:cNvSpPr>
            <a:spLocks noGrp="1"/>
          </p:cNvSpPr>
          <p:nvPr>
            <p:ph type="body" sz="quarter" idx="11"/>
          </p:nvPr>
        </p:nvSpPr>
        <p:spPr>
          <a:xfrm>
            <a:off x="731406" y="4583562"/>
            <a:ext cx="10549172" cy="360039"/>
          </a:xfrm>
          <a:prstGeom prst="rect">
            <a:avLst/>
          </a:prstGeom>
        </p:spPr>
        <p:txBody>
          <a:bodyPr/>
          <a:lstStyle>
            <a:lvl1pPr marL="0" indent="0" algn="ctr">
              <a:buNone/>
              <a:defRPr lang="zh-TW" altLang="en-US" sz="1600" b="1" kern="1200" dirty="0">
                <a:solidFill>
                  <a:srgbClr val="7982C3"/>
                </a:solidFill>
                <a:effectLst/>
                <a:latin typeface="MS PGothic" panose="020B0600070205080204" pitchFamily="34" charset="-128"/>
                <a:ea typeface="MS PGothic" panose="020B0600070205080204" pitchFamily="34" charset="-128"/>
                <a:cs typeface="+mn-cs"/>
              </a:defRPr>
            </a:lvl1pPr>
          </a:lstStyle>
          <a:p>
            <a:pPr lvl="0"/>
            <a:endParaRPr lang="zh-TW" altLang="en-US" dirty="0"/>
          </a:p>
        </p:txBody>
      </p:sp>
    </p:spTree>
    <p:extLst>
      <p:ext uri="{BB962C8B-B14F-4D97-AF65-F5344CB8AC3E}">
        <p14:creationId xmlns:p14="http://schemas.microsoft.com/office/powerpoint/2010/main" val="395213261"/>
      </p:ext>
    </p:extLst>
  </p:cSld>
  <p:clrMapOvr>
    <a:masterClrMapping/>
  </p:clrMapOvr>
  <p:extLst>
    <p:ext uri="{DCECCB84-F9BA-43D5-87BE-67443E8EF086}">
      <p15:sldGuideLst xmlns:p15="http://schemas.microsoft.com/office/powerpoint/2012/main">
        <p15:guide id="1" orient="horz" pos="2160">
          <p15:clr>
            <a:srgbClr val="FBAE40"/>
          </p15:clr>
        </p15:guide>
        <p15:guide id="2" pos="268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兩項物件">
    <p:spTree>
      <p:nvGrpSpPr>
        <p:cNvPr id="1" name=""/>
        <p:cNvGrpSpPr/>
        <p:nvPr/>
      </p:nvGrpSpPr>
      <p:grpSpPr>
        <a:xfrm>
          <a:off x="0" y="0"/>
          <a:ext cx="0" cy="0"/>
          <a:chOff x="0" y="0"/>
          <a:chExt cx="0" cy="0"/>
        </a:xfrm>
      </p:grpSpPr>
      <p:sp>
        <p:nvSpPr>
          <p:cNvPr id="4" name="內容版面配置區 3"/>
          <p:cNvSpPr>
            <a:spLocks noGrp="1"/>
          </p:cNvSpPr>
          <p:nvPr>
            <p:ph sz="half" idx="2"/>
          </p:nvPr>
        </p:nvSpPr>
        <p:spPr>
          <a:xfrm>
            <a:off x="6096000" y="981781"/>
            <a:ext cx="5975275" cy="5876221"/>
          </a:xfrm>
          <a:prstGeom prst="rect">
            <a:avLst/>
          </a:prstGeom>
        </p:spPr>
        <p:txBody>
          <a:bodyPr/>
          <a:lstStyle>
            <a:lvl1pPr>
              <a:defRPr lang="zh-TW" altLang="en-US" sz="2400" dirty="0" smtClean="0">
                <a:solidFill>
                  <a:srgbClr val="272D74"/>
                </a:solidFill>
                <a:latin typeface="Meiryo UI" panose="020B0604030504040204" pitchFamily="34" charset="-128"/>
                <a:ea typeface="Meiryo UI" panose="020B0604030504040204" pitchFamily="34" charset="-128"/>
              </a:defRPr>
            </a:lvl1pPr>
            <a:lvl2pPr>
              <a:defRPr lang="zh-TW" altLang="en-US" sz="2000" dirty="0" smtClean="0">
                <a:solidFill>
                  <a:srgbClr val="272D74"/>
                </a:solidFill>
                <a:latin typeface="Meiryo UI" panose="020B0604030504040204" pitchFamily="34" charset="-128"/>
                <a:ea typeface="Meiryo UI" panose="020B0604030504040204" pitchFamily="34" charset="-128"/>
              </a:defRPr>
            </a:lvl2pPr>
            <a:lvl3pPr>
              <a:defRPr lang="zh-TW" altLang="en-US" sz="1800" dirty="0" smtClean="0">
                <a:solidFill>
                  <a:srgbClr val="272D74"/>
                </a:solidFill>
                <a:latin typeface="Meiryo UI" panose="020B0604030504040204" pitchFamily="34" charset="-128"/>
                <a:ea typeface="Meiryo UI" panose="020B0604030504040204" pitchFamily="34" charset="-128"/>
              </a:defRPr>
            </a:lvl3pPr>
            <a:lvl4pPr>
              <a:defRPr lang="zh-TW" altLang="en-US" sz="1600" dirty="0" smtClean="0">
                <a:solidFill>
                  <a:srgbClr val="272D74"/>
                </a:solidFill>
                <a:latin typeface="Meiryo UI" panose="020B0604030504040204" pitchFamily="34" charset="-128"/>
                <a:ea typeface="Meiryo UI" panose="020B0604030504040204" pitchFamily="34" charset="-128"/>
              </a:defRPr>
            </a:lvl4pPr>
            <a:lvl5pPr>
              <a:defRPr lang="zh-TW" altLang="en-US" sz="1600" dirty="0">
                <a:solidFill>
                  <a:srgbClr val="272D74"/>
                </a:solidFill>
                <a:latin typeface="Meiryo UI" panose="020B0604030504040204" pitchFamily="34" charset="-128"/>
                <a:ea typeface="Meiryo UI" panose="020B0604030504040204" pitchFamily="34" charset="-128"/>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內容版面配置區 2"/>
          <p:cNvSpPr>
            <a:spLocks noGrp="1"/>
          </p:cNvSpPr>
          <p:nvPr>
            <p:ph sz="half" idx="1"/>
          </p:nvPr>
        </p:nvSpPr>
        <p:spPr>
          <a:xfrm>
            <a:off x="119337" y="981780"/>
            <a:ext cx="5868651" cy="5876220"/>
          </a:xfrm>
          <a:prstGeom prst="rect">
            <a:avLst/>
          </a:prstGeom>
        </p:spPr>
        <p:txBody>
          <a:bodyPr/>
          <a:lstStyle>
            <a:lvl1pPr>
              <a:defRPr lang="zh-TW" altLang="en-US" sz="2400" smtClean="0">
                <a:solidFill>
                  <a:srgbClr val="272D74"/>
                </a:solidFill>
                <a:latin typeface="Meiryo UI" panose="020B0604030504040204" pitchFamily="34" charset="-128"/>
                <a:ea typeface="Meiryo UI" panose="020B0604030504040204" pitchFamily="34" charset="-128"/>
              </a:defRPr>
            </a:lvl1pPr>
            <a:lvl2pPr>
              <a:defRPr lang="zh-TW" altLang="en-US" sz="2000" smtClean="0">
                <a:solidFill>
                  <a:srgbClr val="272D74"/>
                </a:solidFill>
                <a:latin typeface="Meiryo UI" panose="020B0604030504040204" pitchFamily="34" charset="-128"/>
                <a:ea typeface="Meiryo UI" panose="020B0604030504040204" pitchFamily="34" charset="-128"/>
              </a:defRPr>
            </a:lvl2pPr>
            <a:lvl3pPr>
              <a:defRPr lang="zh-TW" altLang="en-US" sz="1800" smtClean="0">
                <a:solidFill>
                  <a:srgbClr val="272D74"/>
                </a:solidFill>
                <a:latin typeface="Meiryo UI" panose="020B0604030504040204" pitchFamily="34" charset="-128"/>
                <a:ea typeface="Meiryo UI" panose="020B0604030504040204" pitchFamily="34" charset="-128"/>
              </a:defRPr>
            </a:lvl3pPr>
            <a:lvl4pPr>
              <a:defRPr lang="zh-TW" altLang="en-US" sz="1600" smtClean="0">
                <a:solidFill>
                  <a:srgbClr val="272D74"/>
                </a:solidFill>
                <a:latin typeface="Meiryo UI" panose="020B0604030504040204" pitchFamily="34" charset="-128"/>
                <a:ea typeface="Meiryo UI" panose="020B0604030504040204" pitchFamily="34" charset="-128"/>
              </a:defRPr>
            </a:lvl4pPr>
            <a:lvl5pPr>
              <a:defRPr lang="zh-TW" altLang="en-US" sz="1600">
                <a:solidFill>
                  <a:srgbClr val="272D74"/>
                </a:solidFill>
                <a:latin typeface="Meiryo UI" panose="020B0604030504040204" pitchFamily="34" charset="-128"/>
                <a:ea typeface="Meiryo UI" panose="020B0604030504040204" pitchFamily="34" charset="-128"/>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2" name="投影片編號版面配置區 4">
            <a:extLst>
              <a:ext uri="{FF2B5EF4-FFF2-40B4-BE49-F238E27FC236}">
                <a16:creationId xmlns:a16="http://schemas.microsoft.com/office/drawing/2014/main" id="{D4BC6535-2B41-4FF6-8817-5B735F0D206A}"/>
              </a:ext>
            </a:extLst>
          </p:cNvPr>
          <p:cNvSpPr txBox="1">
            <a:spLocks/>
          </p:cNvSpPr>
          <p:nvPr userDrawn="1"/>
        </p:nvSpPr>
        <p:spPr>
          <a:xfrm>
            <a:off x="10092446" y="114528"/>
            <a:ext cx="938420" cy="326140"/>
          </a:xfrm>
          <a:prstGeom prst="rect">
            <a:avLst/>
          </a:prstGeom>
        </p:spPr>
        <p:txBody>
          <a:bodyPr anchor="ctr"/>
          <a:lstStyle>
            <a:defPPr>
              <a:defRPr lang="zh-TW"/>
            </a:defPPr>
            <a:lvl1pPr algn="ctr" rtl="0" fontAlgn="auto">
              <a:spcBef>
                <a:spcPts val="0"/>
              </a:spcBef>
              <a:spcAft>
                <a:spcPts val="0"/>
              </a:spcAft>
              <a:defRPr kumimoji="0" sz="8000" b="1" kern="1200"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r">
              <a:defRPr/>
            </a:pPr>
            <a:fld id="{9C1297F5-1FF9-43D4-ADE3-5815C330D049}" type="slidenum">
              <a:rPr lang="zh-TW" altLang="en-US" sz="2400" smtClean="0"/>
              <a:pPr algn="r">
                <a:defRPr/>
              </a:pPr>
              <a:t>‹#›</a:t>
            </a:fld>
            <a:endParaRPr lang="zh-TW" altLang="en-US" sz="2800" dirty="0"/>
          </a:p>
        </p:txBody>
      </p:sp>
      <p:sp>
        <p:nvSpPr>
          <p:cNvPr id="13" name="頁尾版面配置區 4">
            <a:extLst>
              <a:ext uri="{FF2B5EF4-FFF2-40B4-BE49-F238E27FC236}">
                <a16:creationId xmlns:a16="http://schemas.microsoft.com/office/drawing/2014/main" id="{3D95E7B5-BE0E-4073-A020-ED4F55E992E0}"/>
              </a:ext>
            </a:extLst>
          </p:cNvPr>
          <p:cNvSpPr>
            <a:spLocks noGrp="1"/>
          </p:cNvSpPr>
          <p:nvPr>
            <p:ph type="ftr" sz="quarter" idx="11"/>
          </p:nvPr>
        </p:nvSpPr>
        <p:spPr>
          <a:xfrm>
            <a:off x="9696400" y="690597"/>
            <a:ext cx="2376264" cy="326139"/>
          </a:xfrm>
          <a:prstGeom prst="rect">
            <a:avLst/>
          </a:prstGeom>
        </p:spPr>
        <p:txBody>
          <a:bodyPr anchor="ctr"/>
          <a:lstStyle>
            <a:lvl1pPr algn="r" fontAlgn="auto">
              <a:spcBef>
                <a:spcPts val="0"/>
              </a:spcBef>
              <a:spcAft>
                <a:spcPts val="0"/>
              </a:spcAft>
              <a:defRPr kumimoji="0" sz="1200" b="1">
                <a:solidFill>
                  <a:srgbClr val="757EBD"/>
                </a:solidFill>
                <a:latin typeface="+mj-ea"/>
                <a:ea typeface="+mj-ea"/>
              </a:defRPr>
            </a:lvl1pPr>
          </a:lstStyle>
          <a:p>
            <a:pPr>
              <a:defRPr/>
            </a:pPr>
            <a:endParaRPr lang="zh-TW" altLang="en-US" dirty="0"/>
          </a:p>
        </p:txBody>
      </p:sp>
      <p:sp>
        <p:nvSpPr>
          <p:cNvPr id="14" name="日期版面配置區 2">
            <a:extLst>
              <a:ext uri="{FF2B5EF4-FFF2-40B4-BE49-F238E27FC236}">
                <a16:creationId xmlns:a16="http://schemas.microsoft.com/office/drawing/2014/main" id="{584E00A8-BB7B-4DAF-96DF-C3243AC938FF}"/>
              </a:ext>
            </a:extLst>
          </p:cNvPr>
          <p:cNvSpPr>
            <a:spLocks noGrp="1"/>
          </p:cNvSpPr>
          <p:nvPr>
            <p:ph type="dt" sz="half" idx="12"/>
          </p:nvPr>
        </p:nvSpPr>
        <p:spPr>
          <a:xfrm>
            <a:off x="11100558" y="112429"/>
            <a:ext cx="972108" cy="326139"/>
          </a:xfrm>
          <a:prstGeom prst="rect">
            <a:avLst/>
          </a:prstGeom>
          <a:effectLst>
            <a:outerShdw blurRad="50800" dist="38100" dir="5400000" algn="t" rotWithShape="0">
              <a:prstClr val="black">
                <a:alpha val="40000"/>
              </a:prstClr>
            </a:outerShdw>
          </a:effectLst>
        </p:spPr>
        <p:txBody>
          <a:bodyPr anchor="ctr"/>
          <a:lstStyle>
            <a:lvl1pPr algn="l" fontAlgn="auto">
              <a:spcBef>
                <a:spcPts val="0"/>
              </a:spcBef>
              <a:spcAft>
                <a:spcPts val="0"/>
              </a:spcAft>
              <a:defRPr kumimoji="0" sz="1200">
                <a:solidFill>
                  <a:srgbClr val="272D74"/>
                </a:solidFill>
                <a:latin typeface="+mn-lt"/>
                <a:ea typeface="+mn-ea"/>
              </a:defRPr>
            </a:lvl1pPr>
          </a:lstStyle>
          <a:p>
            <a:pPr>
              <a:defRPr/>
            </a:pPr>
            <a:fld id="{F09FC3CC-0CFC-49C2-AF54-60ED38C6CB71}" type="datetime5">
              <a:rPr lang="ja-JP" altLang="en-US" smtClean="0"/>
              <a:pPr>
                <a:defRPr/>
              </a:pPr>
              <a:t>2022/05/25</a:t>
            </a:fld>
            <a:endParaRPr lang="zh-TW" altLang="en-US" dirty="0"/>
          </a:p>
        </p:txBody>
      </p:sp>
      <p:sp>
        <p:nvSpPr>
          <p:cNvPr id="15" name="標題 1">
            <a:extLst>
              <a:ext uri="{FF2B5EF4-FFF2-40B4-BE49-F238E27FC236}">
                <a16:creationId xmlns:a16="http://schemas.microsoft.com/office/drawing/2014/main" id="{165B42B9-F8F2-4C21-9110-13656D274E07}"/>
              </a:ext>
            </a:extLst>
          </p:cNvPr>
          <p:cNvSpPr>
            <a:spLocks noGrp="1"/>
          </p:cNvSpPr>
          <p:nvPr>
            <p:ph type="title"/>
          </p:nvPr>
        </p:nvSpPr>
        <p:spPr>
          <a:xfrm>
            <a:off x="3215683" y="80628"/>
            <a:ext cx="6840759" cy="576064"/>
          </a:xfrm>
          <a:prstGeom prst="rect">
            <a:avLst/>
          </a:prstGeom>
        </p:spPr>
        <p:txBody>
          <a:bodyPr/>
          <a:lstStyle>
            <a:lvl1pPr algn="l">
              <a:defRPr sz="2800" b="1">
                <a:solidFill>
                  <a:srgbClr val="272D74"/>
                </a:solidFill>
                <a:effectLst>
                  <a:outerShdw blurRad="50800" dist="38100" algn="l" rotWithShape="0">
                    <a:prstClr val="black">
                      <a:alpha val="40000"/>
                    </a:prstClr>
                  </a:outerShdw>
                </a:effectLst>
              </a:defRPr>
            </a:lvl1pPr>
          </a:lstStyle>
          <a:p>
            <a:r>
              <a:rPr lang="zh-TW" altLang="en-US" dirty="0"/>
              <a:t>按一下以編輯母片標題樣式</a:t>
            </a:r>
          </a:p>
        </p:txBody>
      </p:sp>
      <p:sp>
        <p:nvSpPr>
          <p:cNvPr id="18" name="文字版面配置區 4">
            <a:extLst>
              <a:ext uri="{FF2B5EF4-FFF2-40B4-BE49-F238E27FC236}">
                <a16:creationId xmlns:a16="http://schemas.microsoft.com/office/drawing/2014/main" id="{0440AF76-D2A2-4E8A-AA27-13B9237238C6}"/>
              </a:ext>
            </a:extLst>
          </p:cNvPr>
          <p:cNvSpPr>
            <a:spLocks noGrp="1"/>
          </p:cNvSpPr>
          <p:nvPr>
            <p:ph type="body" sz="quarter" idx="3"/>
          </p:nvPr>
        </p:nvSpPr>
        <p:spPr>
          <a:xfrm>
            <a:off x="203886" y="656696"/>
            <a:ext cx="2795772" cy="326139"/>
          </a:xfrm>
          <a:prstGeom prst="rect">
            <a:avLst/>
          </a:prstGeom>
        </p:spPr>
        <p:txBody>
          <a:bodyPr anchor="ctr"/>
          <a:lstStyle>
            <a:lvl1pPr marL="0" indent="0" algn="l">
              <a:buNone/>
              <a:defRPr sz="1400" b="0">
                <a:solidFill>
                  <a:srgbClr val="52568B"/>
                </a:solidFill>
                <a:effectLst/>
                <a:latin typeface="Adobe 繁黑體 Std B" panose="020B0700000000000000" pitchFamily="34" charset="-120"/>
                <a:ea typeface="Adobe 繁黑體 Std B" panose="020B0700000000000000"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按一下以編輯母片文字樣式</a:t>
            </a:r>
          </a:p>
        </p:txBody>
      </p:sp>
    </p:spTree>
    <p:extLst>
      <p:ext uri="{BB962C8B-B14F-4D97-AF65-F5344CB8AC3E}">
        <p14:creationId xmlns:p14="http://schemas.microsoft.com/office/powerpoint/2010/main" val="2125311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兩個內容">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rgbClr val="572314"/>
                </a:solidFill>
                <a:latin typeface="新細明體"/>
                <a:cs typeface="新細明體"/>
              </a:defRPr>
            </a:lvl1pPr>
          </a:lstStyle>
          <a:p>
            <a:r>
              <a:rPr lang="zh-TW" altLang="en-US"/>
              <a:t>按一下以編輯母片標題樣式</a:t>
            </a:r>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pPr lvl="0"/>
            <a:r>
              <a:rPr lang="zh-TW" altLang="en-US"/>
              <a:t>按一下以編輯母片文字樣式</a:t>
            </a:r>
          </a:p>
        </p:txBody>
      </p:sp>
      <p:sp>
        <p:nvSpPr>
          <p:cNvPr id="4" name="Holder 4"/>
          <p:cNvSpPr>
            <a:spLocks noGrp="1"/>
          </p:cNvSpPr>
          <p:nvPr>
            <p:ph sz="half" idx="3"/>
          </p:nvPr>
        </p:nvSpPr>
        <p:spPr>
          <a:xfrm>
            <a:off x="6564379" y="1359644"/>
            <a:ext cx="2683020" cy="276999"/>
          </a:xfrm>
          <a:prstGeom prst="rect">
            <a:avLst/>
          </a:prstGeom>
        </p:spPr>
        <p:txBody>
          <a:bodyPr wrap="square" lIns="0" tIns="0" rIns="0" bIns="0">
            <a:spAutoFit/>
          </a:bodyPr>
          <a:lstStyle>
            <a:lvl1pPr>
              <a:defRPr sz="1800" b="0" i="0">
                <a:solidFill>
                  <a:schemeClr val="tx1"/>
                </a:solidFill>
                <a:latin typeface="微軟正黑體"/>
                <a:cs typeface="微軟正黑體"/>
              </a:defRPr>
            </a:lvl1pPr>
          </a:lstStyle>
          <a:p>
            <a:pPr lvl="0"/>
            <a:r>
              <a:rPr lang="zh-TW" altLang="en-US"/>
              <a:t>按一下以編輯母片文字樣式</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688595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723CA902-C290-5A49-A0AE-BF07D8820A1F}" type="slidenum">
              <a:rPr lang="en-US" altLang="zh-TW" smtClean="0"/>
              <a:pPr>
                <a:defRPr/>
              </a:pPr>
              <a:t>‹#›</a:t>
            </a:fld>
            <a:endParaRPr lang="en-US" altLang="zh-TW"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標題投影片含圖片">
    <p:spTree>
      <p:nvGrpSpPr>
        <p:cNvPr id="1" name=""/>
        <p:cNvGrpSpPr/>
        <p:nvPr/>
      </p:nvGrpSpPr>
      <p:grpSpPr>
        <a:xfrm>
          <a:off x="0" y="0"/>
          <a:ext cx="0" cy="0"/>
          <a:chOff x="0" y="0"/>
          <a:chExt cx="0" cy="0"/>
        </a:xfrm>
      </p:grpSpPr>
      <p:sp>
        <p:nvSpPr>
          <p:cNvPr id="2" name="Title 1"/>
          <p:cNvSpPr>
            <a:spLocks noGrp="1"/>
          </p:cNvSpPr>
          <p:nvPr>
            <p:ph type="ctrTitle"/>
          </p:nvPr>
        </p:nvSpPr>
        <p:spPr>
          <a:xfrm>
            <a:off x="484719" y="3352803"/>
            <a:ext cx="11222566" cy="1470025"/>
          </a:xfrm>
        </p:spPr>
        <p:txBody>
          <a:bodyPr/>
          <a:lstStyle/>
          <a:p>
            <a:r>
              <a:rPr lang="zh-TW" altLang="en-US"/>
              <a:t>按一下以編輯母片標題樣式</a:t>
            </a:r>
            <a:endParaRPr dirty="0"/>
          </a:p>
        </p:txBody>
      </p:sp>
      <p:sp>
        <p:nvSpPr>
          <p:cNvPr id="3" name="Subtitle 2"/>
          <p:cNvSpPr>
            <a:spLocks noGrp="1"/>
          </p:cNvSpPr>
          <p:nvPr>
            <p:ph type="subTitle" idx="1"/>
          </p:nvPr>
        </p:nvSpPr>
        <p:spPr>
          <a:xfrm>
            <a:off x="484719" y="4771031"/>
            <a:ext cx="11222566"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732368" y="2403146"/>
            <a:ext cx="10742084" cy="1362075"/>
          </a:xfrm>
        </p:spPr>
        <p:txBody>
          <a:bodyPr anchor="b" anchorCtr="0"/>
          <a:lstStyle>
            <a:lvl1pPr algn="ctr">
              <a:defRPr sz="4600" b="0" cap="none" baseline="0"/>
            </a:lvl1pPr>
          </a:lstStyle>
          <a:p>
            <a:r>
              <a:rPr lang="zh-TW" altLang="en-US"/>
              <a:t>按一下以編輯母片標題樣式</a:t>
            </a:r>
            <a:endParaRPr/>
          </a:p>
        </p:txBody>
      </p:sp>
      <p:sp>
        <p:nvSpPr>
          <p:cNvPr id="3" name="Text Placeholder 2"/>
          <p:cNvSpPr>
            <a:spLocks noGrp="1"/>
          </p:cNvSpPr>
          <p:nvPr>
            <p:ph type="body" idx="1"/>
          </p:nvPr>
        </p:nvSpPr>
        <p:spPr>
          <a:xfrm>
            <a:off x="732368" y="3736007"/>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732367" y="107576"/>
            <a:ext cx="10723035" cy="1336956"/>
          </a:xfrm>
        </p:spPr>
        <p:txBody>
          <a:bodyPr/>
          <a:lstStyle/>
          <a:p>
            <a:r>
              <a:rPr lang="zh-TW" altLang="en-US"/>
              <a:t>按一下以編輯母片標題樣式</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Content Placeholder 3"/>
          <p:cNvSpPr>
            <a:spLocks noGrp="1"/>
          </p:cNvSpPr>
          <p:nvPr>
            <p:ph sz="half" idx="2"/>
          </p:nvPr>
        </p:nvSpPr>
        <p:spPr>
          <a:xfrm>
            <a:off x="6334762"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2366" y="107576"/>
            <a:ext cx="10723035" cy="1336956"/>
          </a:xfrm>
        </p:spPr>
        <p:txBody>
          <a:bodyPr/>
          <a:lstStyle>
            <a:lvl1pPr>
              <a:defRPr/>
            </a:lvl1pPr>
          </a:lstStyle>
          <a:p>
            <a:r>
              <a:rPr lang="zh-TW" altLang="en-US"/>
              <a:t>按一下以編輯母片標題樣式</a:t>
            </a:r>
            <a:endParaRPr/>
          </a:p>
        </p:txBody>
      </p:sp>
      <p:sp>
        <p:nvSpPr>
          <p:cNvPr id="3" name="Text Placeholder 2"/>
          <p:cNvSpPr>
            <a:spLocks noGrp="1"/>
          </p:cNvSpPr>
          <p:nvPr>
            <p:ph type="body" idx="1"/>
          </p:nvPr>
        </p:nvSpPr>
        <p:spPr>
          <a:xfrm>
            <a:off x="732366"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732366"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Text Placeholder 4"/>
          <p:cNvSpPr>
            <a:spLocks noGrp="1"/>
          </p:cNvSpPr>
          <p:nvPr>
            <p:ph type="body" sz="quarter" idx="3"/>
          </p:nvPr>
        </p:nvSpPr>
        <p:spPr>
          <a:xfrm>
            <a:off x="6334761"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334761"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endParaRPr lang="en-US" altLang="zh-TW"/>
          </a:p>
        </p:txBody>
      </p:sp>
      <p:sp>
        <p:nvSpPr>
          <p:cNvPr id="9" name="Slide Number Placeholder 8"/>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a:p>
        </p:txBody>
      </p:sp>
      <p:sp>
        <p:nvSpPr>
          <p:cNvPr id="3" name="Date Placeholder 2"/>
          <p:cNvSpPr>
            <a:spLocks noGrp="1"/>
          </p:cNvSpPr>
          <p:nvPr>
            <p:ph type="dt" sz="half" idx="10"/>
          </p:nvPr>
        </p:nvSpPr>
        <p:spPr/>
        <p:txBody>
          <a:bodyPr/>
          <a:lstStyle/>
          <a:p>
            <a:pPr>
              <a:defRPr/>
            </a:pPr>
            <a:endParaRPr lang="en-US" altLang="zh-TW"/>
          </a:p>
        </p:txBody>
      </p:sp>
      <p:sp>
        <p:nvSpPr>
          <p:cNvPr id="4" name="Footer Placeholder 3"/>
          <p:cNvSpPr>
            <a:spLocks noGrp="1"/>
          </p:cNvSpPr>
          <p:nvPr>
            <p:ph type="ftr" sz="quarter" idx="11"/>
          </p:nvPr>
        </p:nvSpPr>
        <p:spPr/>
        <p:txBody>
          <a:bodyPr/>
          <a:lstStyle/>
          <a:p>
            <a:pPr>
              <a:defRPr/>
            </a:pPr>
            <a:endParaRPr lang="en-US" altLang="zh-TW"/>
          </a:p>
        </p:txBody>
      </p:sp>
      <p:sp>
        <p:nvSpPr>
          <p:cNvPr id="5" name="Slide Number Placeholder 4"/>
          <p:cNvSpPr>
            <a:spLocks noGrp="1"/>
          </p:cNvSpPr>
          <p:nvPr>
            <p:ph type="sldNum" sz="quarter" idx="12"/>
          </p:nvPr>
        </p:nvSpPr>
        <p:spPr/>
        <p:txBody>
          <a:bodyPr/>
          <a:lstStyle/>
          <a:p>
            <a:pPr>
              <a:defRPr/>
            </a:pPr>
            <a:fld id="{A6E2788C-254A-2F45-B1A4-EC2C677C61EC}" type="slidenum">
              <a:rPr lang="en-US" altLang="zh-TW" smtClean="0"/>
              <a:pPr>
                <a:defRPr/>
              </a:pPr>
              <a:t>‹#›</a:t>
            </a:fld>
            <a:endParaRPr lang="en-US" altLang="zh-TW"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TW"/>
          </a:p>
        </p:txBody>
      </p:sp>
      <p:sp>
        <p:nvSpPr>
          <p:cNvPr id="3" name="Footer Placeholder 2"/>
          <p:cNvSpPr>
            <a:spLocks noGrp="1"/>
          </p:cNvSpPr>
          <p:nvPr>
            <p:ph type="ftr" sz="quarter" idx="11"/>
          </p:nvPr>
        </p:nvSpPr>
        <p:spPr/>
        <p:txBody>
          <a:bodyPr/>
          <a:lstStyle/>
          <a:p>
            <a:pPr>
              <a:defRPr/>
            </a:pPr>
            <a:endParaRPr lang="en-US" altLang="zh-TW"/>
          </a:p>
        </p:txBody>
      </p:sp>
      <p:sp>
        <p:nvSpPr>
          <p:cNvPr id="4" name="Slide Number Placeholder 3"/>
          <p:cNvSpPr>
            <a:spLocks noGrp="1"/>
          </p:cNvSpPr>
          <p:nvPr>
            <p:ph type="sldNum" sz="quarter" idx="12"/>
          </p:nvPr>
        </p:nvSpPr>
        <p:spPr/>
        <p:txBody>
          <a:bodyPr/>
          <a:lstStyle/>
          <a:p>
            <a:pPr>
              <a:defRPr/>
            </a:pPr>
            <a:fld id="{EDA1701C-0977-A64B-8643-A4E1CC7C5128}" type="slidenum">
              <a:rPr lang="en-US" altLang="zh-TW" smtClean="0"/>
              <a:pPr>
                <a:defRPr/>
              </a:pPr>
              <a:t>‹#›</a:t>
            </a:fld>
            <a:endParaRPr lang="en-US" altLang="zh-TW"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711199" y="611872"/>
            <a:ext cx="5120640" cy="1162050"/>
          </a:xfrm>
        </p:spPr>
        <p:txBody>
          <a:bodyPr anchor="b"/>
          <a:lstStyle>
            <a:lvl1pPr algn="ctr">
              <a:defRPr sz="3600" b="0"/>
            </a:lvl1pPr>
          </a:lstStyle>
          <a:p>
            <a:r>
              <a:rPr lang="zh-TW" altLang="en-US"/>
              <a:t>按一下以編輯母片標題樣式</a:t>
            </a:r>
            <a:endParaRPr/>
          </a:p>
        </p:txBody>
      </p:sp>
      <p:sp>
        <p:nvSpPr>
          <p:cNvPr id="3" name="Content Placeholder 2"/>
          <p:cNvSpPr>
            <a:spLocks noGrp="1"/>
          </p:cNvSpPr>
          <p:nvPr>
            <p:ph idx="1"/>
          </p:nvPr>
        </p:nvSpPr>
        <p:spPr>
          <a:xfrm>
            <a:off x="6323765" y="368300"/>
            <a:ext cx="512064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Text Placeholder 3"/>
          <p:cNvSpPr>
            <a:spLocks noGrp="1"/>
          </p:cNvSpPr>
          <p:nvPr>
            <p:ph type="body" sz="half" idx="2"/>
          </p:nvPr>
        </p:nvSpPr>
        <p:spPr>
          <a:xfrm>
            <a:off x="711199" y="1787856"/>
            <a:ext cx="512064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7" y="107576"/>
            <a:ext cx="10723035" cy="1336956"/>
          </a:xfrm>
          <a:prstGeom prst="rect">
            <a:avLst/>
          </a:prstGeom>
        </p:spPr>
        <p:txBody>
          <a:bodyPr vert="horz" lIns="91440" tIns="45720" rIns="91440" bIns="45720" rtlCol="0" anchor="b" anchorCtr="0">
            <a:noAutofit/>
          </a:bodyPr>
          <a:lstStyle/>
          <a:p>
            <a:r>
              <a:rPr lang="zh-TW" altLang="en-US"/>
              <a:t>按一下以編輯母片標題樣式</a:t>
            </a:r>
            <a:endParaRPr/>
          </a:p>
        </p:txBody>
      </p:sp>
      <p:sp>
        <p:nvSpPr>
          <p:cNvPr id="3" name="Text Placeholder 2"/>
          <p:cNvSpPr>
            <a:spLocks noGrp="1"/>
          </p:cNvSpPr>
          <p:nvPr>
            <p:ph type="body" idx="1"/>
          </p:nvPr>
        </p:nvSpPr>
        <p:spPr>
          <a:xfrm>
            <a:off x="732367" y="1600201"/>
            <a:ext cx="10723035" cy="43434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2"/>
          </p:nvPr>
        </p:nvSpPr>
        <p:spPr>
          <a:xfrm>
            <a:off x="7506447" y="6275670"/>
            <a:ext cx="2844800" cy="365125"/>
          </a:xfrm>
          <a:prstGeom prst="rect">
            <a:avLst/>
          </a:prstGeom>
        </p:spPr>
        <p:txBody>
          <a:bodyPr vert="horz" lIns="91440" tIns="45720" rIns="91440" bIns="45720" rtlCol="0" anchor="ctr"/>
          <a:lstStyle>
            <a:lvl1pPr algn="r">
              <a:defRPr sz="1200">
                <a:solidFill>
                  <a:schemeClr val="bg1"/>
                </a:solidFill>
              </a:defRPr>
            </a:lvl1pPr>
          </a:lstStyle>
          <a:p>
            <a:pPr>
              <a:defRPr/>
            </a:pPr>
            <a:endParaRPr lang="en-US" altLang="zh-TW"/>
          </a:p>
        </p:txBody>
      </p:sp>
      <p:sp>
        <p:nvSpPr>
          <p:cNvPr id="5" name="Footer Placeholder 4"/>
          <p:cNvSpPr>
            <a:spLocks noGrp="1"/>
          </p:cNvSpPr>
          <p:nvPr>
            <p:ph type="ftr" sz="quarter" idx="3"/>
          </p:nvPr>
        </p:nvSpPr>
        <p:spPr>
          <a:xfrm>
            <a:off x="352612" y="6275670"/>
            <a:ext cx="6454588"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en-US" altLang="zh-TW"/>
          </a:p>
        </p:txBody>
      </p:sp>
      <p:sp>
        <p:nvSpPr>
          <p:cNvPr id="6" name="Slide Number Placeholder 5"/>
          <p:cNvSpPr>
            <a:spLocks noGrp="1"/>
          </p:cNvSpPr>
          <p:nvPr>
            <p:ph type="sldNum" sz="quarter" idx="4"/>
          </p:nvPr>
        </p:nvSpPr>
        <p:spPr>
          <a:xfrm>
            <a:off x="10530542" y="6275670"/>
            <a:ext cx="1320800" cy="365125"/>
          </a:xfrm>
          <a:prstGeom prst="rect">
            <a:avLst/>
          </a:prstGeom>
        </p:spPr>
        <p:txBody>
          <a:bodyPr vert="horz" lIns="91440" tIns="45720" rIns="91440" bIns="45720" rtlCol="0" anchor="ctr"/>
          <a:lstStyle>
            <a:lvl1pPr algn="r">
              <a:defRPr sz="3600">
                <a:solidFill>
                  <a:schemeClr val="bg1"/>
                </a:solidFill>
              </a:defRPr>
            </a:lvl1pPr>
          </a:lstStyle>
          <a:p>
            <a:pPr>
              <a:defRPr/>
            </a:pPr>
            <a:fld id="{4797DB9E-1D98-F240-BD8E-F9EB1C976D92}"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13" r:id="rId13"/>
    <p:sldLayoutId id="2147483919" r:id="rId14"/>
    <p:sldLayoutId id="2147483920" r:id="rId15"/>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4.wmf"/></Relationships>
</file>

<file path=ppt/slides/_rels/slide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3.jpe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2.jpeg"/><Relationship Id="rId10" Type="http://schemas.openxmlformats.org/officeDocument/2006/relationships/image" Target="../media/image90.jpeg"/><Relationship Id="rId4" Type="http://schemas.openxmlformats.org/officeDocument/2006/relationships/image" Target="../media/image85.png"/><Relationship Id="rId9" Type="http://schemas.openxmlformats.org/officeDocument/2006/relationships/image" Target="../media/image8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jpeg"/><Relationship Id="rId3" Type="http://schemas.openxmlformats.org/officeDocument/2006/relationships/image" Target="../media/image95.pn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image" Target="../media/image94.png"/><Relationship Id="rId1" Type="http://schemas.openxmlformats.org/officeDocument/2006/relationships/slideLayout" Target="../slideLayouts/slideLayout8.xml"/><Relationship Id="rId6" Type="http://schemas.openxmlformats.org/officeDocument/2006/relationships/image" Target="../media/image98.png"/><Relationship Id="rId11" Type="http://schemas.openxmlformats.org/officeDocument/2006/relationships/image" Target="../media/image103.jpeg"/><Relationship Id="rId5" Type="http://schemas.openxmlformats.org/officeDocument/2006/relationships/image" Target="../media/image97.png"/><Relationship Id="rId10" Type="http://schemas.openxmlformats.org/officeDocument/2006/relationships/image" Target="../media/image102.jpeg"/><Relationship Id="rId4" Type="http://schemas.openxmlformats.org/officeDocument/2006/relationships/image" Target="../media/image96.png"/><Relationship Id="rId9" Type="http://schemas.openxmlformats.org/officeDocument/2006/relationships/image" Target="../media/image101.jpeg"/></Relationships>
</file>

<file path=ppt/slides/_rels/slide18.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jpeg"/><Relationship Id="rId3" Type="http://schemas.openxmlformats.org/officeDocument/2006/relationships/image" Target="../media/image107.jpeg"/><Relationship Id="rId7" Type="http://schemas.openxmlformats.org/officeDocument/2006/relationships/image" Target="../media/image111.jpeg"/><Relationship Id="rId12" Type="http://schemas.openxmlformats.org/officeDocument/2006/relationships/image" Target="../media/image116.jpeg"/><Relationship Id="rId2" Type="http://schemas.openxmlformats.org/officeDocument/2006/relationships/image" Target="../media/image106.jpeg"/><Relationship Id="rId1" Type="http://schemas.openxmlformats.org/officeDocument/2006/relationships/slideLayout" Target="../slideLayouts/slideLayout8.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5" Type="http://schemas.openxmlformats.org/officeDocument/2006/relationships/image" Target="../media/image119.jpeg"/><Relationship Id="rId10" Type="http://schemas.openxmlformats.org/officeDocument/2006/relationships/image" Target="../media/image114.jpeg"/><Relationship Id="rId4" Type="http://schemas.openxmlformats.org/officeDocument/2006/relationships/image" Target="../media/image108.png"/><Relationship Id="rId9" Type="http://schemas.openxmlformats.org/officeDocument/2006/relationships/image" Target="../media/image113.jpeg"/><Relationship Id="rId14" Type="http://schemas.openxmlformats.org/officeDocument/2006/relationships/image" Target="../media/image1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image" Target="../media/image124.png"/><Relationship Id="rId1" Type="http://schemas.openxmlformats.org/officeDocument/2006/relationships/slideLayout" Target="../slideLayouts/slideLayout1.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image" Target="../media/image132.png"/><Relationship Id="rId4" Type="http://schemas.openxmlformats.org/officeDocument/2006/relationships/image" Target="../media/image131.jpe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hyperlink" Target="http://www.tyvh.gov.tw/main/hospital/%E5%9A%99%E8%B8%90%20%20%20%E6%86%B8%E5%88%B8%20%20%20%E5%9A%99%E7%AF%87if" TargetMode="External"/><Relationship Id="rId18" Type="http://schemas.openxmlformats.org/officeDocument/2006/relationships/image" Target="../media/image148.jpeg"/><Relationship Id="rId26" Type="http://schemas.openxmlformats.org/officeDocument/2006/relationships/image" Target="../media/image156.jpeg"/><Relationship Id="rId3" Type="http://schemas.openxmlformats.org/officeDocument/2006/relationships/image" Target="../media/image134.png"/><Relationship Id="rId21" Type="http://schemas.openxmlformats.org/officeDocument/2006/relationships/image" Target="../media/image151.jpeg"/><Relationship Id="rId7" Type="http://schemas.openxmlformats.org/officeDocument/2006/relationships/image" Target="../media/image138.jpeg"/><Relationship Id="rId12" Type="http://schemas.openxmlformats.org/officeDocument/2006/relationships/image" Target="../media/image143.png"/><Relationship Id="rId17" Type="http://schemas.openxmlformats.org/officeDocument/2006/relationships/image" Target="../media/image147.jpeg"/><Relationship Id="rId25" Type="http://schemas.openxmlformats.org/officeDocument/2006/relationships/image" Target="../media/image155.jpeg"/><Relationship Id="rId2" Type="http://schemas.openxmlformats.org/officeDocument/2006/relationships/image" Target="../media/image133.jpeg"/><Relationship Id="rId16" Type="http://schemas.openxmlformats.org/officeDocument/2006/relationships/image" Target="../media/image146.jpeg"/><Relationship Id="rId20" Type="http://schemas.openxmlformats.org/officeDocument/2006/relationships/image" Target="../media/image150.jpeg"/><Relationship Id="rId29" Type="http://schemas.openxmlformats.org/officeDocument/2006/relationships/image" Target="../media/image159.jpeg"/><Relationship Id="rId1" Type="http://schemas.openxmlformats.org/officeDocument/2006/relationships/slideLayout" Target="../slideLayouts/slideLayout8.xml"/><Relationship Id="rId6" Type="http://schemas.openxmlformats.org/officeDocument/2006/relationships/image" Target="../media/image137.png"/><Relationship Id="rId11" Type="http://schemas.openxmlformats.org/officeDocument/2006/relationships/image" Target="../media/image142.png"/><Relationship Id="rId24" Type="http://schemas.openxmlformats.org/officeDocument/2006/relationships/image" Target="../media/image154.jpeg"/><Relationship Id="rId32" Type="http://schemas.openxmlformats.org/officeDocument/2006/relationships/image" Target="../media/image162.jpeg"/><Relationship Id="rId5" Type="http://schemas.openxmlformats.org/officeDocument/2006/relationships/image" Target="../media/image136.jpeg"/><Relationship Id="rId15" Type="http://schemas.openxmlformats.org/officeDocument/2006/relationships/image" Target="../media/image145.jpeg"/><Relationship Id="rId23" Type="http://schemas.openxmlformats.org/officeDocument/2006/relationships/image" Target="../media/image153.png"/><Relationship Id="rId28" Type="http://schemas.openxmlformats.org/officeDocument/2006/relationships/image" Target="../media/image158.jpeg"/><Relationship Id="rId10" Type="http://schemas.openxmlformats.org/officeDocument/2006/relationships/image" Target="../media/image141.jpeg"/><Relationship Id="rId19" Type="http://schemas.openxmlformats.org/officeDocument/2006/relationships/image" Target="../media/image149.jpeg"/><Relationship Id="rId31" Type="http://schemas.openxmlformats.org/officeDocument/2006/relationships/image" Target="../media/image161.jpe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4.jpeg"/><Relationship Id="rId22" Type="http://schemas.openxmlformats.org/officeDocument/2006/relationships/image" Target="../media/image152.jpeg"/><Relationship Id="rId27" Type="http://schemas.openxmlformats.org/officeDocument/2006/relationships/image" Target="../media/image157.jpeg"/><Relationship Id="rId30" Type="http://schemas.openxmlformats.org/officeDocument/2006/relationships/image" Target="../media/image1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3" Type="http://schemas.openxmlformats.org/officeDocument/2006/relationships/image" Target="../media/image165.png"/><Relationship Id="rId18" Type="http://schemas.openxmlformats.org/officeDocument/2006/relationships/image" Target="../media/image147.jpeg"/><Relationship Id="rId26" Type="http://schemas.openxmlformats.org/officeDocument/2006/relationships/image" Target="../media/image155.jpeg"/><Relationship Id="rId3" Type="http://schemas.openxmlformats.org/officeDocument/2006/relationships/image" Target="../media/image134.png"/><Relationship Id="rId21" Type="http://schemas.openxmlformats.org/officeDocument/2006/relationships/image" Target="../media/image150.jpeg"/><Relationship Id="rId7" Type="http://schemas.openxmlformats.org/officeDocument/2006/relationships/image" Target="../media/image138.jpeg"/><Relationship Id="rId12" Type="http://schemas.openxmlformats.org/officeDocument/2006/relationships/image" Target="../media/image143.png"/><Relationship Id="rId17" Type="http://schemas.openxmlformats.org/officeDocument/2006/relationships/image" Target="../media/image146.jpeg"/><Relationship Id="rId25" Type="http://schemas.openxmlformats.org/officeDocument/2006/relationships/image" Target="../media/image154.jpeg"/><Relationship Id="rId33" Type="http://schemas.openxmlformats.org/officeDocument/2006/relationships/image" Target="../media/image162.jpeg"/><Relationship Id="rId2" Type="http://schemas.openxmlformats.org/officeDocument/2006/relationships/image" Target="../media/image133.jpeg"/><Relationship Id="rId16" Type="http://schemas.openxmlformats.org/officeDocument/2006/relationships/image" Target="../media/image145.jpeg"/><Relationship Id="rId20" Type="http://schemas.openxmlformats.org/officeDocument/2006/relationships/image" Target="../media/image149.jpeg"/><Relationship Id="rId29" Type="http://schemas.openxmlformats.org/officeDocument/2006/relationships/image" Target="../media/image158.jpeg"/><Relationship Id="rId1" Type="http://schemas.openxmlformats.org/officeDocument/2006/relationships/slideLayout" Target="../slideLayouts/slideLayout8.xml"/><Relationship Id="rId6" Type="http://schemas.openxmlformats.org/officeDocument/2006/relationships/image" Target="../media/image137.png"/><Relationship Id="rId11" Type="http://schemas.openxmlformats.org/officeDocument/2006/relationships/image" Target="../media/image142.png"/><Relationship Id="rId24" Type="http://schemas.openxmlformats.org/officeDocument/2006/relationships/image" Target="../media/image153.png"/><Relationship Id="rId32" Type="http://schemas.openxmlformats.org/officeDocument/2006/relationships/image" Target="../media/image161.jpeg"/><Relationship Id="rId5" Type="http://schemas.openxmlformats.org/officeDocument/2006/relationships/image" Target="../media/image136.jpeg"/><Relationship Id="rId15" Type="http://schemas.openxmlformats.org/officeDocument/2006/relationships/image" Target="../media/image144.jpeg"/><Relationship Id="rId23" Type="http://schemas.openxmlformats.org/officeDocument/2006/relationships/image" Target="../media/image152.jpeg"/><Relationship Id="rId28" Type="http://schemas.openxmlformats.org/officeDocument/2006/relationships/image" Target="../media/image157.jpeg"/><Relationship Id="rId10" Type="http://schemas.openxmlformats.org/officeDocument/2006/relationships/image" Target="../media/image141.jpeg"/><Relationship Id="rId19" Type="http://schemas.openxmlformats.org/officeDocument/2006/relationships/image" Target="../media/image148.jpeg"/><Relationship Id="rId31" Type="http://schemas.openxmlformats.org/officeDocument/2006/relationships/image" Target="../media/image160.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hyperlink" Target="http://www.tyvh.gov.tw/main/hospital/%E5%9A%99%E8%B8%90%20%20%20%E6%86%B8%E5%88%B8%20%20%20%E5%9A%99%E7%AF%87if" TargetMode="External"/><Relationship Id="rId22" Type="http://schemas.openxmlformats.org/officeDocument/2006/relationships/image" Target="../media/image151.jpeg"/><Relationship Id="rId27" Type="http://schemas.openxmlformats.org/officeDocument/2006/relationships/image" Target="../media/image156.jpeg"/><Relationship Id="rId30" Type="http://schemas.openxmlformats.org/officeDocument/2006/relationships/image" Target="../media/image159.jpeg"/><Relationship Id="rId8" Type="http://schemas.openxmlformats.org/officeDocument/2006/relationships/image" Target="../media/image139.jpeg"/></Relationships>
</file>

<file path=ppt/slides/_rels/slide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8.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jpeg"/></Relationships>
</file>

<file path=ppt/slides/_rels/slide2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jpeg"/></Relationships>
</file>

<file path=ppt/slides/_rels/slide31.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image" Target="../media/image178.tiff"/><Relationship Id="rId1" Type="http://schemas.openxmlformats.org/officeDocument/2006/relationships/slideLayout" Target="../slideLayouts/slideLayout1.xml"/><Relationship Id="rId6" Type="http://schemas.openxmlformats.org/officeDocument/2006/relationships/image" Target="../media/image182.jpeg"/><Relationship Id="rId5" Type="http://schemas.openxmlformats.org/officeDocument/2006/relationships/image" Target="../media/image181.tiff"/><Relationship Id="rId4" Type="http://schemas.openxmlformats.org/officeDocument/2006/relationships/image" Target="../media/image18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4.w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83.w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4.xml"/><Relationship Id="rId5" Type="http://schemas.openxmlformats.org/officeDocument/2006/relationships/image" Target="../media/image193.png"/><Relationship Id="rId4" Type="http://schemas.openxmlformats.org/officeDocument/2006/relationships/image" Target="../media/image19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99.png"/><Relationship Id="rId3" Type="http://schemas.openxmlformats.org/officeDocument/2006/relationships/image" Target="../media/image195.png"/><Relationship Id="rId7" Type="http://schemas.openxmlformats.org/officeDocument/2006/relationships/diagramData" Target="../diagrams/data1.xml"/><Relationship Id="rId12" Type="http://schemas.openxmlformats.org/officeDocument/2006/relationships/image" Target="../media/image198.png"/><Relationship Id="rId17" Type="http://schemas.openxmlformats.org/officeDocument/2006/relationships/image" Target="../media/image203.png"/><Relationship Id="rId2" Type="http://schemas.openxmlformats.org/officeDocument/2006/relationships/image" Target="../media/image194.png"/><Relationship Id="rId16" Type="http://schemas.openxmlformats.org/officeDocument/2006/relationships/image" Target="../media/image202.emf"/><Relationship Id="rId1" Type="http://schemas.openxmlformats.org/officeDocument/2006/relationships/slideLayout" Target="../slideLayouts/slideLayout8.xml"/><Relationship Id="rId6" Type="http://schemas.microsoft.com/office/2007/relationships/hdphoto" Target="../media/hdphoto5.wdp"/><Relationship Id="rId11" Type="http://schemas.microsoft.com/office/2007/relationships/diagramDrawing" Target="../diagrams/drawing1.xml"/><Relationship Id="rId5" Type="http://schemas.openxmlformats.org/officeDocument/2006/relationships/image" Target="../media/image197.png"/><Relationship Id="rId15" Type="http://schemas.openxmlformats.org/officeDocument/2006/relationships/image" Target="../media/image201.png"/><Relationship Id="rId10" Type="http://schemas.openxmlformats.org/officeDocument/2006/relationships/diagramColors" Target="../diagrams/colors1.xml"/><Relationship Id="rId4" Type="http://schemas.openxmlformats.org/officeDocument/2006/relationships/image" Target="../media/image196.emf"/><Relationship Id="rId9" Type="http://schemas.openxmlformats.org/officeDocument/2006/relationships/diagramQuickStyle" Target="../diagrams/quickStyle1.xml"/><Relationship Id="rId14" Type="http://schemas.openxmlformats.org/officeDocument/2006/relationships/image" Target="../media/image200.png"/></Relationships>
</file>

<file path=ppt/slides/_rels/slide41.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jpeg"/><Relationship Id="rId2" Type="http://schemas.openxmlformats.org/officeDocument/2006/relationships/image" Target="../media/image204.png"/><Relationship Id="rId1" Type="http://schemas.openxmlformats.org/officeDocument/2006/relationships/slideLayout" Target="../slideLayouts/slideLayout8.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42.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jpeg"/><Relationship Id="rId7" Type="http://schemas.openxmlformats.org/officeDocument/2006/relationships/image" Target="../media/image215.jpeg"/><Relationship Id="rId2" Type="http://schemas.openxmlformats.org/officeDocument/2006/relationships/image" Target="../media/image210.png"/><Relationship Id="rId1" Type="http://schemas.openxmlformats.org/officeDocument/2006/relationships/slideLayout" Target="../slideLayouts/slideLayout8.xml"/><Relationship Id="rId6" Type="http://schemas.openxmlformats.org/officeDocument/2006/relationships/image" Target="../media/image214.png"/><Relationship Id="rId5" Type="http://schemas.openxmlformats.org/officeDocument/2006/relationships/image" Target="../media/image213.jpeg"/><Relationship Id="rId4" Type="http://schemas.openxmlformats.org/officeDocument/2006/relationships/image" Target="../media/image212.jpeg"/></Relationships>
</file>

<file path=ppt/slides/_rels/slide4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8.xml"/><Relationship Id="rId4" Type="http://schemas.openxmlformats.org/officeDocument/2006/relationships/image" Target="../media/image219.jpeg"/></Relationships>
</file>

<file path=ppt/slides/_rels/slide44.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jpeg"/><Relationship Id="rId7" Type="http://schemas.openxmlformats.org/officeDocument/2006/relationships/image" Target="../media/image225.jpeg"/><Relationship Id="rId12" Type="http://schemas.openxmlformats.org/officeDocument/2006/relationships/image" Target="../media/image230.jpe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4.jpeg"/><Relationship Id="rId11" Type="http://schemas.openxmlformats.org/officeDocument/2006/relationships/image" Target="../media/image229.jpeg"/><Relationship Id="rId5" Type="http://schemas.openxmlformats.org/officeDocument/2006/relationships/image" Target="../media/image223.png"/><Relationship Id="rId10" Type="http://schemas.openxmlformats.org/officeDocument/2006/relationships/image" Target="../media/image228.jpeg"/><Relationship Id="rId4" Type="http://schemas.openxmlformats.org/officeDocument/2006/relationships/image" Target="../media/image222.png"/><Relationship Id="rId9" Type="http://schemas.openxmlformats.org/officeDocument/2006/relationships/image" Target="../media/image227.jpeg"/></Relationships>
</file>

<file path=ppt/slides/_rels/slide45.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2.png"/><Relationship Id="rId3" Type="http://schemas.openxmlformats.org/officeDocument/2006/relationships/image" Target="../media/image232.emf"/><Relationship Id="rId7" Type="http://schemas.openxmlformats.org/officeDocument/2006/relationships/image" Target="../media/image236.png"/><Relationship Id="rId12" Type="http://schemas.openxmlformats.org/officeDocument/2006/relationships/image" Target="../media/image241.png"/><Relationship Id="rId2" Type="http://schemas.openxmlformats.org/officeDocument/2006/relationships/image" Target="../media/image231.emf"/><Relationship Id="rId16"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0.png"/><Relationship Id="rId5" Type="http://schemas.openxmlformats.org/officeDocument/2006/relationships/image" Target="../media/image234.png"/><Relationship Id="rId15" Type="http://schemas.openxmlformats.org/officeDocument/2006/relationships/image" Target="../media/image24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 Id="rId14" Type="http://schemas.openxmlformats.org/officeDocument/2006/relationships/image" Target="../media/image243.png"/></Relationships>
</file>

<file path=ppt/slides/_rels/slide46.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6.emf"/><Relationship Id="rId7" Type="http://schemas.openxmlformats.org/officeDocument/2006/relationships/image" Target="../media/image239.png"/><Relationship Id="rId12" Type="http://schemas.openxmlformats.org/officeDocument/2006/relationships/image" Target="../media/image231.em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8.emf"/><Relationship Id="rId11" Type="http://schemas.openxmlformats.org/officeDocument/2006/relationships/image" Target="../media/image252.emf"/><Relationship Id="rId5" Type="http://schemas.openxmlformats.org/officeDocument/2006/relationships/image" Target="../media/image247.png"/><Relationship Id="rId10" Type="http://schemas.openxmlformats.org/officeDocument/2006/relationships/image" Target="../media/image251.emf"/><Relationship Id="rId4" Type="http://schemas.openxmlformats.org/officeDocument/2006/relationships/image" Target="../media/image232.emf"/><Relationship Id="rId9" Type="http://schemas.openxmlformats.org/officeDocument/2006/relationships/image" Target="../media/image250.emf"/></Relationships>
</file>

<file path=ppt/slides/_rels/slide47.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59.emf"/><Relationship Id="rId3" Type="http://schemas.openxmlformats.org/officeDocument/2006/relationships/image" Target="../media/image256.emf"/><Relationship Id="rId7" Type="http://schemas.openxmlformats.org/officeDocument/2006/relationships/image" Target="../media/image258.emf"/><Relationship Id="rId2" Type="http://schemas.openxmlformats.org/officeDocument/2006/relationships/image" Target="../media/image255.emf"/><Relationship Id="rId1" Type="http://schemas.openxmlformats.org/officeDocument/2006/relationships/slideLayout" Target="../slideLayouts/slideLayout8.xml"/><Relationship Id="rId6" Type="http://schemas.openxmlformats.org/officeDocument/2006/relationships/image" Target="../media/image202.emf"/><Relationship Id="rId5" Type="http://schemas.openxmlformats.org/officeDocument/2006/relationships/image" Target="../media/image196.emf"/><Relationship Id="rId4" Type="http://schemas.openxmlformats.org/officeDocument/2006/relationships/image" Target="../media/image257.emf"/><Relationship Id="rId9" Type="http://schemas.openxmlformats.org/officeDocument/2006/relationships/image" Target="../media/image260.emf"/></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G"/><Relationship Id="rId9"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xml"/><Relationship Id="rId4" Type="http://schemas.openxmlformats.org/officeDocument/2006/relationships/image" Target="../media/image2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79.png"/><Relationship Id="rId3" Type="http://schemas.openxmlformats.org/officeDocument/2006/relationships/image" Target="../media/image265.png"/><Relationship Id="rId7" Type="http://schemas.openxmlformats.org/officeDocument/2006/relationships/image" Target="../media/image269.png"/><Relationship Id="rId12" Type="http://schemas.openxmlformats.org/officeDocument/2006/relationships/image" Target="../media/image273.jpeg"/><Relationship Id="rId2" Type="http://schemas.openxmlformats.org/officeDocument/2006/relationships/image" Target="../media/image264.emf"/><Relationship Id="rId1" Type="http://schemas.openxmlformats.org/officeDocument/2006/relationships/slideLayout" Target="../slideLayouts/slideLayout2.xml"/><Relationship Id="rId6" Type="http://schemas.openxmlformats.org/officeDocument/2006/relationships/image" Target="../media/image268.png"/><Relationship Id="rId11" Type="http://schemas.openxmlformats.org/officeDocument/2006/relationships/image" Target="../media/image272.jpeg"/><Relationship Id="rId5" Type="http://schemas.openxmlformats.org/officeDocument/2006/relationships/image" Target="../media/image267.png"/><Relationship Id="rId10" Type="http://schemas.openxmlformats.org/officeDocument/2006/relationships/image" Target="../media/image2.jpeg"/><Relationship Id="rId4" Type="http://schemas.openxmlformats.org/officeDocument/2006/relationships/image" Target="../media/image266.png"/><Relationship Id="rId9" Type="http://schemas.openxmlformats.org/officeDocument/2006/relationships/image" Target="../media/image271.png"/></Relationships>
</file>

<file path=ppt/slides/_rels/slide53.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85.png"/><Relationship Id="rId7" Type="http://schemas.openxmlformats.org/officeDocument/2006/relationships/image" Target="../media/image276.png"/><Relationship Id="rId2" Type="http://schemas.openxmlformats.org/officeDocument/2006/relationships/image" Target="../media/image274.png"/><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image" Target="../media/image84.png"/><Relationship Id="rId10" Type="http://schemas.openxmlformats.org/officeDocument/2006/relationships/image" Target="../media/image264.emf"/><Relationship Id="rId4" Type="http://schemas.openxmlformats.org/officeDocument/2006/relationships/image" Target="../media/image275.png"/><Relationship Id="rId9" Type="http://schemas.openxmlformats.org/officeDocument/2006/relationships/image" Target="../media/image277.jpeg"/></Relationships>
</file>

<file path=ppt/slides/_rels/slide54.xml.rels><?xml version="1.0" encoding="UTF-8" standalone="yes"?>
<Relationships xmlns="http://schemas.openxmlformats.org/package/2006/relationships"><Relationship Id="rId8" Type="http://schemas.openxmlformats.org/officeDocument/2006/relationships/image" Target="../media/image278.wmf"/><Relationship Id="rId13" Type="http://schemas.openxmlformats.org/officeDocument/2006/relationships/oleObject" Target="../embeddings/oleObject8.bin"/><Relationship Id="rId3" Type="http://schemas.openxmlformats.org/officeDocument/2006/relationships/image" Target="../media/image282.png"/><Relationship Id="rId7" Type="http://schemas.openxmlformats.org/officeDocument/2006/relationships/oleObject" Target="../embeddings/oleObject5.bin"/><Relationship Id="rId12" Type="http://schemas.openxmlformats.org/officeDocument/2006/relationships/image" Target="../media/image280.wmf"/><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285.png"/><Relationship Id="rId11" Type="http://schemas.openxmlformats.org/officeDocument/2006/relationships/oleObject" Target="../embeddings/oleObject7.bin"/><Relationship Id="rId5" Type="http://schemas.openxmlformats.org/officeDocument/2006/relationships/image" Target="../media/image284.png"/><Relationship Id="rId10" Type="http://schemas.openxmlformats.org/officeDocument/2006/relationships/image" Target="../media/image279.wmf"/><Relationship Id="rId4" Type="http://schemas.openxmlformats.org/officeDocument/2006/relationships/image" Target="../media/image283.png"/><Relationship Id="rId9" Type="http://schemas.openxmlformats.org/officeDocument/2006/relationships/oleObject" Target="../embeddings/oleObject6.bin"/><Relationship Id="rId14" Type="http://schemas.openxmlformats.org/officeDocument/2006/relationships/image" Target="../media/image281.wmf"/></Relationships>
</file>

<file path=ppt/slides/_rels/slide55.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87.png"/><Relationship Id="rId7" Type="http://schemas.openxmlformats.org/officeDocument/2006/relationships/image" Target="../media/image289.png"/><Relationship Id="rId12" Type="http://schemas.openxmlformats.org/officeDocument/2006/relationships/image" Target="../media/image292.png"/><Relationship Id="rId2" Type="http://schemas.openxmlformats.org/officeDocument/2006/relationships/image" Target="../media/image286.png"/><Relationship Id="rId1" Type="http://schemas.openxmlformats.org/officeDocument/2006/relationships/slideLayout" Target="../slideLayouts/slideLayout8.xml"/><Relationship Id="rId6" Type="http://schemas.openxmlformats.org/officeDocument/2006/relationships/image" Target="../media/image264.emf"/><Relationship Id="rId11" Type="http://schemas.openxmlformats.org/officeDocument/2006/relationships/image" Target="../media/image75.png"/><Relationship Id="rId5" Type="http://schemas.openxmlformats.org/officeDocument/2006/relationships/image" Target="../media/image270.png"/><Relationship Id="rId10" Type="http://schemas.openxmlformats.org/officeDocument/2006/relationships/image" Target="../media/image79.png"/><Relationship Id="rId4" Type="http://schemas.openxmlformats.org/officeDocument/2006/relationships/image" Target="../media/image288.png"/><Relationship Id="rId9" Type="http://schemas.openxmlformats.org/officeDocument/2006/relationships/image" Target="../media/image291.jpeg"/></Relationships>
</file>

<file path=ppt/slides/_rels/slide56.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293.png"/><Relationship Id="rId7" Type="http://schemas.openxmlformats.org/officeDocument/2006/relationships/image" Target="../media/image269.png"/><Relationship Id="rId2" Type="http://schemas.openxmlformats.org/officeDocument/2006/relationships/image" Target="../media/image172.png"/><Relationship Id="rId1" Type="http://schemas.openxmlformats.org/officeDocument/2006/relationships/slideLayout" Target="../slideLayouts/slideLayout8.xml"/><Relationship Id="rId6" Type="http://schemas.openxmlformats.org/officeDocument/2006/relationships/image" Target="../media/image270.png"/><Relationship Id="rId5" Type="http://schemas.openxmlformats.org/officeDocument/2006/relationships/image" Target="../media/image295.png"/><Relationship Id="rId4" Type="http://schemas.openxmlformats.org/officeDocument/2006/relationships/image" Target="../media/image294.png"/><Relationship Id="rId9" Type="http://schemas.openxmlformats.org/officeDocument/2006/relationships/image" Target="../media/image297.png"/></Relationships>
</file>

<file path=ppt/slides/_rels/slide57.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310.jpeg"/><Relationship Id="rId3" Type="http://schemas.openxmlformats.org/officeDocument/2006/relationships/image" Target="../media/image300.png"/><Relationship Id="rId7" Type="http://schemas.openxmlformats.org/officeDocument/2006/relationships/image" Target="../media/image304.jpeg"/><Relationship Id="rId12" Type="http://schemas.openxmlformats.org/officeDocument/2006/relationships/image" Target="../media/image309.wmf"/><Relationship Id="rId2" Type="http://schemas.openxmlformats.org/officeDocument/2006/relationships/image" Target="../media/image299.png"/><Relationship Id="rId1" Type="http://schemas.openxmlformats.org/officeDocument/2006/relationships/slideLayout" Target="../slideLayouts/slideLayout1.xml"/><Relationship Id="rId6" Type="http://schemas.openxmlformats.org/officeDocument/2006/relationships/image" Target="../media/image303.jpeg"/><Relationship Id="rId11" Type="http://schemas.openxmlformats.org/officeDocument/2006/relationships/image" Target="../media/image308.jpeg"/><Relationship Id="rId5" Type="http://schemas.openxmlformats.org/officeDocument/2006/relationships/image" Target="../media/image302.wmf"/><Relationship Id="rId10" Type="http://schemas.openxmlformats.org/officeDocument/2006/relationships/image" Target="../media/image307.png"/><Relationship Id="rId4" Type="http://schemas.openxmlformats.org/officeDocument/2006/relationships/image" Target="../media/image301.png"/><Relationship Id="rId9" Type="http://schemas.openxmlformats.org/officeDocument/2006/relationships/image" Target="../media/image306.png"/></Relationships>
</file>

<file path=ppt/slides/_rels/slide61.xml.rels><?xml version="1.0" encoding="UTF-8" standalone="yes"?>
<Relationships xmlns="http://schemas.openxmlformats.org/package/2006/relationships"><Relationship Id="rId3" Type="http://schemas.openxmlformats.org/officeDocument/2006/relationships/image" Target="../media/image312.jpeg"/><Relationship Id="rId7" Type="http://schemas.openxmlformats.org/officeDocument/2006/relationships/image" Target="../media/image316.jpeg"/><Relationship Id="rId2" Type="http://schemas.openxmlformats.org/officeDocument/2006/relationships/image" Target="../media/image311.jpeg"/><Relationship Id="rId1" Type="http://schemas.openxmlformats.org/officeDocument/2006/relationships/slideLayout" Target="../slideLayouts/slideLayout2.xml"/><Relationship Id="rId6" Type="http://schemas.openxmlformats.org/officeDocument/2006/relationships/image" Target="../media/image315.jpeg"/><Relationship Id="rId5" Type="http://schemas.openxmlformats.org/officeDocument/2006/relationships/image" Target="../media/image314.jpeg"/><Relationship Id="rId4" Type="http://schemas.openxmlformats.org/officeDocument/2006/relationships/image" Target="../media/image313.jpeg"/></Relationships>
</file>

<file path=ppt/slides/_rels/slide62.xml.rels><?xml version="1.0" encoding="UTF-8" standalone="yes"?>
<Relationships xmlns="http://schemas.openxmlformats.org/package/2006/relationships"><Relationship Id="rId8" Type="http://schemas.openxmlformats.org/officeDocument/2006/relationships/image" Target="../media/image322.png"/><Relationship Id="rId13" Type="http://schemas.openxmlformats.org/officeDocument/2006/relationships/image" Target="../media/image327.jpeg"/><Relationship Id="rId18" Type="http://schemas.openxmlformats.org/officeDocument/2006/relationships/image" Target="../media/image332.png"/><Relationship Id="rId3" Type="http://schemas.openxmlformats.org/officeDocument/2006/relationships/image" Target="../media/image317.wmf"/><Relationship Id="rId7" Type="http://schemas.openxmlformats.org/officeDocument/2006/relationships/image" Target="../media/image321.png"/><Relationship Id="rId12" Type="http://schemas.openxmlformats.org/officeDocument/2006/relationships/image" Target="../media/image326.png"/><Relationship Id="rId17" Type="http://schemas.openxmlformats.org/officeDocument/2006/relationships/image" Target="../media/image331.wmf"/><Relationship Id="rId2" Type="http://schemas.openxmlformats.org/officeDocument/2006/relationships/notesSlide" Target="../notesSlides/notesSlide5.xml"/><Relationship Id="rId16" Type="http://schemas.openxmlformats.org/officeDocument/2006/relationships/image" Target="../media/image330.jpeg"/><Relationship Id="rId1" Type="http://schemas.openxmlformats.org/officeDocument/2006/relationships/slideLayout" Target="../slideLayouts/slideLayout1.xml"/><Relationship Id="rId6" Type="http://schemas.openxmlformats.org/officeDocument/2006/relationships/image" Target="../media/image320.wmf"/><Relationship Id="rId11" Type="http://schemas.openxmlformats.org/officeDocument/2006/relationships/image" Target="../media/image325.png"/><Relationship Id="rId5" Type="http://schemas.openxmlformats.org/officeDocument/2006/relationships/image" Target="../media/image319.png"/><Relationship Id="rId15" Type="http://schemas.openxmlformats.org/officeDocument/2006/relationships/image" Target="../media/image329.jpeg"/><Relationship Id="rId10" Type="http://schemas.openxmlformats.org/officeDocument/2006/relationships/image" Target="../media/image324.wmf"/><Relationship Id="rId4" Type="http://schemas.openxmlformats.org/officeDocument/2006/relationships/image" Target="../media/image318.png"/><Relationship Id="rId9" Type="http://schemas.openxmlformats.org/officeDocument/2006/relationships/image" Target="../media/image323.png"/><Relationship Id="rId14" Type="http://schemas.openxmlformats.org/officeDocument/2006/relationships/image" Target="../media/image328.png"/></Relationships>
</file>

<file path=ppt/slides/_rels/slide63.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344.jpeg"/><Relationship Id="rId13" Type="http://schemas.openxmlformats.org/officeDocument/2006/relationships/image" Target="../media/image349.jpeg"/><Relationship Id="rId3" Type="http://schemas.openxmlformats.org/officeDocument/2006/relationships/image" Target="../media/image339.png"/><Relationship Id="rId7" Type="http://schemas.openxmlformats.org/officeDocument/2006/relationships/image" Target="../media/image343.png"/><Relationship Id="rId12" Type="http://schemas.openxmlformats.org/officeDocument/2006/relationships/image" Target="../media/image348.jpeg"/><Relationship Id="rId2" Type="http://schemas.openxmlformats.org/officeDocument/2006/relationships/image" Target="../media/image338.png"/><Relationship Id="rId1" Type="http://schemas.openxmlformats.org/officeDocument/2006/relationships/slideLayout" Target="../slideLayouts/slideLayout1.xml"/><Relationship Id="rId6" Type="http://schemas.openxmlformats.org/officeDocument/2006/relationships/image" Target="../media/image342.jpeg"/><Relationship Id="rId11" Type="http://schemas.openxmlformats.org/officeDocument/2006/relationships/image" Target="../media/image347.jpeg"/><Relationship Id="rId5" Type="http://schemas.openxmlformats.org/officeDocument/2006/relationships/image" Target="../media/image341.png"/><Relationship Id="rId15" Type="http://schemas.openxmlformats.org/officeDocument/2006/relationships/image" Target="../media/image351.jpeg"/><Relationship Id="rId10" Type="http://schemas.openxmlformats.org/officeDocument/2006/relationships/image" Target="../media/image346.jpeg"/><Relationship Id="rId4" Type="http://schemas.openxmlformats.org/officeDocument/2006/relationships/image" Target="../media/image340.png"/><Relationship Id="rId9" Type="http://schemas.openxmlformats.org/officeDocument/2006/relationships/image" Target="../media/image345.jpeg"/><Relationship Id="rId14" Type="http://schemas.openxmlformats.org/officeDocument/2006/relationships/image" Target="../media/image350.jpeg"/></Relationships>
</file>

<file path=ppt/slides/_rels/slide68.xml.rels><?xml version="1.0" encoding="UTF-8" standalone="yes"?>
<Relationships xmlns="http://schemas.openxmlformats.org/package/2006/relationships"><Relationship Id="rId3" Type="http://schemas.openxmlformats.org/officeDocument/2006/relationships/image" Target="../media/image353.png"/><Relationship Id="rId7" Type="http://schemas.openxmlformats.org/officeDocument/2006/relationships/image" Target="../media/image357.png"/><Relationship Id="rId2" Type="http://schemas.openxmlformats.org/officeDocument/2006/relationships/image" Target="../media/image352.png"/><Relationship Id="rId1" Type="http://schemas.openxmlformats.org/officeDocument/2006/relationships/slideLayout" Target="../slideLayouts/slideLayout1.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png"/></Relationships>
</file>

<file path=ppt/slides/_rels/slide6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8.xml"/><Relationship Id="rId5" Type="http://schemas.openxmlformats.org/officeDocument/2006/relationships/image" Target="../media/image361.png"/><Relationship Id="rId4" Type="http://schemas.openxmlformats.org/officeDocument/2006/relationships/image" Target="../media/image360.pn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hyperlink" Target="http://www.tba-taiwan.org/active_detail.php?serial=1" TargetMode="External"/><Relationship Id="rId18" Type="http://schemas.openxmlformats.org/officeDocument/2006/relationships/hyperlink" Target="http://tw.wrs.yahoo.com/_ylt=A8tUxhMqBENHHjQAAnRt1gt./SIG=1hn9iriq3/EXP=1195660714/**http:/tw.search.yahoo.com/search/images/view?back=http://tw.search.yahoo.com/search/images?fr=yfp&amp;ei=UTF-8&amp;p=%E9%99%B3%E5%85%B6%E5%8D%97&amp;w=150&amp;h=207&amp;imgurl=www.ey.gov.tw/public/Data/5112217331871.jpg&amp;rurl=http://www.ey.gov.tw/content.asp?CuItem=4208&amp;amp;mp=1&amp;size=3.5kB&amp;name=5112217331871.jpg&amp;p=%E9%99%B3%E5%85%B6%E5%8D%97&amp;type=jpeg&amp;no=5&amp;tt=121&amp;oid=2315ecfcc949f66e&amp;ei=UTF-8" TargetMode="External"/><Relationship Id="rId26" Type="http://schemas.openxmlformats.org/officeDocument/2006/relationships/image" Target="../media/image55.png"/><Relationship Id="rId3" Type="http://schemas.openxmlformats.org/officeDocument/2006/relationships/image" Target="../media/image37.jpeg"/><Relationship Id="rId21" Type="http://schemas.openxmlformats.org/officeDocument/2006/relationships/image" Target="../media/image52.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0.jpeg"/><Relationship Id="rId25" Type="http://schemas.openxmlformats.org/officeDocument/2006/relationships/image" Target="../media/image36.wmf"/><Relationship Id="rId2" Type="http://schemas.openxmlformats.org/officeDocument/2006/relationships/slideLayout" Target="../slideLayouts/slideLayout1.xml"/><Relationship Id="rId16" Type="http://schemas.openxmlformats.org/officeDocument/2006/relationships/image" Target="../media/image49.jpeg"/><Relationship Id="rId20" Type="http://schemas.openxmlformats.org/officeDocument/2006/relationships/hyperlink" Target="http://tw.wrs.yahoo.com/_ylt=A8tUxhR1BENHJmIBFUVt1gt./SIG=1i1o2ouqg/EXP=1195660789/**http:/tw.search.yahoo.com/search/images/view?back=http://tw.search.yahoo.com/search/images?p=%E5%82%85%E7%AB%8B%E8%91%89&amp;ei=UTF-8&amp;fr=yfp&amp;x=wrt&amp;w=1405&amp;h=2100&amp;imgurl=www.epochtimes.com.tw/i6/603250843471773.jpg&amp;rurl=http://www.epochtimes.com.tw/bt/6/3/25/n1266246.htm&amp;size=407.8kB&amp;name=603250843471773.jpg&amp;p=%E5%82%85%E7%AB%8B%E8%91%89&amp;type=jpeg&amp;no=3&amp;tt=48&amp;oid=a4ed08c7eaf5e248&amp;ei=UTF-8" TargetMode="External"/><Relationship Id="rId1" Type="http://schemas.openxmlformats.org/officeDocument/2006/relationships/vmlDrawing" Target="../drawings/vmlDrawing1.vml"/><Relationship Id="rId6" Type="http://schemas.openxmlformats.org/officeDocument/2006/relationships/image" Target="../media/image40.jpeg"/><Relationship Id="rId11" Type="http://schemas.openxmlformats.org/officeDocument/2006/relationships/image" Target="../media/image45.png"/><Relationship Id="rId24" Type="http://schemas.openxmlformats.org/officeDocument/2006/relationships/oleObject" Target="../embeddings/oleObject1.bin"/><Relationship Id="rId5" Type="http://schemas.openxmlformats.org/officeDocument/2006/relationships/image" Target="../media/image39.png"/><Relationship Id="rId15" Type="http://schemas.openxmlformats.org/officeDocument/2006/relationships/image" Target="../media/image48.png"/><Relationship Id="rId23" Type="http://schemas.openxmlformats.org/officeDocument/2006/relationships/image" Target="../media/image54.jpeg"/><Relationship Id="rId28" Type="http://schemas.openxmlformats.org/officeDocument/2006/relationships/image" Target="../media/image56.png"/><Relationship Id="rId10" Type="http://schemas.openxmlformats.org/officeDocument/2006/relationships/image" Target="../media/image44.jpeg"/><Relationship Id="rId19" Type="http://schemas.openxmlformats.org/officeDocument/2006/relationships/image" Target="../media/image51.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7.jpeg"/><Relationship Id="rId22" Type="http://schemas.openxmlformats.org/officeDocument/2006/relationships/image" Target="../media/image53.png"/><Relationship Id="rId27" Type="http://schemas.openxmlformats.org/officeDocument/2006/relationships/hyperlink" Target="http://www.sea.net.tw/" TargetMode="External"/></Relationships>
</file>

<file path=ppt/slides/_rels/slide70.xml.rels><?xml version="1.0" encoding="UTF-8" standalone="yes"?>
<Relationships xmlns="http://schemas.openxmlformats.org/package/2006/relationships"><Relationship Id="rId13" Type="http://schemas.openxmlformats.org/officeDocument/2006/relationships/image" Target="../media/image372.png"/><Relationship Id="rId18" Type="http://schemas.openxmlformats.org/officeDocument/2006/relationships/image" Target="../media/image377.png"/><Relationship Id="rId26" Type="http://schemas.openxmlformats.org/officeDocument/2006/relationships/image" Target="../media/image385.png"/><Relationship Id="rId39" Type="http://schemas.openxmlformats.org/officeDocument/2006/relationships/image" Target="../media/image398.png"/><Relationship Id="rId21" Type="http://schemas.openxmlformats.org/officeDocument/2006/relationships/image" Target="../media/image380.png"/><Relationship Id="rId34" Type="http://schemas.openxmlformats.org/officeDocument/2006/relationships/image" Target="../media/image393.png"/><Relationship Id="rId42" Type="http://schemas.openxmlformats.org/officeDocument/2006/relationships/image" Target="../media/image401.png"/><Relationship Id="rId47" Type="http://schemas.openxmlformats.org/officeDocument/2006/relationships/image" Target="../media/image406.png"/><Relationship Id="rId50" Type="http://schemas.openxmlformats.org/officeDocument/2006/relationships/image" Target="../media/image409.png"/><Relationship Id="rId55" Type="http://schemas.openxmlformats.org/officeDocument/2006/relationships/image" Target="../media/image414.png"/><Relationship Id="rId7" Type="http://schemas.openxmlformats.org/officeDocument/2006/relationships/image" Target="../media/image366.jpg"/><Relationship Id="rId2" Type="http://schemas.openxmlformats.org/officeDocument/2006/relationships/notesSlide" Target="../notesSlides/notesSlide6.xml"/><Relationship Id="rId16" Type="http://schemas.openxmlformats.org/officeDocument/2006/relationships/image" Target="../media/image375.png"/><Relationship Id="rId29" Type="http://schemas.openxmlformats.org/officeDocument/2006/relationships/image" Target="../media/image388.png"/><Relationship Id="rId11" Type="http://schemas.openxmlformats.org/officeDocument/2006/relationships/image" Target="../media/image370.png"/><Relationship Id="rId24" Type="http://schemas.openxmlformats.org/officeDocument/2006/relationships/image" Target="../media/image383.png"/><Relationship Id="rId32" Type="http://schemas.openxmlformats.org/officeDocument/2006/relationships/image" Target="../media/image391.png"/><Relationship Id="rId37" Type="http://schemas.openxmlformats.org/officeDocument/2006/relationships/image" Target="../media/image396.png"/><Relationship Id="rId40" Type="http://schemas.openxmlformats.org/officeDocument/2006/relationships/image" Target="../media/image399.png"/><Relationship Id="rId45" Type="http://schemas.openxmlformats.org/officeDocument/2006/relationships/image" Target="../media/image404.png"/><Relationship Id="rId53" Type="http://schemas.openxmlformats.org/officeDocument/2006/relationships/image" Target="../media/image412.png"/><Relationship Id="rId58" Type="http://schemas.openxmlformats.org/officeDocument/2006/relationships/image" Target="../media/image417.png"/><Relationship Id="rId5" Type="http://schemas.openxmlformats.org/officeDocument/2006/relationships/image" Target="../media/image364.png"/><Relationship Id="rId61" Type="http://schemas.openxmlformats.org/officeDocument/2006/relationships/image" Target="../media/image420.png"/><Relationship Id="rId19" Type="http://schemas.openxmlformats.org/officeDocument/2006/relationships/image" Target="../media/image378.png"/><Relationship Id="rId14" Type="http://schemas.openxmlformats.org/officeDocument/2006/relationships/image" Target="../media/image373.png"/><Relationship Id="rId22" Type="http://schemas.openxmlformats.org/officeDocument/2006/relationships/image" Target="../media/image381.png"/><Relationship Id="rId27" Type="http://schemas.openxmlformats.org/officeDocument/2006/relationships/image" Target="../media/image386.png"/><Relationship Id="rId30" Type="http://schemas.openxmlformats.org/officeDocument/2006/relationships/image" Target="../media/image389.png"/><Relationship Id="rId35" Type="http://schemas.openxmlformats.org/officeDocument/2006/relationships/image" Target="../media/image394.png"/><Relationship Id="rId43" Type="http://schemas.openxmlformats.org/officeDocument/2006/relationships/image" Target="../media/image402.png"/><Relationship Id="rId48" Type="http://schemas.openxmlformats.org/officeDocument/2006/relationships/image" Target="../media/image407.png"/><Relationship Id="rId56" Type="http://schemas.openxmlformats.org/officeDocument/2006/relationships/image" Target="../media/image415.png"/><Relationship Id="rId8" Type="http://schemas.openxmlformats.org/officeDocument/2006/relationships/image" Target="../media/image367.png"/><Relationship Id="rId51" Type="http://schemas.openxmlformats.org/officeDocument/2006/relationships/image" Target="../media/image410.png"/><Relationship Id="rId3" Type="http://schemas.openxmlformats.org/officeDocument/2006/relationships/image" Target="../media/image362.png"/><Relationship Id="rId12" Type="http://schemas.openxmlformats.org/officeDocument/2006/relationships/image" Target="../media/image371.png"/><Relationship Id="rId17" Type="http://schemas.openxmlformats.org/officeDocument/2006/relationships/image" Target="../media/image376.png"/><Relationship Id="rId25" Type="http://schemas.openxmlformats.org/officeDocument/2006/relationships/image" Target="../media/image384.png"/><Relationship Id="rId33" Type="http://schemas.openxmlformats.org/officeDocument/2006/relationships/image" Target="../media/image392.png"/><Relationship Id="rId38" Type="http://schemas.openxmlformats.org/officeDocument/2006/relationships/image" Target="../media/image397.png"/><Relationship Id="rId46" Type="http://schemas.openxmlformats.org/officeDocument/2006/relationships/image" Target="../media/image405.png"/><Relationship Id="rId59" Type="http://schemas.openxmlformats.org/officeDocument/2006/relationships/image" Target="../media/image418.png"/><Relationship Id="rId20" Type="http://schemas.openxmlformats.org/officeDocument/2006/relationships/image" Target="../media/image379.png"/><Relationship Id="rId41" Type="http://schemas.openxmlformats.org/officeDocument/2006/relationships/image" Target="../media/image400.png"/><Relationship Id="rId54" Type="http://schemas.openxmlformats.org/officeDocument/2006/relationships/image" Target="../media/image413.png"/><Relationship Id="rId62" Type="http://schemas.openxmlformats.org/officeDocument/2006/relationships/image" Target="../media/image421.png"/><Relationship Id="rId1" Type="http://schemas.openxmlformats.org/officeDocument/2006/relationships/slideLayout" Target="../slideLayouts/slideLayout15.xml"/><Relationship Id="rId6" Type="http://schemas.openxmlformats.org/officeDocument/2006/relationships/image" Target="../media/image365.png"/><Relationship Id="rId15" Type="http://schemas.openxmlformats.org/officeDocument/2006/relationships/image" Target="../media/image374.png"/><Relationship Id="rId23" Type="http://schemas.openxmlformats.org/officeDocument/2006/relationships/image" Target="../media/image382.png"/><Relationship Id="rId28" Type="http://schemas.openxmlformats.org/officeDocument/2006/relationships/image" Target="../media/image387.png"/><Relationship Id="rId36" Type="http://schemas.openxmlformats.org/officeDocument/2006/relationships/image" Target="../media/image395.png"/><Relationship Id="rId49" Type="http://schemas.openxmlformats.org/officeDocument/2006/relationships/image" Target="../media/image408.png"/><Relationship Id="rId57" Type="http://schemas.openxmlformats.org/officeDocument/2006/relationships/image" Target="../media/image416.png"/><Relationship Id="rId10" Type="http://schemas.openxmlformats.org/officeDocument/2006/relationships/image" Target="../media/image369.png"/><Relationship Id="rId31" Type="http://schemas.openxmlformats.org/officeDocument/2006/relationships/image" Target="../media/image390.png"/><Relationship Id="rId44" Type="http://schemas.openxmlformats.org/officeDocument/2006/relationships/image" Target="../media/image403.png"/><Relationship Id="rId52" Type="http://schemas.openxmlformats.org/officeDocument/2006/relationships/image" Target="../media/image411.png"/><Relationship Id="rId60" Type="http://schemas.openxmlformats.org/officeDocument/2006/relationships/image" Target="../media/image419.png"/><Relationship Id="rId4" Type="http://schemas.openxmlformats.org/officeDocument/2006/relationships/image" Target="../media/image363.png"/><Relationship Id="rId9" Type="http://schemas.openxmlformats.org/officeDocument/2006/relationships/image" Target="../media/image368.png"/></Relationships>
</file>

<file path=ppt/slides/_rels/slide71.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image" Target="../media/image42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9.jpeg"/><Relationship Id="rId3" Type="http://schemas.microsoft.com/office/2007/relationships/hdphoto" Target="../media/hdphoto1.wdp"/><Relationship Id="rId7" Type="http://schemas.openxmlformats.org/officeDocument/2006/relationships/image" Target="../media/image65.jpeg"/><Relationship Id="rId12"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4.jpeg"/><Relationship Id="rId11" Type="http://schemas.openxmlformats.org/officeDocument/2006/relationships/image" Target="../media/image68.jpeg"/><Relationship Id="rId5" Type="http://schemas.microsoft.com/office/2007/relationships/hdphoto" Target="../media/hdphoto2.wdp"/><Relationship Id="rId10" Type="http://schemas.openxmlformats.org/officeDocument/2006/relationships/image" Target="../media/image67.jpeg"/><Relationship Id="rId4" Type="http://schemas.openxmlformats.org/officeDocument/2006/relationships/image" Target="../media/image63.jpeg"/><Relationship Id="rId9"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IMG_50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3984" y="4557485"/>
            <a:ext cx="1841430" cy="625658"/>
          </a:xfrm>
          <a:prstGeom prst="rect">
            <a:avLst/>
          </a:prstGeom>
        </p:spPr>
      </p:pic>
      <p:sp>
        <p:nvSpPr>
          <p:cNvPr id="2" name="文字方塊 1"/>
          <p:cNvSpPr txBox="1"/>
          <p:nvPr/>
        </p:nvSpPr>
        <p:spPr>
          <a:xfrm>
            <a:off x="1995623" y="1761994"/>
            <a:ext cx="8064897" cy="1446550"/>
          </a:xfrm>
          <a:prstGeom prst="rect">
            <a:avLst/>
          </a:prstGeom>
          <a:noFill/>
        </p:spPr>
        <p:txBody>
          <a:bodyPr wrap="square" rtlCol="0">
            <a:spAutoFit/>
          </a:bodyPr>
          <a:lstStyle/>
          <a:p>
            <a:pPr algn="ctr"/>
            <a:r>
              <a:rPr lang="zh-TW" altLang="en-US" sz="4400" b="1" dirty="0">
                <a:solidFill>
                  <a:schemeClr val="tx2"/>
                </a:solidFill>
                <a:latin typeface="微軟正黑體" panose="020B0604030504040204" pitchFamily="34" charset="-120"/>
                <a:ea typeface="微軟正黑體" panose="020B0604030504040204" pitchFamily="34" charset="-120"/>
              </a:rPr>
              <a:t>台灣醫療數位轉型國際智能示範區建置規劃</a:t>
            </a:r>
            <a:endParaRPr lang="en-US" altLang="zh-TW" sz="4400" b="1" dirty="0">
              <a:solidFill>
                <a:schemeClr val="tx2"/>
              </a:solidFill>
              <a:latin typeface="微軟正黑體" panose="020B0604030504040204" pitchFamily="34" charset="-120"/>
              <a:ea typeface="微軟正黑體" panose="020B0604030504040204" pitchFamily="34" charset="-120"/>
            </a:endParaRPr>
          </a:p>
        </p:txBody>
      </p:sp>
      <p:pic>
        <p:nvPicPr>
          <p:cNvPr id="9" name="圖片 8" descr="images-1.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264" y="4557485"/>
            <a:ext cx="1032869" cy="1010119"/>
          </a:xfrm>
          <a:prstGeom prst="rect">
            <a:avLst/>
          </a:prstGeom>
        </p:spPr>
      </p:pic>
      <p:sp>
        <p:nvSpPr>
          <p:cNvPr id="10" name="矩形 9"/>
          <p:cNvSpPr/>
          <p:nvPr/>
        </p:nvSpPr>
        <p:spPr>
          <a:xfrm>
            <a:off x="3844630" y="4569527"/>
            <a:ext cx="4953000" cy="830997"/>
          </a:xfrm>
          <a:prstGeom prst="rect">
            <a:avLst/>
          </a:prstGeom>
        </p:spPr>
        <p:txBody>
          <a:bodyPr>
            <a:spAutoFit/>
          </a:bodyPr>
          <a:lstStyle/>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蔡篤堅</a:t>
            </a:r>
            <a:endParaRPr lang="en-US" altLang="zh-TW" b="1" dirty="0">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b="1" dirty="0">
                <a:latin typeface="微軟正黑體" panose="020B0604030504040204" pitchFamily="34" charset="-120"/>
                <a:ea typeface="微軟正黑體" panose="020B0604030504040204" pitchFamily="34" charset="-120"/>
                <a:cs typeface="Arial" panose="020B0604020202020204" pitchFamily="34" charset="0"/>
              </a:rPr>
              <a:t>講座教授</a:t>
            </a:r>
            <a:r>
              <a:rPr lang="en-US" altLang="zh-TW" b="1"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b="1" dirty="0">
                <a:latin typeface="微軟正黑體" panose="020B0604030504040204" pitchFamily="34" charset="-120"/>
                <a:ea typeface="微軟正黑體" panose="020B0604030504040204" pitchFamily="34" charset="-120"/>
                <a:cs typeface="Arial" panose="020B0604020202020204" pitchFamily="34" charset="0"/>
              </a:rPr>
              <a:t>執行長</a:t>
            </a:r>
            <a:r>
              <a:rPr lang="en-US" altLang="zh-TW" b="1"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b="1" dirty="0">
                <a:latin typeface="微軟正黑體" panose="020B0604030504040204" pitchFamily="34" charset="-120"/>
                <a:ea typeface="微軟正黑體" panose="020B0604030504040204" pitchFamily="34" charset="-120"/>
                <a:cs typeface="Arial" panose="020B0604020202020204" pitchFamily="34" charset="0"/>
              </a:rPr>
              <a:t>董事長</a:t>
            </a:r>
            <a:endParaRPr lang="en-US" altLang="zh-TW" b="1" dirty="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1" name="圖片 10">
            <a:extLst>
              <a:ext uri="{FF2B5EF4-FFF2-40B4-BE49-F238E27FC236}">
                <a16:creationId xmlns:a16="http://schemas.microsoft.com/office/drawing/2014/main" id="{10B42F98-CA38-48E9-9812-50A9F719D79D}"/>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82286" y="5732344"/>
            <a:ext cx="4335145" cy="659998"/>
          </a:xfrm>
          <a:prstGeom prst="rect">
            <a:avLst/>
          </a:prstGeom>
          <a:noFill/>
          <a:ln>
            <a:noFill/>
          </a:ln>
        </p:spPr>
      </p:pic>
      <p:pic>
        <p:nvPicPr>
          <p:cNvPr id="12" name="圖片 11">
            <a:extLst>
              <a:ext uri="{FF2B5EF4-FFF2-40B4-BE49-F238E27FC236}">
                <a16:creationId xmlns:a16="http://schemas.microsoft.com/office/drawing/2014/main" id="{01258C7D-FA29-4EF9-95DC-03D722EEBDE1}"/>
              </a:ext>
            </a:extLst>
          </p:cNvPr>
          <p:cNvPicPr>
            <a:picLocks noChangeAspect="1"/>
          </p:cNvPicPr>
          <p:nvPr/>
        </p:nvPicPr>
        <p:blipFill>
          <a:blip r:embed="rId6"/>
          <a:stretch>
            <a:fillRect/>
          </a:stretch>
        </p:blipFill>
        <p:spPr>
          <a:xfrm>
            <a:off x="8768974" y="4956105"/>
            <a:ext cx="1623735" cy="1410286"/>
          </a:xfrm>
          <a:prstGeom prst="rect">
            <a:avLst/>
          </a:prstGeom>
        </p:spPr>
      </p:pic>
      <p:pic>
        <p:nvPicPr>
          <p:cNvPr id="13" name="圖片 12">
            <a:extLst>
              <a:ext uri="{FF2B5EF4-FFF2-40B4-BE49-F238E27FC236}">
                <a16:creationId xmlns:a16="http://schemas.microsoft.com/office/drawing/2014/main" id="{B64C5196-1955-4665-AE27-4A02701EF700}"/>
              </a:ext>
            </a:extLst>
          </p:cNvPr>
          <p:cNvPicPr>
            <a:picLocks noChangeAspect="1"/>
          </p:cNvPicPr>
          <p:nvPr/>
        </p:nvPicPr>
        <p:blipFill>
          <a:blip r:embed="rId7"/>
          <a:stretch>
            <a:fillRect/>
          </a:stretch>
        </p:blipFill>
        <p:spPr>
          <a:xfrm>
            <a:off x="10544252" y="4962714"/>
            <a:ext cx="1359594" cy="1359594"/>
          </a:xfrm>
          <a:prstGeom prst="rect">
            <a:avLst/>
          </a:prstGeom>
        </p:spPr>
      </p:pic>
      <p:pic>
        <p:nvPicPr>
          <p:cNvPr id="14" name="圖片 13">
            <a:extLst>
              <a:ext uri="{FF2B5EF4-FFF2-40B4-BE49-F238E27FC236}">
                <a16:creationId xmlns:a16="http://schemas.microsoft.com/office/drawing/2014/main" id="{893B2D2A-75FA-4CEF-BD74-44FDC149176D}"/>
              </a:ext>
            </a:extLst>
          </p:cNvPr>
          <p:cNvPicPr>
            <a:picLocks noChangeAspect="1"/>
          </p:cNvPicPr>
          <p:nvPr/>
        </p:nvPicPr>
        <p:blipFill>
          <a:blip r:embed="rId8"/>
          <a:stretch>
            <a:fillRect/>
          </a:stretch>
        </p:blipFill>
        <p:spPr>
          <a:xfrm>
            <a:off x="2580670" y="5183143"/>
            <a:ext cx="1361350" cy="1209199"/>
          </a:xfrm>
          <a:prstGeom prst="rect">
            <a:avLst/>
          </a:prstGeom>
        </p:spPr>
      </p:pic>
      <p:pic>
        <p:nvPicPr>
          <p:cNvPr id="15" name="圖片 14">
            <a:extLst>
              <a:ext uri="{FF2B5EF4-FFF2-40B4-BE49-F238E27FC236}">
                <a16:creationId xmlns:a16="http://schemas.microsoft.com/office/drawing/2014/main" id="{61762495-D20C-415E-86CE-D3B7CBD8F94E}"/>
              </a:ext>
            </a:extLst>
          </p:cNvPr>
          <p:cNvPicPr>
            <a:picLocks noChangeAspect="1"/>
          </p:cNvPicPr>
          <p:nvPr/>
        </p:nvPicPr>
        <p:blipFill>
          <a:blip r:embed="rId9"/>
          <a:stretch>
            <a:fillRect/>
          </a:stretch>
        </p:blipFill>
        <p:spPr>
          <a:xfrm>
            <a:off x="460772" y="5723886"/>
            <a:ext cx="1567496" cy="659998"/>
          </a:xfrm>
          <a:prstGeom prst="rect">
            <a:avLst/>
          </a:prstGeom>
        </p:spPr>
      </p:pic>
    </p:spTree>
    <p:extLst>
      <p:ext uri="{BB962C8B-B14F-4D97-AF65-F5344CB8AC3E}">
        <p14:creationId xmlns:p14="http://schemas.microsoft.com/office/powerpoint/2010/main" val="23177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圖片 4" descr="SA visit Sandimen Group pic_2013.8.2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13504" y="1898791"/>
            <a:ext cx="5926451" cy="4445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16" name="圖片 6" descr="SA visit Sandimen-6_2013.8.2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6299" y="459504"/>
            <a:ext cx="4303713" cy="322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7" name="文字方塊 8"/>
          <p:cNvSpPr txBox="1">
            <a:spLocks noChangeArrowheads="1"/>
          </p:cNvSpPr>
          <p:nvPr/>
        </p:nvSpPr>
        <p:spPr bwMode="auto">
          <a:xfrm>
            <a:off x="5113504" y="516314"/>
            <a:ext cx="630897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新細明體" charset="0"/>
              </a:defRPr>
            </a:lvl1pPr>
            <a:lvl2pPr marL="742950" indent="-285750">
              <a:defRPr sz="2800">
                <a:solidFill>
                  <a:schemeClr val="tx1"/>
                </a:solidFill>
                <a:latin typeface="Arial" charset="0"/>
                <a:ea typeface="新細明體" charset="0"/>
              </a:defRPr>
            </a:lvl2pPr>
            <a:lvl3pPr marL="1143000">
              <a:defRPr sz="2400">
                <a:solidFill>
                  <a:schemeClr val="tx1"/>
                </a:solidFill>
                <a:latin typeface="Arial" charset="0"/>
                <a:ea typeface="新細明體" charset="0"/>
              </a:defRPr>
            </a:lvl3pPr>
            <a:lvl4pPr marL="1600200" indent="-228600">
              <a:defRPr sz="2000">
                <a:solidFill>
                  <a:schemeClr val="tx1"/>
                </a:solidFill>
                <a:latin typeface="Arial" charset="0"/>
                <a:ea typeface="新細明體" charset="0"/>
              </a:defRPr>
            </a:lvl4pPr>
            <a:lvl5pPr marL="2057400" indent="-228600">
              <a:defRPr sz="2000">
                <a:solidFill>
                  <a:schemeClr val="tx1"/>
                </a:solidFill>
                <a:latin typeface="Arial" charset="0"/>
                <a:ea typeface="新細明體" charset="0"/>
              </a:defRPr>
            </a:lvl5pPr>
            <a:lvl6pPr marL="2514600" indent="-228600" eaLnBrk="0" fontAlgn="base" hangingPunct="0">
              <a:spcAft>
                <a:spcPct val="0"/>
              </a:spcAft>
              <a:buClr>
                <a:srgbClr val="84AA33"/>
              </a:buClr>
              <a:buFont typeface="Wingdings 2" charset="0"/>
              <a:defRPr sz="2000">
                <a:solidFill>
                  <a:schemeClr val="tx1"/>
                </a:solidFill>
                <a:latin typeface="Arial" charset="0"/>
                <a:ea typeface="新細明體" charset="0"/>
              </a:defRPr>
            </a:lvl6pPr>
            <a:lvl7pPr marL="2971800" indent="-228600" eaLnBrk="0" fontAlgn="base" hangingPunct="0">
              <a:spcAft>
                <a:spcPct val="0"/>
              </a:spcAft>
              <a:buClr>
                <a:srgbClr val="84AA33"/>
              </a:buClr>
              <a:buFont typeface="Wingdings 2" charset="0"/>
              <a:defRPr sz="2000">
                <a:solidFill>
                  <a:schemeClr val="tx1"/>
                </a:solidFill>
                <a:latin typeface="Arial" charset="0"/>
                <a:ea typeface="新細明體" charset="0"/>
              </a:defRPr>
            </a:lvl7pPr>
            <a:lvl8pPr marL="3429000" indent="-228600" eaLnBrk="0" fontAlgn="base" hangingPunct="0">
              <a:spcAft>
                <a:spcPct val="0"/>
              </a:spcAft>
              <a:buClr>
                <a:srgbClr val="84AA33"/>
              </a:buClr>
              <a:buFont typeface="Wingdings 2" charset="0"/>
              <a:defRPr sz="2000">
                <a:solidFill>
                  <a:schemeClr val="tx1"/>
                </a:solidFill>
                <a:latin typeface="Arial" charset="0"/>
                <a:ea typeface="新細明體" charset="0"/>
              </a:defRPr>
            </a:lvl8pPr>
            <a:lvl9pPr marL="3886200" indent="-228600" eaLnBrk="0" fontAlgn="base" hangingPunct="0">
              <a:spcAft>
                <a:spcPct val="0"/>
              </a:spcAft>
              <a:buClr>
                <a:srgbClr val="84AA33"/>
              </a:buClr>
              <a:buFont typeface="Wingdings 2" charset="0"/>
              <a:defRPr sz="2000">
                <a:solidFill>
                  <a:schemeClr val="tx1"/>
                </a:solidFill>
                <a:latin typeface="Arial" charset="0"/>
                <a:ea typeface="新細明體" charset="0"/>
              </a:defRPr>
            </a:lvl9pPr>
          </a:lstStyle>
          <a:p>
            <a:r>
              <a:rPr lang="en-US" altLang="zh-TW" sz="2400" b="1" dirty="0">
                <a:solidFill>
                  <a:srgbClr val="3D4D7B"/>
                </a:solidFill>
                <a:latin typeface="微軟正黑體" panose="020B0604030504040204" pitchFamily="34" charset="-120"/>
                <a:ea typeface="微軟正黑體" panose="020B0604030504040204" pitchFamily="34" charset="-120"/>
              </a:rPr>
              <a:t>Tribal Health Visitation in the Mountainous Indigenous Population</a:t>
            </a:r>
          </a:p>
          <a:p>
            <a:pPr algn="ctr"/>
            <a:r>
              <a:rPr lang="zh-TW" altLang="en-US" sz="2400" b="1" dirty="0">
                <a:solidFill>
                  <a:srgbClr val="3D4D7B"/>
                </a:solidFill>
                <a:latin typeface="微軟正黑體" panose="020B0604030504040204" pitchFamily="34" charset="-120"/>
                <a:ea typeface="微軟正黑體" panose="020B0604030504040204" pitchFamily="34" charset="-120"/>
              </a:rPr>
              <a:t>回歸健康照護本質，開創時代機會，邁向國際</a:t>
            </a:r>
            <a:r>
              <a:rPr lang="en-US" altLang="zh-TW" sz="2400" b="1" dirty="0">
                <a:solidFill>
                  <a:srgbClr val="7030A0"/>
                </a:solidFill>
                <a:latin typeface="微軟正黑體" panose="020B0604030504040204" pitchFamily="34" charset="-120"/>
                <a:ea typeface="微軟正黑體" panose="020B0604030504040204" pitchFamily="34" charset="-120"/>
              </a:rPr>
              <a:t> </a:t>
            </a:r>
          </a:p>
        </p:txBody>
      </p:sp>
      <p:pic>
        <p:nvPicPr>
          <p:cNvPr id="6" name="圖片 5" descr="R0024393.JPG"/>
          <p:cNvPicPr>
            <a:picLocks noChangeAspect="1"/>
          </p:cNvPicPr>
          <p:nvPr/>
        </p:nvPicPr>
        <p:blipFill>
          <a:blip r:embed="rId4" cstate="email"/>
          <a:stretch>
            <a:fillRect/>
          </a:stretch>
        </p:blipFill>
        <p:spPr>
          <a:xfrm>
            <a:off x="1055440" y="4121391"/>
            <a:ext cx="3059832" cy="2294874"/>
          </a:xfrm>
          <a:prstGeom prst="rect">
            <a:avLst/>
          </a:prstGeom>
          <a:ln>
            <a:noFill/>
          </a:ln>
          <a:effectLst>
            <a:softEdge rad="112500"/>
          </a:effectLst>
        </p:spPr>
      </p:pic>
    </p:spTree>
    <p:extLst>
      <p:ext uri="{BB962C8B-B14F-4D97-AF65-F5344CB8AC3E}">
        <p14:creationId xmlns:p14="http://schemas.microsoft.com/office/powerpoint/2010/main" val="23082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CD6FA8-833E-41C9-AFD5-860EDAA96A0F}"/>
              </a:ext>
            </a:extLst>
          </p:cNvPr>
          <p:cNvSpPr>
            <a:spLocks noGrp="1"/>
          </p:cNvSpPr>
          <p:nvPr>
            <p:ph type="title"/>
          </p:nvPr>
        </p:nvSpPr>
        <p:spPr>
          <a:xfrm>
            <a:off x="1055440" y="202247"/>
            <a:ext cx="7266777" cy="898071"/>
          </a:xfrm>
        </p:spPr>
        <p:txBody>
          <a:bodyPr/>
          <a:lstStyle/>
          <a:p>
            <a:pPr algn="l"/>
            <a:r>
              <a:rPr lang="zh-TW" altLang="en-US" sz="4000" b="1" dirty="0">
                <a:solidFill>
                  <a:srgbClr val="002060"/>
                </a:solidFill>
                <a:latin typeface="微軟正黑體" panose="020B0604030504040204" pitchFamily="34" charset="-120"/>
                <a:ea typeface="微軟正黑體" panose="020B0604030504040204" pitchFamily="34" charset="-120"/>
              </a:rPr>
              <a:t>欲解決之問題與分析</a:t>
            </a:r>
          </a:p>
        </p:txBody>
      </p:sp>
      <p:sp>
        <p:nvSpPr>
          <p:cNvPr id="7" name="內容版面配置區 6">
            <a:extLst>
              <a:ext uri="{FF2B5EF4-FFF2-40B4-BE49-F238E27FC236}">
                <a16:creationId xmlns:a16="http://schemas.microsoft.com/office/drawing/2014/main" id="{BB596206-2447-4F0A-AEAF-7D2DF47D847A}"/>
              </a:ext>
            </a:extLst>
          </p:cNvPr>
          <p:cNvSpPr>
            <a:spLocks noGrp="1"/>
          </p:cNvSpPr>
          <p:nvPr>
            <p:ph sz="half" idx="1"/>
          </p:nvPr>
        </p:nvSpPr>
        <p:spPr>
          <a:xfrm>
            <a:off x="712623" y="1414282"/>
            <a:ext cx="5120640" cy="4343400"/>
          </a:xfrm>
        </p:spPr>
        <p:txBody>
          <a:bodyPr>
            <a:normAutofit/>
          </a:bodyPr>
          <a:lstStyle/>
          <a:p>
            <a:r>
              <a:rPr lang="zh-TW" altLang="en-US" sz="2800" dirty="0">
                <a:latin typeface="微軟正黑體" panose="020B0604030504040204" pitchFamily="34" charset="-120"/>
                <a:ea typeface="微軟正黑體" panose="020B0604030504040204" pitchFamily="34" charset="-120"/>
              </a:rPr>
              <a:t>患者缺乏由醫院到居家連續性照護</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現有制度無法達成以病人為中心的連續性照護</a:t>
            </a:r>
          </a:p>
        </p:txBody>
      </p:sp>
      <p:sp>
        <p:nvSpPr>
          <p:cNvPr id="8" name="內容版面配置區 7">
            <a:extLst>
              <a:ext uri="{FF2B5EF4-FFF2-40B4-BE49-F238E27FC236}">
                <a16:creationId xmlns:a16="http://schemas.microsoft.com/office/drawing/2014/main" id="{DB4F9848-193F-45F8-8E32-2F74C45A48D8}"/>
              </a:ext>
            </a:extLst>
          </p:cNvPr>
          <p:cNvSpPr>
            <a:spLocks noGrp="1"/>
          </p:cNvSpPr>
          <p:nvPr>
            <p:ph sz="half" idx="2"/>
          </p:nvPr>
        </p:nvSpPr>
        <p:spPr>
          <a:xfrm>
            <a:off x="6305765" y="1414282"/>
            <a:ext cx="5120640" cy="4343400"/>
          </a:xfrm>
        </p:spPr>
        <p:txBody>
          <a:bodyPr>
            <a:normAutofit/>
          </a:bodyPr>
          <a:lstStyle/>
          <a:p>
            <a:r>
              <a:rPr lang="zh-TW" altLang="en-US" sz="2800" dirty="0">
                <a:latin typeface="微軟正黑體" panose="020B0604030504040204" pitchFamily="34" charset="-120"/>
                <a:ea typeface="微軟正黑體" panose="020B0604030504040204" pitchFamily="34" charset="-120"/>
              </a:rPr>
              <a:t>聯盟解決問題之效益分析</a:t>
            </a:r>
          </a:p>
        </p:txBody>
      </p:sp>
      <p:pic>
        <p:nvPicPr>
          <p:cNvPr id="9" name="圖片 8" descr="https://s4.itho.me/sites/default/files/images/Screen%20Shot%202021-03-28%20at%208_42_50%20PM.png">
            <a:extLst>
              <a:ext uri="{FF2B5EF4-FFF2-40B4-BE49-F238E27FC236}">
                <a16:creationId xmlns:a16="http://schemas.microsoft.com/office/drawing/2014/main" id="{69E7A246-247B-4F5E-A6B4-370F0E38D98A}"/>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0513" y="3585982"/>
            <a:ext cx="5452932" cy="2755662"/>
          </a:xfrm>
          <a:prstGeom prst="rect">
            <a:avLst/>
          </a:prstGeom>
          <a:noFill/>
          <a:ln>
            <a:noFill/>
          </a:ln>
        </p:spPr>
      </p:pic>
      <p:graphicFrame>
        <p:nvGraphicFramePr>
          <p:cNvPr id="10" name="表格 9">
            <a:extLst>
              <a:ext uri="{FF2B5EF4-FFF2-40B4-BE49-F238E27FC236}">
                <a16:creationId xmlns:a16="http://schemas.microsoft.com/office/drawing/2014/main" id="{36EBE041-504C-4079-BD7A-AA635CEC6DEE}"/>
              </a:ext>
            </a:extLst>
          </p:cNvPr>
          <p:cNvGraphicFramePr>
            <a:graphicFrameLocks noGrp="1"/>
          </p:cNvGraphicFramePr>
          <p:nvPr>
            <p:extLst>
              <p:ext uri="{D42A27DB-BD31-4B8C-83A1-F6EECF244321}">
                <p14:modId xmlns:p14="http://schemas.microsoft.com/office/powerpoint/2010/main" val="3798456863"/>
              </p:ext>
            </p:extLst>
          </p:nvPr>
        </p:nvGraphicFramePr>
        <p:xfrm>
          <a:off x="5973445" y="2450993"/>
          <a:ext cx="5845311" cy="3890651"/>
        </p:xfrm>
        <a:graphic>
          <a:graphicData uri="http://schemas.openxmlformats.org/drawingml/2006/table">
            <a:tbl>
              <a:tblPr firstRow="1" firstCol="1" bandRow="1">
                <a:tableStyleId>{5C22544A-7EE6-4342-B048-85BDC9FD1C3A}</a:tableStyleId>
              </a:tblPr>
              <a:tblGrid>
                <a:gridCol w="1092784">
                  <a:extLst>
                    <a:ext uri="{9D8B030D-6E8A-4147-A177-3AD203B41FA5}">
                      <a16:colId xmlns:a16="http://schemas.microsoft.com/office/drawing/2014/main" val="166081457"/>
                    </a:ext>
                  </a:extLst>
                </a:gridCol>
                <a:gridCol w="4752527">
                  <a:extLst>
                    <a:ext uri="{9D8B030D-6E8A-4147-A177-3AD203B41FA5}">
                      <a16:colId xmlns:a16="http://schemas.microsoft.com/office/drawing/2014/main" val="1185767270"/>
                    </a:ext>
                  </a:extLst>
                </a:gridCol>
              </a:tblGrid>
              <a:tr h="459919">
                <a:tc>
                  <a:txBody>
                    <a:bodyPr/>
                    <a:lstStyle/>
                    <a:p>
                      <a:pPr marL="304800" algn="ctr">
                        <a:lnSpc>
                          <a:spcPts val="1800"/>
                        </a:lnSpc>
                        <a:spcAft>
                          <a:spcPts val="0"/>
                        </a:spcAft>
                      </a:pPr>
                      <a:r>
                        <a:rPr lang="zh-TW" sz="2000" kern="0" dirty="0">
                          <a:effectLst/>
                          <a:latin typeface="微軟正黑體" panose="020B0604030504040204" pitchFamily="34" charset="-120"/>
                          <a:ea typeface="微軟正黑體" panose="020B0604030504040204" pitchFamily="34" charset="-120"/>
                        </a:rPr>
                        <a:t>角色</a:t>
                      </a:r>
                      <a:endParaRPr lang="zh-TW" sz="2000" kern="100" dirty="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04800" algn="ctr">
                        <a:lnSpc>
                          <a:spcPts val="1800"/>
                        </a:lnSpc>
                        <a:spcAft>
                          <a:spcPts val="0"/>
                        </a:spcAft>
                      </a:pPr>
                      <a:r>
                        <a:rPr lang="zh-TW" sz="2000" kern="0" dirty="0">
                          <a:effectLst/>
                          <a:latin typeface="微軟正黑體" panose="020B0604030504040204" pitchFamily="34" charset="-120"/>
                          <a:ea typeface="微軟正黑體" panose="020B0604030504040204" pitchFamily="34" charset="-120"/>
                        </a:rPr>
                        <a:t>效益</a:t>
                      </a:r>
                      <a:endParaRPr lang="zh-TW" sz="2000" kern="100" dirty="0">
                        <a:effectLst/>
                        <a:latin typeface="微軟正黑體" panose="020B0604030504040204" pitchFamily="34" charset="-120"/>
                        <a:ea typeface="微軟正黑體" panose="020B0604030504040204" pitchFamily="34" charset="-120"/>
                      </a:endParaRPr>
                    </a:p>
                  </a:txBody>
                  <a:tcPr marL="68580" marR="68580" marT="0" marB="0" anchor="ctr"/>
                </a:tc>
                <a:extLst>
                  <a:ext uri="{0D108BD9-81ED-4DB2-BD59-A6C34878D82A}">
                    <a16:rowId xmlns:a16="http://schemas.microsoft.com/office/drawing/2014/main" val="1397551558"/>
                  </a:ext>
                </a:extLst>
              </a:tr>
              <a:tr h="1322180">
                <a:tc>
                  <a:txBody>
                    <a:bodyPr/>
                    <a:lstStyle/>
                    <a:p>
                      <a:pPr marL="304800" algn="l">
                        <a:lnSpc>
                          <a:spcPts val="1800"/>
                        </a:lnSpc>
                        <a:spcAft>
                          <a:spcPts val="0"/>
                        </a:spcAft>
                      </a:pPr>
                      <a:r>
                        <a:rPr lang="zh-TW" sz="1800" kern="0" dirty="0">
                          <a:effectLst/>
                          <a:latin typeface="微軟正黑體" panose="020B0604030504040204" pitchFamily="34" charset="-120"/>
                          <a:ea typeface="微軟正黑體" panose="020B0604030504040204" pitchFamily="34" charset="-120"/>
                        </a:rPr>
                        <a:t>一般民眾</a:t>
                      </a:r>
                      <a:endParaRPr lang="zh-TW" sz="1800" kern="100" dirty="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42900" lvl="0" indent="-342900" algn="just">
                        <a:lnSpc>
                          <a:spcPts val="1800"/>
                        </a:lnSpc>
                        <a:spcAft>
                          <a:spcPts val="0"/>
                        </a:spcAft>
                        <a:buFont typeface="Wingdings" panose="05000000000000000000" pitchFamily="2" charset="2"/>
                        <a:buChar char=""/>
                      </a:pPr>
                      <a:r>
                        <a:rPr lang="zh-TW" sz="1800" kern="0" dirty="0">
                          <a:effectLst/>
                        </a:rPr>
                        <a:t>不管在聯盟任何一家醫院</a:t>
                      </a:r>
                      <a:r>
                        <a:rPr lang="zh-TW" altLang="en-US" sz="1800" kern="0" dirty="0">
                          <a:effectLst/>
                        </a:rPr>
                        <a:t>或</a:t>
                      </a:r>
                      <a:r>
                        <a:rPr lang="zh-TW" sz="1800" kern="0" dirty="0">
                          <a:effectLst/>
                        </a:rPr>
                        <a:t>診所，能得到可預期且一致的服務內容。</a:t>
                      </a:r>
                      <a:endParaRPr lang="zh-TW" sz="1800" kern="100" dirty="0">
                        <a:effectLst/>
                      </a:endParaRPr>
                    </a:p>
                    <a:p>
                      <a:pPr marL="342900" lvl="0" indent="-342900" algn="just">
                        <a:lnSpc>
                          <a:spcPts val="1800"/>
                        </a:lnSpc>
                        <a:spcAft>
                          <a:spcPts val="0"/>
                        </a:spcAft>
                        <a:buFont typeface="Wingdings" panose="05000000000000000000" pitchFamily="2" charset="2"/>
                        <a:buChar char=""/>
                      </a:pPr>
                      <a:r>
                        <a:rPr lang="zh-TW" sz="1800" kern="0" dirty="0">
                          <a:effectLst/>
                        </a:rPr>
                        <a:t>透過聯盟提供的全人智慧醫療平台，能提供個別化醫療照護服務諮詢與遠距服務。</a:t>
                      </a:r>
                      <a:endParaRPr lang="zh-TW" sz="18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1934821383"/>
                  </a:ext>
                </a:extLst>
              </a:tr>
              <a:tr h="1322180">
                <a:tc>
                  <a:txBody>
                    <a:bodyPr/>
                    <a:lstStyle/>
                    <a:p>
                      <a:pPr marL="304800" algn="l">
                        <a:lnSpc>
                          <a:spcPts val="1800"/>
                        </a:lnSpc>
                        <a:spcAft>
                          <a:spcPts val="0"/>
                        </a:spcAft>
                      </a:pPr>
                      <a:r>
                        <a:rPr lang="zh-TW" sz="1800" kern="0" dirty="0">
                          <a:effectLst/>
                          <a:latin typeface="微軟正黑體" panose="020B0604030504040204" pitchFamily="34" charset="-120"/>
                          <a:ea typeface="微軟正黑體" panose="020B0604030504040204" pitchFamily="34" charset="-120"/>
                        </a:rPr>
                        <a:t>加盟業者</a:t>
                      </a:r>
                      <a:endParaRPr lang="zh-TW" sz="1800" kern="100" dirty="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42900" lvl="0" indent="-342900" algn="just">
                        <a:lnSpc>
                          <a:spcPts val="1800"/>
                        </a:lnSpc>
                        <a:spcAft>
                          <a:spcPts val="0"/>
                        </a:spcAft>
                        <a:buFont typeface="Wingdings" panose="05000000000000000000" pitchFamily="2" charset="2"/>
                        <a:buChar char=""/>
                      </a:pPr>
                      <a:r>
                        <a:rPr lang="zh-TW" sz="1800" kern="0" dirty="0">
                          <a:effectLst/>
                        </a:rPr>
                        <a:t>社區穩定的個案來源</a:t>
                      </a:r>
                      <a:endParaRPr lang="zh-TW" sz="1800" kern="100" dirty="0">
                        <a:effectLst/>
                      </a:endParaRPr>
                    </a:p>
                    <a:p>
                      <a:pPr marL="342900" lvl="0" indent="-342900" algn="just">
                        <a:lnSpc>
                          <a:spcPts val="1800"/>
                        </a:lnSpc>
                        <a:spcAft>
                          <a:spcPts val="0"/>
                        </a:spcAft>
                        <a:buFont typeface="Wingdings" panose="05000000000000000000" pitchFamily="2" charset="2"/>
                        <a:buChar char=""/>
                      </a:pPr>
                      <a:r>
                        <a:rPr lang="zh-TW" sz="1800" kern="0" dirty="0">
                          <a:effectLst/>
                        </a:rPr>
                        <a:t>完善的制度與人員的訓練</a:t>
                      </a:r>
                      <a:endParaRPr lang="zh-TW" sz="1800" kern="100" dirty="0">
                        <a:effectLst/>
                      </a:endParaRPr>
                    </a:p>
                    <a:p>
                      <a:pPr marL="342900" lvl="0" indent="-342900" algn="just">
                        <a:lnSpc>
                          <a:spcPts val="1800"/>
                        </a:lnSpc>
                        <a:spcAft>
                          <a:spcPts val="0"/>
                        </a:spcAft>
                        <a:buFont typeface="Wingdings" panose="05000000000000000000" pitchFamily="2" charset="2"/>
                        <a:buChar char=""/>
                      </a:pPr>
                      <a:r>
                        <a:rPr lang="zh-TW" sz="1800" kern="0" dirty="0">
                          <a:effectLst/>
                        </a:rPr>
                        <a:t>資訊系統與平台的支援</a:t>
                      </a:r>
                      <a:endParaRPr lang="zh-TW" sz="1800" kern="100" dirty="0">
                        <a:effectLst/>
                      </a:endParaRPr>
                    </a:p>
                    <a:p>
                      <a:pPr marL="342900" lvl="0" indent="-342900" algn="just">
                        <a:lnSpc>
                          <a:spcPts val="1800"/>
                        </a:lnSpc>
                        <a:spcAft>
                          <a:spcPts val="0"/>
                        </a:spcAft>
                        <a:buFont typeface="Wingdings" panose="05000000000000000000" pitchFamily="2" charset="2"/>
                        <a:buChar char=""/>
                      </a:pPr>
                      <a:r>
                        <a:rPr lang="zh-TW" sz="1800" kern="0" dirty="0">
                          <a:effectLst/>
                        </a:rPr>
                        <a:t>連結各項醫療補助政策</a:t>
                      </a:r>
                      <a:endParaRPr lang="zh-TW" sz="1800" kern="100" dirty="0">
                        <a:effectLst/>
                      </a:endParaRPr>
                    </a:p>
                    <a:p>
                      <a:pPr marL="342900" lvl="0" indent="-342900" algn="just">
                        <a:lnSpc>
                          <a:spcPts val="1800"/>
                        </a:lnSpc>
                        <a:spcAft>
                          <a:spcPts val="0"/>
                        </a:spcAft>
                        <a:buFont typeface="Wingdings" panose="05000000000000000000" pitchFamily="2" charset="2"/>
                        <a:buChar char=""/>
                      </a:pPr>
                      <a:r>
                        <a:rPr lang="zh-TW" sz="1800" kern="0" dirty="0">
                          <a:effectLst/>
                        </a:rPr>
                        <a:t>以聯盟規模，談判取得更低廉的供貨成本</a:t>
                      </a:r>
                      <a:endParaRPr lang="zh-TW" sz="18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98014859"/>
                  </a:ext>
                </a:extLst>
              </a:tr>
              <a:tr h="786372">
                <a:tc>
                  <a:txBody>
                    <a:bodyPr/>
                    <a:lstStyle/>
                    <a:p>
                      <a:pPr marL="304800" algn="l">
                        <a:lnSpc>
                          <a:spcPts val="1800"/>
                        </a:lnSpc>
                        <a:spcAft>
                          <a:spcPts val="0"/>
                        </a:spcAft>
                      </a:pPr>
                      <a:r>
                        <a:rPr lang="zh-TW" sz="1800" kern="0" dirty="0">
                          <a:effectLst/>
                          <a:latin typeface="微軟正黑體" panose="020B0604030504040204" pitchFamily="34" charset="-120"/>
                          <a:ea typeface="微軟正黑體" panose="020B0604030504040204" pitchFamily="34" charset="-120"/>
                        </a:rPr>
                        <a:t>專業人員</a:t>
                      </a:r>
                      <a:endParaRPr lang="zh-TW" sz="1800" kern="100" dirty="0">
                        <a:effectLst/>
                        <a:latin typeface="微軟正黑體" panose="020B0604030504040204" pitchFamily="34" charset="-120"/>
                        <a:ea typeface="微軟正黑體" panose="020B0604030504040204" pitchFamily="34" charset="-120"/>
                      </a:endParaRPr>
                    </a:p>
                  </a:txBody>
                  <a:tcPr marL="68580" marR="68580" marT="0" marB="0" anchor="ctr"/>
                </a:tc>
                <a:tc>
                  <a:txBody>
                    <a:bodyPr/>
                    <a:lstStyle/>
                    <a:p>
                      <a:pPr marL="342900" lvl="0" indent="-342900" algn="just">
                        <a:lnSpc>
                          <a:spcPts val="1800"/>
                        </a:lnSpc>
                        <a:spcAft>
                          <a:spcPts val="0"/>
                        </a:spcAft>
                        <a:buFont typeface="Wingdings" panose="05000000000000000000" pitchFamily="2" charset="2"/>
                        <a:buChar char=""/>
                      </a:pPr>
                      <a:r>
                        <a:rPr lang="zh-TW" sz="1800" kern="0" dirty="0">
                          <a:effectLst/>
                        </a:rPr>
                        <a:t>完善的薪資制度</a:t>
                      </a:r>
                      <a:endParaRPr lang="zh-TW" sz="1800" kern="100" dirty="0">
                        <a:effectLst/>
                      </a:endParaRPr>
                    </a:p>
                    <a:p>
                      <a:pPr marL="342900" lvl="0" indent="-342900" algn="just">
                        <a:lnSpc>
                          <a:spcPts val="1800"/>
                        </a:lnSpc>
                        <a:spcAft>
                          <a:spcPts val="0"/>
                        </a:spcAft>
                        <a:buFont typeface="Wingdings" panose="05000000000000000000" pitchFamily="2" charset="2"/>
                        <a:buChar char=""/>
                      </a:pPr>
                      <a:r>
                        <a:rPr lang="zh-TW" sz="1800" kern="0" dirty="0">
                          <a:effectLst/>
                        </a:rPr>
                        <a:t>完整的人員訓練</a:t>
                      </a:r>
                      <a:endParaRPr lang="zh-TW" sz="1800" kern="100" dirty="0">
                        <a:effectLst/>
                      </a:endParaRPr>
                    </a:p>
                    <a:p>
                      <a:pPr marL="342900" lvl="0" indent="-342900" algn="just">
                        <a:lnSpc>
                          <a:spcPts val="1800"/>
                        </a:lnSpc>
                        <a:spcAft>
                          <a:spcPts val="0"/>
                        </a:spcAft>
                        <a:buFont typeface="Wingdings" panose="05000000000000000000" pitchFamily="2" charset="2"/>
                        <a:buChar char=""/>
                      </a:pPr>
                      <a:r>
                        <a:rPr lang="zh-TW" sz="1800" kern="0" dirty="0">
                          <a:effectLst/>
                        </a:rPr>
                        <a:t>可預期的工作內容及良好的工作環境</a:t>
                      </a:r>
                      <a:endParaRPr lang="zh-TW" sz="1800" kern="100" dirty="0">
                        <a:effectLst/>
                        <a:latin typeface="Times New Roman" panose="02020603050405020304" pitchFamily="18" charset="0"/>
                        <a:ea typeface="新細明體" panose="02020500000000000000" pitchFamily="18" charset="-120"/>
                      </a:endParaRPr>
                    </a:p>
                  </a:txBody>
                  <a:tcPr marL="68580" marR="68580" marT="0" marB="0" anchor="ctr"/>
                </a:tc>
                <a:extLst>
                  <a:ext uri="{0D108BD9-81ED-4DB2-BD59-A6C34878D82A}">
                    <a16:rowId xmlns:a16="http://schemas.microsoft.com/office/drawing/2014/main" val="3964077053"/>
                  </a:ext>
                </a:extLst>
              </a:tr>
            </a:tbl>
          </a:graphicData>
        </a:graphic>
      </p:graphicFrame>
    </p:spTree>
    <p:extLst>
      <p:ext uri="{BB962C8B-B14F-4D97-AF65-F5344CB8AC3E}">
        <p14:creationId xmlns:p14="http://schemas.microsoft.com/office/powerpoint/2010/main" val="4184465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4EEFF761-243B-4FAD-A6BD-D5EA70A427C0}"/>
              </a:ext>
            </a:extLst>
          </p:cNvPr>
          <p:cNvSpPr txBox="1"/>
          <p:nvPr/>
        </p:nvSpPr>
        <p:spPr>
          <a:xfrm>
            <a:off x="5106769" y="49189"/>
            <a:ext cx="3312368" cy="646331"/>
          </a:xfrm>
          <a:prstGeom prst="rect">
            <a:avLst/>
          </a:prstGeom>
          <a:noFill/>
        </p:spPr>
        <p:txBody>
          <a:bodyPr wrap="square" rtlCol="0">
            <a:spAutoFit/>
          </a:bodyPr>
          <a:lstStyle/>
          <a:p>
            <a:r>
              <a:rPr lang="zh-TW" altLang="en-US" sz="3600" b="1" dirty="0">
                <a:solidFill>
                  <a:srgbClr val="3366FF"/>
                </a:solidFill>
                <a:latin typeface="微軟正黑體" panose="020B0604030504040204" pitchFamily="34" charset="-120"/>
                <a:ea typeface="微軟正黑體" panose="020B0604030504040204" pitchFamily="34" charset="-120"/>
              </a:rPr>
              <a:t>醫院關聯圖</a:t>
            </a:r>
          </a:p>
        </p:txBody>
      </p:sp>
      <p:grpSp>
        <p:nvGrpSpPr>
          <p:cNvPr id="6" name="群組 5">
            <a:extLst>
              <a:ext uri="{FF2B5EF4-FFF2-40B4-BE49-F238E27FC236}">
                <a16:creationId xmlns:a16="http://schemas.microsoft.com/office/drawing/2014/main" id="{182C9556-D76A-481F-9337-DD00BEEC65A4}"/>
              </a:ext>
            </a:extLst>
          </p:cNvPr>
          <p:cNvGrpSpPr/>
          <p:nvPr/>
        </p:nvGrpSpPr>
        <p:grpSpPr>
          <a:xfrm>
            <a:off x="121174" y="671973"/>
            <a:ext cx="11779053" cy="6120875"/>
            <a:chOff x="206473" y="646326"/>
            <a:chExt cx="11779053" cy="6120875"/>
          </a:xfrm>
        </p:grpSpPr>
        <p:sp>
          <p:nvSpPr>
            <p:cNvPr id="7" name="矩形: 圓角 6">
              <a:extLst>
                <a:ext uri="{FF2B5EF4-FFF2-40B4-BE49-F238E27FC236}">
                  <a16:creationId xmlns:a16="http://schemas.microsoft.com/office/drawing/2014/main" id="{87E3F70A-D192-421E-8939-522D3D9CE90B}"/>
                </a:ext>
              </a:extLst>
            </p:cNvPr>
            <p:cNvSpPr/>
            <p:nvPr/>
          </p:nvSpPr>
          <p:spPr>
            <a:xfrm>
              <a:off x="5016569" y="4505336"/>
              <a:ext cx="3452906" cy="210272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BA61B593-7656-445F-91F7-E12066119CD8}"/>
                </a:ext>
              </a:extLst>
            </p:cNvPr>
            <p:cNvSpPr txBox="1"/>
            <p:nvPr/>
          </p:nvSpPr>
          <p:spPr>
            <a:xfrm>
              <a:off x="6416582" y="4746480"/>
              <a:ext cx="1894700" cy="954107"/>
            </a:xfrm>
            <a:prstGeom prst="rect">
              <a:avLst/>
            </a:prstGeom>
            <a:solidFill>
              <a:schemeClr val="accent4"/>
            </a:solid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國際概念輸出驗證</a:t>
              </a:r>
              <a:endParaRPr lang="en-US" altLang="zh-TW" sz="2800" b="1" dirty="0">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885D5D0B-F40C-4170-A927-EC0838B5C314}"/>
                </a:ext>
              </a:extLst>
            </p:cNvPr>
            <p:cNvPicPr>
              <a:picLocks noChangeAspect="1"/>
            </p:cNvPicPr>
            <p:nvPr/>
          </p:nvPicPr>
          <p:blipFill>
            <a:blip r:embed="rId3"/>
            <a:stretch>
              <a:fillRect/>
            </a:stretch>
          </p:blipFill>
          <p:spPr>
            <a:xfrm>
              <a:off x="5243154" y="4669190"/>
              <a:ext cx="1092704" cy="1069700"/>
            </a:xfrm>
            <a:prstGeom prst="rect">
              <a:avLst/>
            </a:prstGeom>
          </p:spPr>
        </p:pic>
        <p:pic>
          <p:nvPicPr>
            <p:cNvPr id="10" name="圖片 9">
              <a:extLst>
                <a:ext uri="{FF2B5EF4-FFF2-40B4-BE49-F238E27FC236}">
                  <a16:creationId xmlns:a16="http://schemas.microsoft.com/office/drawing/2014/main" id="{5097E422-2440-4C76-9B9F-CD899BDA2C39}"/>
                </a:ext>
              </a:extLst>
            </p:cNvPr>
            <p:cNvPicPr>
              <a:picLocks noChangeAspect="1"/>
            </p:cNvPicPr>
            <p:nvPr/>
          </p:nvPicPr>
          <p:blipFill>
            <a:blip r:embed="rId4"/>
            <a:stretch>
              <a:fillRect/>
            </a:stretch>
          </p:blipFill>
          <p:spPr>
            <a:xfrm>
              <a:off x="5263281" y="5814534"/>
              <a:ext cx="3048000" cy="638175"/>
            </a:xfrm>
            <a:prstGeom prst="rect">
              <a:avLst/>
            </a:prstGeom>
          </p:spPr>
        </p:pic>
        <p:grpSp>
          <p:nvGrpSpPr>
            <p:cNvPr id="11" name="群組 10">
              <a:extLst>
                <a:ext uri="{FF2B5EF4-FFF2-40B4-BE49-F238E27FC236}">
                  <a16:creationId xmlns:a16="http://schemas.microsoft.com/office/drawing/2014/main" id="{3A3C034D-9FD6-47CF-949B-D89157C7B4DF}"/>
                </a:ext>
              </a:extLst>
            </p:cNvPr>
            <p:cNvGrpSpPr/>
            <p:nvPr/>
          </p:nvGrpSpPr>
          <p:grpSpPr>
            <a:xfrm>
              <a:off x="206473" y="646326"/>
              <a:ext cx="11779053" cy="6120875"/>
              <a:chOff x="34925" y="626755"/>
              <a:chExt cx="12029878" cy="5926447"/>
            </a:xfrm>
          </p:grpSpPr>
          <p:grpSp>
            <p:nvGrpSpPr>
              <p:cNvPr id="12" name="群組 11">
                <a:extLst>
                  <a:ext uri="{FF2B5EF4-FFF2-40B4-BE49-F238E27FC236}">
                    <a16:creationId xmlns:a16="http://schemas.microsoft.com/office/drawing/2014/main" id="{0490F077-C4F5-4E6A-9831-88BE3CFCEA2D}"/>
                  </a:ext>
                </a:extLst>
              </p:cNvPr>
              <p:cNvGrpSpPr/>
              <p:nvPr/>
            </p:nvGrpSpPr>
            <p:grpSpPr>
              <a:xfrm>
                <a:off x="3504562" y="626755"/>
                <a:ext cx="6985912" cy="5926447"/>
                <a:chOff x="391081" y="396990"/>
                <a:chExt cx="7778447" cy="5894846"/>
              </a:xfrm>
            </p:grpSpPr>
            <p:grpSp>
              <p:nvGrpSpPr>
                <p:cNvPr id="31" name="群組 30">
                  <a:extLst>
                    <a:ext uri="{FF2B5EF4-FFF2-40B4-BE49-F238E27FC236}">
                      <a16:creationId xmlns:a16="http://schemas.microsoft.com/office/drawing/2014/main" id="{A134A63B-9A81-4A69-AA6F-83E17E2FE666}"/>
                    </a:ext>
                  </a:extLst>
                </p:cNvPr>
                <p:cNvGrpSpPr/>
                <p:nvPr/>
              </p:nvGrpSpPr>
              <p:grpSpPr>
                <a:xfrm>
                  <a:off x="391081" y="450363"/>
                  <a:ext cx="3582536" cy="1247855"/>
                  <a:chOff x="3233130" y="-86048"/>
                  <a:chExt cx="4396423" cy="1165922"/>
                </a:xfrm>
              </p:grpSpPr>
              <p:sp>
                <p:nvSpPr>
                  <p:cNvPr id="49" name="矩形: 圓角 48">
                    <a:extLst>
                      <a:ext uri="{FF2B5EF4-FFF2-40B4-BE49-F238E27FC236}">
                        <a16:creationId xmlns:a16="http://schemas.microsoft.com/office/drawing/2014/main" id="{E631036A-1249-4244-99ED-7744720E735F}"/>
                      </a:ext>
                    </a:extLst>
                  </p:cNvPr>
                  <p:cNvSpPr/>
                  <p:nvPr/>
                </p:nvSpPr>
                <p:spPr>
                  <a:xfrm>
                    <a:off x="3233130" y="-86048"/>
                    <a:ext cx="4396423" cy="116592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0" name="Picture 8" descr="董氏基金會--樂動校園推廣計畫贊助專區">
                    <a:extLst>
                      <a:ext uri="{FF2B5EF4-FFF2-40B4-BE49-F238E27FC236}">
                        <a16:creationId xmlns:a16="http://schemas.microsoft.com/office/drawing/2014/main" id="{9EE7F631-E3CA-49C8-BE18-D45B5760ADB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76977" y="72563"/>
                    <a:ext cx="1191398" cy="859006"/>
                  </a:xfrm>
                  <a:prstGeom prst="rect">
                    <a:avLst/>
                  </a:prstGeom>
                  <a:noFill/>
                  <a:extLst>
                    <a:ext uri="{909E8E84-426E-40DD-AFC4-6F175D3DCCD1}">
                      <a14:hiddenFill xmlns:a14="http://schemas.microsoft.com/office/drawing/2010/main">
                        <a:solidFill>
                          <a:srgbClr val="FFFFFF"/>
                        </a:solidFill>
                      </a14:hiddenFill>
                    </a:ext>
                  </a:extLst>
                </p:spPr>
              </p:pic>
              <p:sp>
                <p:nvSpPr>
                  <p:cNvPr id="51" name="文字方塊 50">
                    <a:extLst>
                      <a:ext uri="{FF2B5EF4-FFF2-40B4-BE49-F238E27FC236}">
                        <a16:creationId xmlns:a16="http://schemas.microsoft.com/office/drawing/2014/main" id="{DD56D7ED-4BD0-4038-81B0-F16201D3B480}"/>
                      </a:ext>
                    </a:extLst>
                  </p:cNvPr>
                  <p:cNvSpPr txBox="1"/>
                  <p:nvPr/>
                </p:nvSpPr>
                <p:spPr>
                  <a:xfrm>
                    <a:off x="4796410" y="13933"/>
                    <a:ext cx="2661677" cy="948975"/>
                  </a:xfrm>
                  <a:prstGeom prst="rect">
                    <a:avLst/>
                  </a:prstGeom>
                  <a:solidFill>
                    <a:schemeClr val="accent6">
                      <a:lumMod val="20000"/>
                      <a:lumOff val="80000"/>
                    </a:schemeClr>
                  </a:solidFill>
                </p:spPr>
                <p:txBody>
                  <a:bodyPr wrap="square" rtlCol="0">
                    <a:spAutoFit/>
                  </a:bodyPr>
                  <a:lstStyle/>
                  <a:p>
                    <a:r>
                      <a:rPr lang="zh-TW" altLang="en-US" sz="2000" b="1" dirty="0">
                        <a:solidFill>
                          <a:schemeClr val="accent3">
                            <a:lumMod val="50000"/>
                          </a:schemeClr>
                        </a:solidFill>
                        <a:latin typeface="微軟正黑體" panose="020B0604030504040204" pitchFamily="34" charset="-120"/>
                        <a:ea typeface="微軟正黑體" panose="020B0604030504040204" pitchFamily="34" charset="-120"/>
                      </a:rPr>
                      <a:t>精神醫學</a:t>
                    </a:r>
                    <a:r>
                      <a:rPr lang="en-US" altLang="zh-TW" sz="2000" b="1" dirty="0">
                        <a:solidFill>
                          <a:schemeClr val="accent3">
                            <a:lumMod val="50000"/>
                          </a:schemeClr>
                        </a:solidFill>
                        <a:latin typeface="微軟正黑體" panose="020B0604030504040204" pitchFamily="34" charset="-120"/>
                        <a:ea typeface="微軟正黑體" panose="020B0604030504040204" pitchFamily="34" charset="-120"/>
                      </a:rPr>
                      <a:t>/</a:t>
                    </a:r>
                    <a:r>
                      <a:rPr lang="zh-TW" altLang="en-US" sz="2000" b="1" dirty="0">
                        <a:solidFill>
                          <a:schemeClr val="accent3">
                            <a:lumMod val="50000"/>
                          </a:schemeClr>
                        </a:solidFill>
                        <a:latin typeface="微軟正黑體" panose="020B0604030504040204" pitchFamily="34" charset="-120"/>
                        <a:ea typeface="微軟正黑體" panose="020B0604030504040204" pitchFamily="34" charset="-120"/>
                      </a:rPr>
                      <a:t>社區精神復健數位轉型方案發展</a:t>
                    </a:r>
                    <a:endParaRPr lang="en-US" altLang="zh-TW" sz="2000" b="1" dirty="0">
                      <a:solidFill>
                        <a:schemeClr val="accent3">
                          <a:lumMod val="50000"/>
                        </a:schemeClr>
                      </a:solidFill>
                      <a:latin typeface="微軟正黑體" panose="020B0604030504040204" pitchFamily="34" charset="-120"/>
                      <a:ea typeface="微軟正黑體" panose="020B0604030504040204" pitchFamily="34" charset="-120"/>
                    </a:endParaRPr>
                  </a:p>
                </p:txBody>
              </p:sp>
            </p:grpSp>
            <p:grpSp>
              <p:nvGrpSpPr>
                <p:cNvPr id="32" name="群組 31">
                  <a:extLst>
                    <a:ext uri="{FF2B5EF4-FFF2-40B4-BE49-F238E27FC236}">
                      <a16:creationId xmlns:a16="http://schemas.microsoft.com/office/drawing/2014/main" id="{1F5D5544-455A-4F6D-B1A4-D23F93FAE59E}"/>
                    </a:ext>
                  </a:extLst>
                </p:cNvPr>
                <p:cNvGrpSpPr/>
                <p:nvPr/>
              </p:nvGrpSpPr>
              <p:grpSpPr>
                <a:xfrm>
                  <a:off x="4187526" y="396990"/>
                  <a:ext cx="3982002" cy="1247856"/>
                  <a:chOff x="2224745" y="584588"/>
                  <a:chExt cx="4242588" cy="980894"/>
                </a:xfrm>
              </p:grpSpPr>
              <p:sp>
                <p:nvSpPr>
                  <p:cNvPr id="46" name="矩形: 圓角 45">
                    <a:extLst>
                      <a:ext uri="{FF2B5EF4-FFF2-40B4-BE49-F238E27FC236}">
                        <a16:creationId xmlns:a16="http://schemas.microsoft.com/office/drawing/2014/main" id="{A21801AB-BE5D-4290-99A0-1D16B4565433}"/>
                      </a:ext>
                    </a:extLst>
                  </p:cNvPr>
                  <p:cNvSpPr/>
                  <p:nvPr/>
                </p:nvSpPr>
                <p:spPr>
                  <a:xfrm>
                    <a:off x="2224745" y="584588"/>
                    <a:ext cx="4242588" cy="98089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7" name="Picture 4" descr="花蓮慈濟醫院Classements d'appli et données de Store | App Annie">
                    <a:extLst>
                      <a:ext uri="{FF2B5EF4-FFF2-40B4-BE49-F238E27FC236}">
                        <a16:creationId xmlns:a16="http://schemas.microsoft.com/office/drawing/2014/main" id="{8C3B6CE1-68ED-47B4-89E6-842FA97927A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46513" y="684027"/>
                    <a:ext cx="872807" cy="731846"/>
                  </a:xfrm>
                  <a:prstGeom prst="rect">
                    <a:avLst/>
                  </a:prstGeom>
                  <a:noFill/>
                  <a:extLst>
                    <a:ext uri="{909E8E84-426E-40DD-AFC4-6F175D3DCCD1}">
                      <a14:hiddenFill xmlns:a14="http://schemas.microsoft.com/office/drawing/2010/main">
                        <a:solidFill>
                          <a:srgbClr val="FFFFFF"/>
                        </a:solidFill>
                      </a14:hiddenFill>
                    </a:ext>
                  </a:extLst>
                </p:spPr>
              </p:pic>
              <p:sp>
                <p:nvSpPr>
                  <p:cNvPr id="48" name="文字方塊 47">
                    <a:extLst>
                      <a:ext uri="{FF2B5EF4-FFF2-40B4-BE49-F238E27FC236}">
                        <a16:creationId xmlns:a16="http://schemas.microsoft.com/office/drawing/2014/main" id="{3E597A8E-4D25-4B13-9849-154655BF83F3}"/>
                      </a:ext>
                    </a:extLst>
                  </p:cNvPr>
                  <p:cNvSpPr txBox="1"/>
                  <p:nvPr/>
                </p:nvSpPr>
                <p:spPr>
                  <a:xfrm>
                    <a:off x="3398494" y="685833"/>
                    <a:ext cx="2992775" cy="758022"/>
                  </a:xfrm>
                  <a:prstGeom prst="rect">
                    <a:avLst/>
                  </a:prstGeom>
                  <a:solidFill>
                    <a:schemeClr val="accent5">
                      <a:lumMod val="20000"/>
                      <a:lumOff val="80000"/>
                    </a:schemeClr>
                  </a:solidFill>
                </p:spPr>
                <p:txBody>
                  <a:bodyPr wrap="square" rtlCol="0">
                    <a:spAutoFit/>
                  </a:bodyPr>
                  <a:lstStyle/>
                  <a:p>
                    <a:r>
                      <a:rPr lang="zh-TW" altLang="en-US" sz="1900" b="1" dirty="0">
                        <a:solidFill>
                          <a:schemeClr val="accent3">
                            <a:lumMod val="50000"/>
                          </a:schemeClr>
                        </a:solidFill>
                        <a:latin typeface="微軟正黑體" panose="020B0604030504040204" pitchFamily="34" charset="-120"/>
                        <a:ea typeface="微軟正黑體" panose="020B0604030504040204" pitchFamily="34" charset="-120"/>
                      </a:rPr>
                      <a:t>急診、心血管、癌症、骨科及復健中心延伸至社區應用研發</a:t>
                    </a:r>
                  </a:p>
                </p:txBody>
              </p:sp>
            </p:grpSp>
            <p:sp>
              <p:nvSpPr>
                <p:cNvPr id="33" name="箭號: 上-下雙向 32">
                  <a:extLst>
                    <a:ext uri="{FF2B5EF4-FFF2-40B4-BE49-F238E27FC236}">
                      <a16:creationId xmlns:a16="http://schemas.microsoft.com/office/drawing/2014/main" id="{21BD91B0-5D52-473B-8237-FE9897BE563E}"/>
                    </a:ext>
                  </a:extLst>
                </p:cNvPr>
                <p:cNvSpPr/>
                <p:nvPr/>
              </p:nvSpPr>
              <p:spPr>
                <a:xfrm rot="16200000">
                  <a:off x="3950098" y="701330"/>
                  <a:ext cx="365352" cy="681156"/>
                </a:xfrm>
                <a:prstGeom prst="upDownArrow">
                  <a:avLst/>
                </a:prstGeom>
                <a:solidFill>
                  <a:srgbClr val="00206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34" name="群組 33">
                  <a:extLst>
                    <a:ext uri="{FF2B5EF4-FFF2-40B4-BE49-F238E27FC236}">
                      <a16:creationId xmlns:a16="http://schemas.microsoft.com/office/drawing/2014/main" id="{03F4053D-0090-4AD1-A6C4-7ECCA52227A1}"/>
                    </a:ext>
                  </a:extLst>
                </p:cNvPr>
                <p:cNvGrpSpPr/>
                <p:nvPr/>
              </p:nvGrpSpPr>
              <p:grpSpPr>
                <a:xfrm>
                  <a:off x="1738158" y="2456669"/>
                  <a:ext cx="4518202" cy="1296784"/>
                  <a:chOff x="1896415" y="3619354"/>
                  <a:chExt cx="4518202" cy="1296784"/>
                </a:xfrm>
              </p:grpSpPr>
              <p:grpSp>
                <p:nvGrpSpPr>
                  <p:cNvPr id="41" name="群組 40">
                    <a:extLst>
                      <a:ext uri="{FF2B5EF4-FFF2-40B4-BE49-F238E27FC236}">
                        <a16:creationId xmlns:a16="http://schemas.microsoft.com/office/drawing/2014/main" id="{6EF5FAC9-5704-45EE-A77B-3ED40BFCDD4C}"/>
                      </a:ext>
                    </a:extLst>
                  </p:cNvPr>
                  <p:cNvGrpSpPr/>
                  <p:nvPr/>
                </p:nvGrpSpPr>
                <p:grpSpPr>
                  <a:xfrm>
                    <a:off x="1896415" y="3619354"/>
                    <a:ext cx="4518202" cy="1296784"/>
                    <a:chOff x="-637593" y="2451864"/>
                    <a:chExt cx="4518202" cy="1294991"/>
                  </a:xfrm>
                </p:grpSpPr>
                <p:sp>
                  <p:nvSpPr>
                    <p:cNvPr id="43" name="矩形: 圓角 42">
                      <a:extLst>
                        <a:ext uri="{FF2B5EF4-FFF2-40B4-BE49-F238E27FC236}">
                          <a16:creationId xmlns:a16="http://schemas.microsoft.com/office/drawing/2014/main" id="{354834DA-C781-491C-907B-0EBFC882FF8D}"/>
                        </a:ext>
                      </a:extLst>
                    </p:cNvPr>
                    <p:cNvSpPr/>
                    <p:nvPr/>
                  </p:nvSpPr>
                  <p:spPr>
                    <a:xfrm>
                      <a:off x="-637593" y="2451864"/>
                      <a:ext cx="4518202" cy="1294991"/>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44" name="Picture 10" descr="屏基智慧應用- Google Play 應用程式">
                      <a:extLst>
                        <a:ext uri="{FF2B5EF4-FFF2-40B4-BE49-F238E27FC236}">
                          <a16:creationId xmlns:a16="http://schemas.microsoft.com/office/drawing/2014/main" id="{935D8003-4710-415C-A867-5A67BB0DDB9A}"/>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71389" y="2630732"/>
                      <a:ext cx="1021188" cy="1021188"/>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44">
                      <a:extLst>
                        <a:ext uri="{FF2B5EF4-FFF2-40B4-BE49-F238E27FC236}">
                          <a16:creationId xmlns:a16="http://schemas.microsoft.com/office/drawing/2014/main" id="{3ADD2529-4B0D-4B46-B0BA-CFF6D8C8BC4A}"/>
                        </a:ext>
                      </a:extLst>
                    </p:cNvPr>
                    <p:cNvSpPr txBox="1"/>
                    <p:nvPr/>
                  </p:nvSpPr>
                  <p:spPr>
                    <a:xfrm>
                      <a:off x="791407" y="2611475"/>
                      <a:ext cx="2922993" cy="1051250"/>
                    </a:xfrm>
                    <a:prstGeom prst="rect">
                      <a:avLst/>
                    </a:prstGeom>
                    <a:solidFill>
                      <a:srgbClr val="FFCCCC"/>
                    </a:solidFill>
                  </p:spPr>
                  <p:txBody>
                    <a:bodyPr wrap="square" rtlCol="0">
                      <a:spAutoFit/>
                    </a:bodyPr>
                    <a:lstStyle/>
                    <a:p>
                      <a:pPr marL="285750" indent="-285750">
                        <a:buFont typeface="Wingdings" panose="05000000000000000000" pitchFamily="2" charset="2"/>
                        <a:buChar char="l"/>
                      </a:pPr>
                      <a:endParaRPr lang="en-US" altLang="zh-TW" sz="2000" b="1" dirty="0">
                        <a:latin typeface="微軟正黑體" panose="020B0604030504040204" pitchFamily="34" charset="-120"/>
                        <a:ea typeface="微軟正黑體" panose="020B0604030504040204" pitchFamily="34" charset="-120"/>
                      </a:endParaRPr>
                    </a:p>
                  </p:txBody>
                </p:sp>
              </p:grpSp>
              <p:sp>
                <p:nvSpPr>
                  <p:cNvPr id="42" name="矩形 41">
                    <a:extLst>
                      <a:ext uri="{FF2B5EF4-FFF2-40B4-BE49-F238E27FC236}">
                        <a16:creationId xmlns:a16="http://schemas.microsoft.com/office/drawing/2014/main" id="{DFBB2A4A-2C54-4D1A-B165-7D9B188270AA}"/>
                      </a:ext>
                    </a:extLst>
                  </p:cNvPr>
                  <p:cNvSpPr/>
                  <p:nvPr/>
                </p:nvSpPr>
                <p:spPr>
                  <a:xfrm>
                    <a:off x="3423305" y="3866964"/>
                    <a:ext cx="2790508" cy="826566"/>
                  </a:xfrm>
                  <a:prstGeom prst="rect">
                    <a:avLst/>
                  </a:prstGeom>
                </p:spPr>
                <p:txBody>
                  <a:bodyPr wrap="square">
                    <a:spAutoFit/>
                  </a:bodyPr>
                  <a:lstStyle/>
                  <a:p>
                    <a:r>
                      <a:rPr lang="zh-TW" altLang="en-US" sz="2400" b="1" dirty="0">
                        <a:latin typeface="微軟正黑體" panose="020B0604030504040204" pitchFamily="34" charset="-120"/>
                        <a:ea typeface="微軟正黑體" panose="020B0604030504040204" pitchFamily="34" charset="-120"/>
                      </a:rPr>
                      <a:t>屏東完整連結醫療及長照示範區</a:t>
                    </a:r>
                  </a:p>
                </p:txBody>
              </p:sp>
            </p:grpSp>
            <p:sp>
              <p:nvSpPr>
                <p:cNvPr id="35" name="箭號: 向左 34">
                  <a:extLst>
                    <a:ext uri="{FF2B5EF4-FFF2-40B4-BE49-F238E27FC236}">
                      <a16:creationId xmlns:a16="http://schemas.microsoft.com/office/drawing/2014/main" id="{2EB25A65-4907-4389-9127-E4F8EA63749B}"/>
                    </a:ext>
                  </a:extLst>
                </p:cNvPr>
                <p:cNvSpPr/>
                <p:nvPr/>
              </p:nvSpPr>
              <p:spPr>
                <a:xfrm rot="12900000">
                  <a:off x="2596603" y="1779996"/>
                  <a:ext cx="1050582" cy="563780"/>
                </a:xfrm>
                <a:prstGeom prst="leftArrow">
                  <a:avLst>
                    <a:gd name="adj1" fmla="val 60000"/>
                    <a:gd name="adj2" fmla="val 50000"/>
                  </a:avLst>
                </a:prstGeom>
                <a:solidFill>
                  <a:srgbClr val="002060">
                    <a:alpha val="57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6" name="箭號: 向左 35">
                  <a:extLst>
                    <a:ext uri="{FF2B5EF4-FFF2-40B4-BE49-F238E27FC236}">
                      <a16:creationId xmlns:a16="http://schemas.microsoft.com/office/drawing/2014/main" id="{DC93010F-6E57-45C7-925E-C43EE9AC3B88}"/>
                    </a:ext>
                  </a:extLst>
                </p:cNvPr>
                <p:cNvSpPr/>
                <p:nvPr/>
              </p:nvSpPr>
              <p:spPr>
                <a:xfrm rot="19500000">
                  <a:off x="4353477" y="1759773"/>
                  <a:ext cx="1087220" cy="549843"/>
                </a:xfrm>
                <a:prstGeom prst="leftArrow">
                  <a:avLst>
                    <a:gd name="adj1" fmla="val 60000"/>
                    <a:gd name="adj2" fmla="val 50000"/>
                  </a:avLst>
                </a:prstGeom>
                <a:solidFill>
                  <a:srgbClr val="002060">
                    <a:alpha val="52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7" name="箭號: 上-下雙向 36">
                  <a:extLst>
                    <a:ext uri="{FF2B5EF4-FFF2-40B4-BE49-F238E27FC236}">
                      <a16:creationId xmlns:a16="http://schemas.microsoft.com/office/drawing/2014/main" id="{A12C31A7-468E-42F7-9879-27E8ADD3B638}"/>
                    </a:ext>
                  </a:extLst>
                </p:cNvPr>
                <p:cNvSpPr/>
                <p:nvPr/>
              </p:nvSpPr>
              <p:spPr>
                <a:xfrm>
                  <a:off x="3833894" y="3711399"/>
                  <a:ext cx="407717" cy="681156"/>
                </a:xfrm>
                <a:prstGeom prst="upDownArrow">
                  <a:avLst/>
                </a:prstGeom>
                <a:solidFill>
                  <a:srgbClr val="00206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38" name="群組 37">
                  <a:extLst>
                    <a:ext uri="{FF2B5EF4-FFF2-40B4-BE49-F238E27FC236}">
                      <a16:creationId xmlns:a16="http://schemas.microsoft.com/office/drawing/2014/main" id="{3F3D82D8-AB73-4364-AEA6-2A6566F20053}"/>
                    </a:ext>
                  </a:extLst>
                </p:cNvPr>
                <p:cNvGrpSpPr/>
                <p:nvPr/>
              </p:nvGrpSpPr>
              <p:grpSpPr>
                <a:xfrm>
                  <a:off x="6319737" y="1801061"/>
                  <a:ext cx="940446" cy="4490775"/>
                  <a:chOff x="6562196" y="947222"/>
                  <a:chExt cx="940446" cy="4994819"/>
                </a:xfrm>
              </p:grpSpPr>
              <p:sp>
                <p:nvSpPr>
                  <p:cNvPr id="39" name="矩形: 圓角 38">
                    <a:extLst>
                      <a:ext uri="{FF2B5EF4-FFF2-40B4-BE49-F238E27FC236}">
                        <a16:creationId xmlns:a16="http://schemas.microsoft.com/office/drawing/2014/main" id="{6881E633-2687-44DD-8DD2-EB72A8E9BFD7}"/>
                      </a:ext>
                    </a:extLst>
                  </p:cNvPr>
                  <p:cNvSpPr/>
                  <p:nvPr/>
                </p:nvSpPr>
                <p:spPr>
                  <a:xfrm rot="5400000">
                    <a:off x="4545546" y="2963872"/>
                    <a:ext cx="4973745" cy="940446"/>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b="1" dirty="0">
                      <a:solidFill>
                        <a:schemeClr val="tx1"/>
                      </a:solidFill>
                      <a:latin typeface="微軟正黑體" panose="020B0604030504040204" pitchFamily="34" charset="-120"/>
                      <a:ea typeface="微軟正黑體" panose="020B0604030504040204" pitchFamily="34" charset="-120"/>
                    </a:endParaRPr>
                  </a:p>
                </p:txBody>
              </p:sp>
              <p:sp>
                <p:nvSpPr>
                  <p:cNvPr id="40" name="文字方塊 39">
                    <a:extLst>
                      <a:ext uri="{FF2B5EF4-FFF2-40B4-BE49-F238E27FC236}">
                        <a16:creationId xmlns:a16="http://schemas.microsoft.com/office/drawing/2014/main" id="{17BD4BE8-F3D8-4151-9C6B-AC2B8FC24F32}"/>
                      </a:ext>
                    </a:extLst>
                  </p:cNvPr>
                  <p:cNvSpPr txBox="1"/>
                  <p:nvPr/>
                </p:nvSpPr>
                <p:spPr>
                  <a:xfrm>
                    <a:off x="6710925" y="1028831"/>
                    <a:ext cx="616848" cy="4913210"/>
                  </a:xfrm>
                  <a:prstGeom prst="rect">
                    <a:avLst/>
                  </a:prstGeom>
                  <a:noFill/>
                </p:spPr>
                <p:txBody>
                  <a:bodyPr vert="eaVert"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屏東完整連結醫療及長照示範區</a:t>
                    </a:r>
                  </a:p>
                </p:txBody>
              </p:sp>
            </p:grpSp>
          </p:grpSp>
          <p:grpSp>
            <p:nvGrpSpPr>
              <p:cNvPr id="13" name="群組 12">
                <a:extLst>
                  <a:ext uri="{FF2B5EF4-FFF2-40B4-BE49-F238E27FC236}">
                    <a16:creationId xmlns:a16="http://schemas.microsoft.com/office/drawing/2014/main" id="{119997D6-14D6-4CFF-9D24-DCD96BFB8040}"/>
                  </a:ext>
                </a:extLst>
              </p:cNvPr>
              <p:cNvGrpSpPr/>
              <p:nvPr/>
            </p:nvGrpSpPr>
            <p:grpSpPr>
              <a:xfrm>
                <a:off x="1697810" y="4347123"/>
                <a:ext cx="1206494" cy="1119364"/>
                <a:chOff x="1948455" y="922235"/>
                <a:chExt cx="1206494" cy="1119364"/>
              </a:xfrm>
            </p:grpSpPr>
            <p:sp>
              <p:nvSpPr>
                <p:cNvPr id="29" name="橢圓 28">
                  <a:extLst>
                    <a:ext uri="{FF2B5EF4-FFF2-40B4-BE49-F238E27FC236}">
                      <a16:creationId xmlns:a16="http://schemas.microsoft.com/office/drawing/2014/main" id="{565D9DED-0036-4C38-9880-24C99A4B8B30}"/>
                    </a:ext>
                  </a:extLst>
                </p:cNvPr>
                <p:cNvSpPr/>
                <p:nvPr/>
              </p:nvSpPr>
              <p:spPr>
                <a:xfrm>
                  <a:off x="1948455" y="922235"/>
                  <a:ext cx="1206494" cy="1119364"/>
                </a:xfrm>
                <a:prstGeom prst="ellipse">
                  <a:avLst/>
                </a:prstGeom>
                <a:solidFill>
                  <a:srgbClr val="FFCCCC"/>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文字方塊 29">
                  <a:extLst>
                    <a:ext uri="{FF2B5EF4-FFF2-40B4-BE49-F238E27FC236}">
                      <a16:creationId xmlns:a16="http://schemas.microsoft.com/office/drawing/2014/main" id="{595674C7-7D0A-4A52-8098-B8102A194065}"/>
                    </a:ext>
                  </a:extLst>
                </p:cNvPr>
                <p:cNvSpPr txBox="1"/>
                <p:nvPr/>
              </p:nvSpPr>
              <p:spPr>
                <a:xfrm>
                  <a:off x="2123802" y="1170587"/>
                  <a:ext cx="977532"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區域支援中心</a:t>
                  </a:r>
                </a:p>
              </p:txBody>
            </p:sp>
          </p:grpSp>
          <p:graphicFrame>
            <p:nvGraphicFramePr>
              <p:cNvPr id="14" name="物件 13">
                <a:extLst>
                  <a:ext uri="{FF2B5EF4-FFF2-40B4-BE49-F238E27FC236}">
                    <a16:creationId xmlns:a16="http://schemas.microsoft.com/office/drawing/2014/main" id="{5D80A05A-74EB-41C3-90AE-603538BFB10F}"/>
                  </a:ext>
                </a:extLst>
              </p:cNvPr>
              <p:cNvGraphicFramePr>
                <a:graphicFrameLocks noChangeAspect="1"/>
              </p:cNvGraphicFramePr>
              <p:nvPr>
                <p:extLst>
                  <p:ext uri="{D42A27DB-BD31-4B8C-83A1-F6EECF244321}">
                    <p14:modId xmlns:p14="http://schemas.microsoft.com/office/powerpoint/2010/main" val="358135507"/>
                  </p:ext>
                </p:extLst>
              </p:nvPr>
            </p:nvGraphicFramePr>
            <p:xfrm>
              <a:off x="34925" y="1795549"/>
              <a:ext cx="1898707" cy="2338007"/>
            </p:xfrm>
            <a:graphic>
              <a:graphicData uri="http://schemas.openxmlformats.org/presentationml/2006/ole">
                <mc:AlternateContent xmlns:mc="http://schemas.openxmlformats.org/markup-compatibility/2006">
                  <mc:Choice xmlns:v="urn:schemas-microsoft-com:vml" Requires="v">
                    <p:oleObj spid="_x0000_s5217" name="點陣圖影像" r:id="rId8" imgW="2638440" imgH="2314440" progId="Paint.Picture">
                      <p:embed/>
                    </p:oleObj>
                  </mc:Choice>
                  <mc:Fallback>
                    <p:oleObj name="點陣圖影像" r:id="rId8" imgW="2638440" imgH="2314440" progId="Paint.Picture">
                      <p:embed/>
                      <p:pic>
                        <p:nvPicPr>
                          <p:cNvPr id="74" name="物件 73">
                            <a:extLst>
                              <a:ext uri="{FF2B5EF4-FFF2-40B4-BE49-F238E27FC236}">
                                <a16:creationId xmlns:a16="http://schemas.microsoft.com/office/drawing/2014/main" id="{09B8355D-6431-4F4E-A354-8482BE257AC2}"/>
                              </a:ext>
                            </a:extLst>
                          </p:cNvPr>
                          <p:cNvPicPr/>
                          <p:nvPr/>
                        </p:nvPicPr>
                        <p:blipFill>
                          <a:blip r:embed="rId9"/>
                          <a:stretch>
                            <a:fillRect/>
                          </a:stretch>
                        </p:blipFill>
                        <p:spPr>
                          <a:xfrm>
                            <a:off x="34925" y="1795549"/>
                            <a:ext cx="1898707" cy="2338007"/>
                          </a:xfrm>
                          <a:prstGeom prst="rect">
                            <a:avLst/>
                          </a:prstGeom>
                        </p:spPr>
                      </p:pic>
                    </p:oleObj>
                  </mc:Fallback>
                </mc:AlternateContent>
              </a:graphicData>
            </a:graphic>
          </p:graphicFrame>
          <p:sp>
            <p:nvSpPr>
              <p:cNvPr id="15" name="箭號: 左-右雙向 14">
                <a:extLst>
                  <a:ext uri="{FF2B5EF4-FFF2-40B4-BE49-F238E27FC236}">
                    <a16:creationId xmlns:a16="http://schemas.microsoft.com/office/drawing/2014/main" id="{D5F2B35F-6496-42B4-830E-BAB3FCE3965C}"/>
                  </a:ext>
                </a:extLst>
              </p:cNvPr>
              <p:cNvSpPr/>
              <p:nvPr/>
            </p:nvSpPr>
            <p:spPr>
              <a:xfrm rot="1515951">
                <a:off x="2763894" y="4985702"/>
                <a:ext cx="1347386" cy="381421"/>
              </a:xfrm>
              <a:prstGeom prst="leftRightArrow">
                <a:avLst>
                  <a:gd name="adj1" fmla="val 43313"/>
                  <a:gd name="adj2" fmla="val 50000"/>
                </a:avLst>
              </a:prstGeom>
              <a:solidFill>
                <a:srgbClr val="0020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箭號: 向左 15">
                <a:extLst>
                  <a:ext uri="{FF2B5EF4-FFF2-40B4-BE49-F238E27FC236}">
                    <a16:creationId xmlns:a16="http://schemas.microsoft.com/office/drawing/2014/main" id="{23B964B4-8239-40F1-AFF0-891A29AFA8E0}"/>
                  </a:ext>
                </a:extLst>
              </p:cNvPr>
              <p:cNvSpPr/>
              <p:nvPr/>
            </p:nvSpPr>
            <p:spPr>
              <a:xfrm rot="13251888">
                <a:off x="1169936" y="4207895"/>
                <a:ext cx="842361" cy="397655"/>
              </a:xfrm>
              <a:prstGeom prst="leftArrow">
                <a:avLst>
                  <a:gd name="adj1" fmla="val 60000"/>
                  <a:gd name="adj2" fmla="val 50000"/>
                </a:avLst>
              </a:prstGeom>
              <a:solidFill>
                <a:srgbClr val="002060">
                  <a:alpha val="44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pic>
            <p:nvPicPr>
              <p:cNvPr id="17" name="圖片 16">
                <a:extLst>
                  <a:ext uri="{FF2B5EF4-FFF2-40B4-BE49-F238E27FC236}">
                    <a16:creationId xmlns:a16="http://schemas.microsoft.com/office/drawing/2014/main" id="{1E937A28-7AD1-4B31-BB4B-97589AC52A39}"/>
                  </a:ext>
                </a:extLst>
              </p:cNvPr>
              <p:cNvPicPr>
                <a:picLocks noChangeAspect="1"/>
              </p:cNvPicPr>
              <p:nvPr/>
            </p:nvPicPr>
            <p:blipFill>
              <a:blip r:embed="rId10"/>
              <a:stretch>
                <a:fillRect/>
              </a:stretch>
            </p:blipFill>
            <p:spPr>
              <a:xfrm>
                <a:off x="10421945" y="2948419"/>
                <a:ext cx="1642858" cy="1822267"/>
              </a:xfrm>
              <a:prstGeom prst="rect">
                <a:avLst/>
              </a:prstGeom>
            </p:spPr>
          </p:pic>
          <p:grpSp>
            <p:nvGrpSpPr>
              <p:cNvPr id="18" name="群組 17">
                <a:extLst>
                  <a:ext uri="{FF2B5EF4-FFF2-40B4-BE49-F238E27FC236}">
                    <a16:creationId xmlns:a16="http://schemas.microsoft.com/office/drawing/2014/main" id="{BB5F90A3-D970-452D-B9B0-95257EBE4F55}"/>
                  </a:ext>
                </a:extLst>
              </p:cNvPr>
              <p:cNvGrpSpPr/>
              <p:nvPr/>
            </p:nvGrpSpPr>
            <p:grpSpPr>
              <a:xfrm>
                <a:off x="2284707" y="2717578"/>
                <a:ext cx="1206494" cy="1119364"/>
                <a:chOff x="1948455" y="922235"/>
                <a:chExt cx="1206494" cy="1119364"/>
              </a:xfrm>
            </p:grpSpPr>
            <p:sp>
              <p:nvSpPr>
                <p:cNvPr id="27" name="橢圓 26">
                  <a:extLst>
                    <a:ext uri="{FF2B5EF4-FFF2-40B4-BE49-F238E27FC236}">
                      <a16:creationId xmlns:a16="http://schemas.microsoft.com/office/drawing/2014/main" id="{139A4F9B-E8C4-46BB-BE49-9F66E6F49BA6}"/>
                    </a:ext>
                  </a:extLst>
                </p:cNvPr>
                <p:cNvSpPr/>
                <p:nvPr/>
              </p:nvSpPr>
              <p:spPr>
                <a:xfrm>
                  <a:off x="1948455" y="922235"/>
                  <a:ext cx="1206494" cy="1119364"/>
                </a:xfrm>
                <a:prstGeom prst="ellipse">
                  <a:avLst/>
                </a:prstGeom>
                <a:solidFill>
                  <a:srgbClr val="FFCCCC"/>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文字方塊 27">
                  <a:extLst>
                    <a:ext uri="{FF2B5EF4-FFF2-40B4-BE49-F238E27FC236}">
                      <a16:creationId xmlns:a16="http://schemas.microsoft.com/office/drawing/2014/main" id="{F85AFBFE-5C39-4063-BAD4-1FD97E380184}"/>
                    </a:ext>
                  </a:extLst>
                </p:cNvPr>
                <p:cNvSpPr txBox="1"/>
                <p:nvPr/>
              </p:nvSpPr>
              <p:spPr>
                <a:xfrm>
                  <a:off x="2123802" y="1170587"/>
                  <a:ext cx="977532"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區域支援中心</a:t>
                  </a:r>
                </a:p>
              </p:txBody>
            </p:sp>
          </p:grpSp>
          <p:grpSp>
            <p:nvGrpSpPr>
              <p:cNvPr id="19" name="群組 18">
                <a:extLst>
                  <a:ext uri="{FF2B5EF4-FFF2-40B4-BE49-F238E27FC236}">
                    <a16:creationId xmlns:a16="http://schemas.microsoft.com/office/drawing/2014/main" id="{BDA8CC40-84E5-4B70-B738-72742C86CD0B}"/>
                  </a:ext>
                </a:extLst>
              </p:cNvPr>
              <p:cNvGrpSpPr/>
              <p:nvPr/>
            </p:nvGrpSpPr>
            <p:grpSpPr>
              <a:xfrm>
                <a:off x="1836024" y="882530"/>
                <a:ext cx="1206494" cy="1119364"/>
                <a:chOff x="1948455" y="922235"/>
                <a:chExt cx="1206494" cy="1119364"/>
              </a:xfrm>
            </p:grpSpPr>
            <p:sp>
              <p:nvSpPr>
                <p:cNvPr id="25" name="橢圓 24">
                  <a:extLst>
                    <a:ext uri="{FF2B5EF4-FFF2-40B4-BE49-F238E27FC236}">
                      <a16:creationId xmlns:a16="http://schemas.microsoft.com/office/drawing/2014/main" id="{B275A3C4-6A7D-4D01-AA36-77E3699678B0}"/>
                    </a:ext>
                  </a:extLst>
                </p:cNvPr>
                <p:cNvSpPr/>
                <p:nvPr/>
              </p:nvSpPr>
              <p:spPr>
                <a:xfrm>
                  <a:off x="1948455" y="922235"/>
                  <a:ext cx="1206494" cy="1119364"/>
                </a:xfrm>
                <a:prstGeom prst="ellipse">
                  <a:avLst/>
                </a:prstGeom>
                <a:solidFill>
                  <a:srgbClr val="FFCCCC"/>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文字方塊 25">
                  <a:extLst>
                    <a:ext uri="{FF2B5EF4-FFF2-40B4-BE49-F238E27FC236}">
                      <a16:creationId xmlns:a16="http://schemas.microsoft.com/office/drawing/2014/main" id="{64BDD75A-22F6-4F53-B1CA-01886069C6B6}"/>
                    </a:ext>
                  </a:extLst>
                </p:cNvPr>
                <p:cNvSpPr txBox="1"/>
                <p:nvPr/>
              </p:nvSpPr>
              <p:spPr>
                <a:xfrm>
                  <a:off x="2123802" y="1170587"/>
                  <a:ext cx="977532"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區域支援中心</a:t>
                  </a:r>
                </a:p>
              </p:txBody>
            </p:sp>
          </p:grpSp>
          <p:sp>
            <p:nvSpPr>
              <p:cNvPr id="20" name="箭號: 左-右雙向 19">
                <a:extLst>
                  <a:ext uri="{FF2B5EF4-FFF2-40B4-BE49-F238E27FC236}">
                    <a16:creationId xmlns:a16="http://schemas.microsoft.com/office/drawing/2014/main" id="{1F75308D-B82E-44C4-8381-AA9BA7668D19}"/>
                  </a:ext>
                </a:extLst>
              </p:cNvPr>
              <p:cNvSpPr/>
              <p:nvPr/>
            </p:nvSpPr>
            <p:spPr>
              <a:xfrm>
                <a:off x="2885330" y="1231907"/>
                <a:ext cx="812349" cy="296315"/>
              </a:xfrm>
              <a:prstGeom prst="leftRightArrow">
                <a:avLst>
                  <a:gd name="adj1" fmla="val 43313"/>
                  <a:gd name="adj2" fmla="val 50000"/>
                </a:avLst>
              </a:prstGeom>
              <a:solidFill>
                <a:srgbClr val="0020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1" name="箭號: 向左 20">
                <a:extLst>
                  <a:ext uri="{FF2B5EF4-FFF2-40B4-BE49-F238E27FC236}">
                    <a16:creationId xmlns:a16="http://schemas.microsoft.com/office/drawing/2014/main" id="{40E208A9-F9A2-4B67-8E8D-11EC90ED3D9F}"/>
                  </a:ext>
                </a:extLst>
              </p:cNvPr>
              <p:cNvSpPr/>
              <p:nvPr/>
            </p:nvSpPr>
            <p:spPr>
              <a:xfrm rot="9665221">
                <a:off x="1289411" y="1569418"/>
                <a:ext cx="842361" cy="344974"/>
              </a:xfrm>
              <a:prstGeom prst="leftArrow">
                <a:avLst>
                  <a:gd name="adj1" fmla="val 60000"/>
                  <a:gd name="adj2" fmla="val 50000"/>
                </a:avLst>
              </a:prstGeom>
              <a:solidFill>
                <a:srgbClr val="002060">
                  <a:alpha val="52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箭號: 向左 21">
                <a:extLst>
                  <a:ext uri="{FF2B5EF4-FFF2-40B4-BE49-F238E27FC236}">
                    <a16:creationId xmlns:a16="http://schemas.microsoft.com/office/drawing/2014/main" id="{709AB7EC-073E-492D-A046-132B0F415F9E}"/>
                  </a:ext>
                </a:extLst>
              </p:cNvPr>
              <p:cNvSpPr/>
              <p:nvPr/>
            </p:nvSpPr>
            <p:spPr>
              <a:xfrm rot="10800000">
                <a:off x="1639452" y="3142558"/>
                <a:ext cx="832849" cy="405183"/>
              </a:xfrm>
              <a:prstGeom prst="leftArrow">
                <a:avLst>
                  <a:gd name="adj1" fmla="val 60000"/>
                  <a:gd name="adj2" fmla="val 50000"/>
                </a:avLst>
              </a:prstGeom>
              <a:solidFill>
                <a:srgbClr val="002060">
                  <a:alpha val="34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箭號: 左-右雙向 22">
                <a:extLst>
                  <a:ext uri="{FF2B5EF4-FFF2-40B4-BE49-F238E27FC236}">
                    <a16:creationId xmlns:a16="http://schemas.microsoft.com/office/drawing/2014/main" id="{83F6B415-8CA2-4CCD-8330-B59D4547A324}"/>
                  </a:ext>
                </a:extLst>
              </p:cNvPr>
              <p:cNvSpPr/>
              <p:nvPr/>
            </p:nvSpPr>
            <p:spPr>
              <a:xfrm rot="1872016">
                <a:off x="3224181" y="3453870"/>
                <a:ext cx="1366496" cy="337226"/>
              </a:xfrm>
              <a:prstGeom prst="leftRightArrow">
                <a:avLst>
                  <a:gd name="adj1" fmla="val 43313"/>
                  <a:gd name="adj2" fmla="val 62205"/>
                </a:avLst>
              </a:prstGeom>
              <a:solidFill>
                <a:srgbClr val="00206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4" name="箭號: 有線條的向右箭號 23">
                <a:extLst>
                  <a:ext uri="{FF2B5EF4-FFF2-40B4-BE49-F238E27FC236}">
                    <a16:creationId xmlns:a16="http://schemas.microsoft.com/office/drawing/2014/main" id="{B711DDA1-99AF-408B-BE5A-B9AFFBB449B8}"/>
                  </a:ext>
                </a:extLst>
              </p:cNvPr>
              <p:cNvSpPr/>
              <p:nvPr/>
            </p:nvSpPr>
            <p:spPr>
              <a:xfrm>
                <a:off x="9670839" y="3254973"/>
                <a:ext cx="913195" cy="913886"/>
              </a:xfrm>
              <a:prstGeom prst="stripedRightArrow">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378211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7B3478-2C11-408C-A7AB-B31E1B78459F}"/>
              </a:ext>
            </a:extLst>
          </p:cNvPr>
          <p:cNvSpPr>
            <a:spLocks noGrp="1"/>
          </p:cNvSpPr>
          <p:nvPr>
            <p:ph type="title"/>
          </p:nvPr>
        </p:nvSpPr>
        <p:spPr>
          <a:xfrm>
            <a:off x="1141601" y="400785"/>
            <a:ext cx="10723035" cy="1336956"/>
          </a:xfrm>
        </p:spPr>
        <p:txBody>
          <a:bodyPr/>
          <a:lstStyle/>
          <a:p>
            <a:pPr algn="l"/>
            <a:r>
              <a:rPr lang="zh-TW" altLang="en-US" sz="4000" b="1" dirty="0">
                <a:solidFill>
                  <a:srgbClr val="3366FF"/>
                </a:solidFill>
                <a:latin typeface="微軟正黑體" panose="020B0604030504040204" pitchFamily="34" charset="-120"/>
                <a:ea typeface="微軟正黑體" panose="020B0604030504040204" pitchFamily="34" charset="-120"/>
              </a:rPr>
              <a:t>導入花蓮慈濟醫院 </a:t>
            </a:r>
            <a:r>
              <a:rPr lang="en-US" altLang="zh-TW" sz="4000" b="1" dirty="0">
                <a:solidFill>
                  <a:srgbClr val="3366FF"/>
                </a:solidFill>
                <a:latin typeface="微軟正黑體" panose="020B0604030504040204" pitchFamily="34" charset="-120"/>
                <a:ea typeface="微軟正黑體" panose="020B0604030504040204" pitchFamily="34" charset="-120"/>
              </a:rPr>
              <a:t>&amp;</a:t>
            </a:r>
            <a:r>
              <a:rPr lang="zh-TW" altLang="en-US" sz="4000" b="1" dirty="0">
                <a:solidFill>
                  <a:srgbClr val="3366FF"/>
                </a:solidFill>
                <a:latin typeface="微軟正黑體" panose="020B0604030504040204" pitchFamily="34" charset="-120"/>
                <a:ea typeface="微軟正黑體" panose="020B0604030504040204" pitchFamily="34" charset="-120"/>
              </a:rPr>
              <a:t> 高雄市立凱旋醫院之核心競爭力進入屏基</a:t>
            </a:r>
            <a:endParaRPr lang="zh-TW" altLang="en-US" sz="4000" dirty="0">
              <a:solidFill>
                <a:srgbClr val="3366FF"/>
              </a:solidFill>
            </a:endParaRPr>
          </a:p>
        </p:txBody>
      </p:sp>
      <p:sp>
        <p:nvSpPr>
          <p:cNvPr id="5" name="矩形: 圓角 4">
            <a:extLst>
              <a:ext uri="{FF2B5EF4-FFF2-40B4-BE49-F238E27FC236}">
                <a16:creationId xmlns:a16="http://schemas.microsoft.com/office/drawing/2014/main" id="{8B5A3B10-FD2F-48B1-B98C-BEDA9DFC98DD}"/>
              </a:ext>
            </a:extLst>
          </p:cNvPr>
          <p:cNvSpPr/>
          <p:nvPr/>
        </p:nvSpPr>
        <p:spPr>
          <a:xfrm>
            <a:off x="238668" y="1873328"/>
            <a:ext cx="7099682" cy="233713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8" descr="董氏基金會--樂動校園推廣計畫贊助專區">
            <a:extLst>
              <a:ext uri="{FF2B5EF4-FFF2-40B4-BE49-F238E27FC236}">
                <a16:creationId xmlns:a16="http://schemas.microsoft.com/office/drawing/2014/main" id="{9BEB04D8-B579-4836-B3D8-6F5BE3A04DF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1140" y="2408663"/>
            <a:ext cx="1500922" cy="1163901"/>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B043C529-3A97-4D12-B6B7-840AF5C9D101}"/>
              </a:ext>
            </a:extLst>
          </p:cNvPr>
          <p:cNvSpPr txBox="1"/>
          <p:nvPr/>
        </p:nvSpPr>
        <p:spPr>
          <a:xfrm>
            <a:off x="2027224" y="2029434"/>
            <a:ext cx="5040812" cy="1922360"/>
          </a:xfrm>
          <a:prstGeom prst="rect">
            <a:avLst/>
          </a:prstGeom>
          <a:solidFill>
            <a:schemeClr val="accent6">
              <a:lumMod val="20000"/>
              <a:lumOff val="80000"/>
            </a:schemeClr>
          </a:solidFill>
        </p:spPr>
        <p:txBody>
          <a:bodyPr wrap="square" rtlCol="0">
            <a:spAutoFit/>
          </a:bodyPr>
          <a:lstStyle/>
          <a:p>
            <a:pPr marL="285750" indent="-285750">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智能化精神心理衛生示範區</a:t>
            </a:r>
            <a:endParaRPr lang="en-US" altLang="zh-TW"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新南向國際精神醫療衛生人員訓練中心</a:t>
            </a:r>
            <a:endParaRPr lang="en-US" altLang="zh-TW"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模組</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機器人研發</a:t>
            </a:r>
            <a:endParaRPr lang="en-US" altLang="zh-TW"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完整精神長</a:t>
            </a:r>
            <a:r>
              <a:rPr lang="zh-TW" altLang="en-US" dirty="0"/>
              <a:t>照體系建構</a:t>
            </a:r>
            <a:endParaRPr lang="en-US" altLang="zh-TW" dirty="0"/>
          </a:p>
        </p:txBody>
      </p:sp>
      <p:sp>
        <p:nvSpPr>
          <p:cNvPr id="9" name="矩形: 圓角 8">
            <a:extLst>
              <a:ext uri="{FF2B5EF4-FFF2-40B4-BE49-F238E27FC236}">
                <a16:creationId xmlns:a16="http://schemas.microsoft.com/office/drawing/2014/main" id="{CE4BE47C-A6D3-4D81-99AC-D2742E92C314}"/>
              </a:ext>
            </a:extLst>
          </p:cNvPr>
          <p:cNvSpPr/>
          <p:nvPr/>
        </p:nvSpPr>
        <p:spPr>
          <a:xfrm>
            <a:off x="213485" y="4510869"/>
            <a:ext cx="7124865" cy="22502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4" descr="花蓮慈濟醫院Classements d'appli et données de Store | App Annie">
            <a:extLst>
              <a:ext uri="{FF2B5EF4-FFF2-40B4-BE49-F238E27FC236}">
                <a16:creationId xmlns:a16="http://schemas.microsoft.com/office/drawing/2014/main" id="{094D5628-F6AB-4B14-B0D0-821DC398873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9514" y="4806928"/>
            <a:ext cx="1555637" cy="1509148"/>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09B2A140-0202-4B96-A41B-EA8756518164}"/>
              </a:ext>
            </a:extLst>
          </p:cNvPr>
          <p:cNvSpPr txBox="1"/>
          <p:nvPr/>
        </p:nvSpPr>
        <p:spPr>
          <a:xfrm>
            <a:off x="2171987" y="4655541"/>
            <a:ext cx="4896049" cy="1933338"/>
          </a:xfrm>
          <a:prstGeom prst="rect">
            <a:avLst/>
          </a:prstGeom>
          <a:solidFill>
            <a:schemeClr val="accent5">
              <a:lumMod val="20000"/>
              <a:lumOff val="80000"/>
            </a:schemeClr>
          </a:solidFill>
        </p:spPr>
        <p:txBody>
          <a:bodyPr wrap="square" rtlCol="0">
            <a:spAutoFit/>
          </a:bodyPr>
          <a:lstStyle/>
          <a:p>
            <a:pPr marL="285750" indent="-285750">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數位化商轉骨科和復健中心</a:t>
            </a:r>
            <a:endParaRPr lang="en-US" altLang="zh-TW"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結合急診醫療網之心血管中心</a:t>
            </a:r>
            <a:endParaRPr lang="en-US" altLang="zh-TW"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神經醫學中心</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乳房醫學中心</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中西醫整合癌症中心</a:t>
            </a:r>
            <a:endParaRPr lang="en-US" altLang="zh-TW"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健康福祉整合照顧計畫</a:t>
            </a:r>
            <a:endParaRPr lang="en-US" altLang="zh-TW" dirty="0">
              <a:latin typeface="微軟正黑體" panose="020B0604030504040204" pitchFamily="34" charset="-120"/>
              <a:ea typeface="微軟正黑體" panose="020B0604030504040204" pitchFamily="34" charset="-120"/>
            </a:endParaRPr>
          </a:p>
        </p:txBody>
      </p:sp>
      <p:sp>
        <p:nvSpPr>
          <p:cNvPr id="14" name="箭號: 有線條的向右箭號 13">
            <a:extLst>
              <a:ext uri="{FF2B5EF4-FFF2-40B4-BE49-F238E27FC236}">
                <a16:creationId xmlns:a16="http://schemas.microsoft.com/office/drawing/2014/main" id="{D5E64F5D-8577-4EB9-8079-AA50C31F84D4}"/>
              </a:ext>
            </a:extLst>
          </p:cNvPr>
          <p:cNvSpPr/>
          <p:nvPr/>
        </p:nvSpPr>
        <p:spPr>
          <a:xfrm>
            <a:off x="7024180" y="2701448"/>
            <a:ext cx="786911" cy="72641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18" name="群組 17">
            <a:extLst>
              <a:ext uri="{FF2B5EF4-FFF2-40B4-BE49-F238E27FC236}">
                <a16:creationId xmlns:a16="http://schemas.microsoft.com/office/drawing/2014/main" id="{EA9046C5-8214-40AE-8A1F-545AD7F1ACA9}"/>
              </a:ext>
            </a:extLst>
          </p:cNvPr>
          <p:cNvGrpSpPr/>
          <p:nvPr/>
        </p:nvGrpSpPr>
        <p:grpSpPr>
          <a:xfrm>
            <a:off x="7968208" y="2261948"/>
            <a:ext cx="3312368" cy="1605418"/>
            <a:chOff x="7968208" y="2605046"/>
            <a:chExt cx="3312368" cy="1605418"/>
          </a:xfrm>
        </p:grpSpPr>
        <p:sp>
          <p:nvSpPr>
            <p:cNvPr id="15" name="矩形: 摺角紙張 14">
              <a:extLst>
                <a:ext uri="{FF2B5EF4-FFF2-40B4-BE49-F238E27FC236}">
                  <a16:creationId xmlns:a16="http://schemas.microsoft.com/office/drawing/2014/main" id="{60E2C236-5837-44BC-9E02-97BB80424119}"/>
                </a:ext>
              </a:extLst>
            </p:cNvPr>
            <p:cNvSpPr/>
            <p:nvPr/>
          </p:nvSpPr>
          <p:spPr>
            <a:xfrm>
              <a:off x="7968208" y="2605046"/>
              <a:ext cx="3312368" cy="1605418"/>
            </a:xfrm>
            <a:prstGeom prst="foldedCorner">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zh-TW" altLang="en-US"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A21DE3D0-7BEE-47FF-8E2E-468CC56C5613}"/>
                </a:ext>
              </a:extLst>
            </p:cNvPr>
            <p:cNvSpPr txBox="1"/>
            <p:nvPr/>
          </p:nvSpPr>
          <p:spPr>
            <a:xfrm>
              <a:off x="8112224" y="2763917"/>
              <a:ext cx="3024336" cy="1200329"/>
            </a:xfrm>
            <a:prstGeom prst="rect">
              <a:avLst/>
            </a:prstGeom>
            <a:noFill/>
          </p:spPr>
          <p:txBody>
            <a:bodyPr wrap="square">
              <a:spAutoFit/>
            </a:bodyPr>
            <a:lstStyle/>
            <a:p>
              <a:r>
                <a:rPr lang="zh-TW" altLang="en-US" b="1" dirty="0">
                  <a:solidFill>
                    <a:schemeClr val="bg2">
                      <a:lumMod val="25000"/>
                    </a:schemeClr>
                  </a:solidFill>
                  <a:latin typeface="微軟正黑體" panose="020B0604030504040204" pitchFamily="34" charset="-120"/>
                  <a:ea typeface="微軟正黑體" panose="020B0604030504040204" pitchFamily="34" charset="-120"/>
                </a:rPr>
                <a:t>將支持精神醫療網的</a:t>
              </a:r>
              <a:r>
                <a:rPr lang="en-US" altLang="zh-TW" b="1" dirty="0">
                  <a:solidFill>
                    <a:schemeClr val="bg2">
                      <a:lumMod val="25000"/>
                    </a:schemeClr>
                  </a:solidFill>
                  <a:latin typeface="微軟正黑體" panose="020B0604030504040204" pitchFamily="34" charset="-120"/>
                  <a:ea typeface="微軟正黑體" panose="020B0604030504040204" pitchFamily="34" charset="-120"/>
                </a:rPr>
                <a:t>HIS</a:t>
              </a:r>
              <a:r>
                <a:rPr lang="zh-TW" altLang="en-US" b="1" dirty="0">
                  <a:solidFill>
                    <a:schemeClr val="bg2">
                      <a:lumMod val="25000"/>
                    </a:schemeClr>
                  </a:solidFill>
                  <a:latin typeface="微軟正黑體" panose="020B0604030504040204" pitchFamily="34" charset="-120"/>
                  <a:ea typeface="微軟正黑體" panose="020B0604030504040204" pitchFamily="34" charset="-120"/>
                </a:rPr>
                <a:t>系統與服務方案帶入屏基</a:t>
              </a:r>
            </a:p>
          </p:txBody>
        </p:sp>
      </p:grpSp>
      <p:sp>
        <p:nvSpPr>
          <p:cNvPr id="19" name="箭號: 有線條的向右箭號 18">
            <a:extLst>
              <a:ext uri="{FF2B5EF4-FFF2-40B4-BE49-F238E27FC236}">
                <a16:creationId xmlns:a16="http://schemas.microsoft.com/office/drawing/2014/main" id="{A735C35F-65BC-4615-B22E-57BF7F30E519}"/>
              </a:ext>
            </a:extLst>
          </p:cNvPr>
          <p:cNvSpPr/>
          <p:nvPr/>
        </p:nvSpPr>
        <p:spPr>
          <a:xfrm>
            <a:off x="7024179" y="5272800"/>
            <a:ext cx="786911" cy="72641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22" name="群組 21">
            <a:extLst>
              <a:ext uri="{FF2B5EF4-FFF2-40B4-BE49-F238E27FC236}">
                <a16:creationId xmlns:a16="http://schemas.microsoft.com/office/drawing/2014/main" id="{E0F6BC18-B91E-48F6-9F05-BC235B9EA243}"/>
              </a:ext>
            </a:extLst>
          </p:cNvPr>
          <p:cNvGrpSpPr/>
          <p:nvPr/>
        </p:nvGrpSpPr>
        <p:grpSpPr>
          <a:xfrm>
            <a:off x="7879308" y="4820600"/>
            <a:ext cx="3325520" cy="1605418"/>
            <a:chOff x="7879308" y="4820600"/>
            <a:chExt cx="3325520" cy="1605418"/>
          </a:xfrm>
        </p:grpSpPr>
        <p:sp>
          <p:nvSpPr>
            <p:cNvPr id="20" name="矩形: 摺角紙張 19">
              <a:extLst>
                <a:ext uri="{FF2B5EF4-FFF2-40B4-BE49-F238E27FC236}">
                  <a16:creationId xmlns:a16="http://schemas.microsoft.com/office/drawing/2014/main" id="{AB13D2D3-2A2F-41A1-A98F-A64684F6301F}"/>
                </a:ext>
              </a:extLst>
            </p:cNvPr>
            <p:cNvSpPr/>
            <p:nvPr/>
          </p:nvSpPr>
          <p:spPr>
            <a:xfrm>
              <a:off x="7879308" y="4820600"/>
              <a:ext cx="3312368" cy="1605418"/>
            </a:xfrm>
            <a:prstGeom prst="foldedCorner">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zh-TW" altLang="en-US"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F3C38862-DCB6-4413-AEB1-BE337F4B924D}"/>
                </a:ext>
              </a:extLst>
            </p:cNvPr>
            <p:cNvSpPr txBox="1"/>
            <p:nvPr/>
          </p:nvSpPr>
          <p:spPr>
            <a:xfrm>
              <a:off x="7892460" y="5047445"/>
              <a:ext cx="3312368" cy="1200329"/>
            </a:xfrm>
            <a:prstGeom prst="rect">
              <a:avLst/>
            </a:prstGeom>
            <a:noFill/>
          </p:spPr>
          <p:txBody>
            <a:bodyPr wrap="square" rtlCol="0">
              <a:spAutoFit/>
            </a:bodyPr>
            <a:lstStyle/>
            <a:p>
              <a:r>
                <a:rPr lang="zh-TW" altLang="en-US" b="1" dirty="0">
                  <a:solidFill>
                    <a:schemeClr val="bg2">
                      <a:lumMod val="25000"/>
                    </a:schemeClr>
                  </a:solidFill>
                  <a:latin typeface="微軟正黑體" panose="020B0604030504040204" pitchFamily="34" charset="-120"/>
                  <a:ea typeface="微軟正黑體" panose="020B0604030504040204" pitchFamily="34" charset="-120"/>
                </a:rPr>
                <a:t>將在高階專科全人照護領域，將進階</a:t>
              </a:r>
              <a:r>
                <a:rPr lang="en-US" altLang="zh-TW" b="1" dirty="0">
                  <a:solidFill>
                    <a:schemeClr val="bg2">
                      <a:lumMod val="25000"/>
                    </a:schemeClr>
                  </a:solidFill>
                  <a:latin typeface="微軟正黑體" panose="020B0604030504040204" pitchFamily="34" charset="-120"/>
                  <a:ea typeface="微軟正黑體" panose="020B0604030504040204" pitchFamily="34" charset="-120"/>
                </a:rPr>
                <a:t>HIS</a:t>
              </a:r>
              <a:r>
                <a:rPr lang="zh-TW" altLang="en-US" b="1" dirty="0">
                  <a:solidFill>
                    <a:schemeClr val="bg2">
                      <a:lumMod val="25000"/>
                    </a:schemeClr>
                  </a:solidFill>
                  <a:latin typeface="微軟正黑體" panose="020B0604030504040204" pitchFamily="34" charset="-120"/>
                  <a:ea typeface="微軟正黑體" panose="020B0604030504040204" pitchFamily="34" charset="-120"/>
                </a:rPr>
                <a:t>系統與服務方案帶入屏基</a:t>
              </a:r>
            </a:p>
          </p:txBody>
        </p:sp>
      </p:grpSp>
    </p:spTree>
    <p:extLst>
      <p:ext uri="{BB962C8B-B14F-4D97-AF65-F5344CB8AC3E}">
        <p14:creationId xmlns:p14="http://schemas.microsoft.com/office/powerpoint/2010/main" val="4144725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20B68C-FB66-4CF6-88C7-802881CDE009}"/>
              </a:ext>
            </a:extLst>
          </p:cNvPr>
          <p:cNvSpPr>
            <a:spLocks noGrp="1"/>
          </p:cNvSpPr>
          <p:nvPr>
            <p:ph type="title"/>
          </p:nvPr>
        </p:nvSpPr>
        <p:spPr>
          <a:xfrm>
            <a:off x="335360" y="200744"/>
            <a:ext cx="10723035" cy="1039868"/>
          </a:xfrm>
        </p:spPr>
        <p:txBody>
          <a:bodyPr/>
          <a:lstStyle/>
          <a:p>
            <a:r>
              <a:rPr lang="zh-TW" altLang="en-US" sz="4000" b="1" dirty="0">
                <a:solidFill>
                  <a:srgbClr val="3366FF"/>
                </a:solidFill>
                <a:latin typeface="微軟正黑體" panose="020B0604030504040204" pitchFamily="34" charset="-120"/>
                <a:ea typeface="微軟正黑體" panose="020B0604030504040204" pitchFamily="34" charset="-120"/>
              </a:rPr>
              <a:t>帶動屏東醫療數位轉型輸出國際</a:t>
            </a:r>
            <a:endParaRPr lang="zh-TW" altLang="en-US" sz="4000" dirty="0"/>
          </a:p>
        </p:txBody>
      </p:sp>
      <p:pic>
        <p:nvPicPr>
          <p:cNvPr id="4" name="圖片 3">
            <a:extLst>
              <a:ext uri="{FF2B5EF4-FFF2-40B4-BE49-F238E27FC236}">
                <a16:creationId xmlns:a16="http://schemas.microsoft.com/office/drawing/2014/main" id="{7ACA8723-7729-4AF5-B9E2-5C9DCBD29B4F}"/>
              </a:ext>
            </a:extLst>
          </p:cNvPr>
          <p:cNvPicPr>
            <a:picLocks noChangeAspect="1"/>
          </p:cNvPicPr>
          <p:nvPr/>
        </p:nvPicPr>
        <p:blipFill>
          <a:blip r:embed="rId2"/>
          <a:stretch>
            <a:fillRect/>
          </a:stretch>
        </p:blipFill>
        <p:spPr>
          <a:xfrm>
            <a:off x="195282" y="1824157"/>
            <a:ext cx="7774680" cy="4373257"/>
          </a:xfrm>
          <a:prstGeom prst="rect">
            <a:avLst/>
          </a:prstGeom>
        </p:spPr>
      </p:pic>
      <p:grpSp>
        <p:nvGrpSpPr>
          <p:cNvPr id="10" name="群組 9">
            <a:extLst>
              <a:ext uri="{FF2B5EF4-FFF2-40B4-BE49-F238E27FC236}">
                <a16:creationId xmlns:a16="http://schemas.microsoft.com/office/drawing/2014/main" id="{D6623153-B892-47B0-819A-AA6075E83DB9}"/>
              </a:ext>
            </a:extLst>
          </p:cNvPr>
          <p:cNvGrpSpPr/>
          <p:nvPr/>
        </p:nvGrpSpPr>
        <p:grpSpPr>
          <a:xfrm>
            <a:off x="7800848" y="4337728"/>
            <a:ext cx="4086777" cy="1906898"/>
            <a:chOff x="2168809" y="2293498"/>
            <a:chExt cx="4086777" cy="1906898"/>
          </a:xfrm>
        </p:grpSpPr>
        <p:grpSp>
          <p:nvGrpSpPr>
            <p:cNvPr id="5" name="群組 4">
              <a:extLst>
                <a:ext uri="{FF2B5EF4-FFF2-40B4-BE49-F238E27FC236}">
                  <a16:creationId xmlns:a16="http://schemas.microsoft.com/office/drawing/2014/main" id="{981D3C43-3F57-42AF-A003-15C2329F22AB}"/>
                </a:ext>
              </a:extLst>
            </p:cNvPr>
            <p:cNvGrpSpPr/>
            <p:nvPr/>
          </p:nvGrpSpPr>
          <p:grpSpPr>
            <a:xfrm>
              <a:off x="2168809" y="2293498"/>
              <a:ext cx="4086777" cy="1906898"/>
              <a:chOff x="-4564779" y="1015958"/>
              <a:chExt cx="5178321" cy="1637134"/>
            </a:xfrm>
          </p:grpSpPr>
          <p:sp>
            <p:nvSpPr>
              <p:cNvPr id="6" name="矩形: 圓角 5">
                <a:extLst>
                  <a:ext uri="{FF2B5EF4-FFF2-40B4-BE49-F238E27FC236}">
                    <a16:creationId xmlns:a16="http://schemas.microsoft.com/office/drawing/2014/main" id="{78980BC0-0D69-4FB6-A541-EB55BC15300D}"/>
                  </a:ext>
                </a:extLst>
              </p:cNvPr>
              <p:cNvSpPr/>
              <p:nvPr/>
            </p:nvSpPr>
            <p:spPr>
              <a:xfrm>
                <a:off x="-4564779" y="1015958"/>
                <a:ext cx="5178321" cy="163713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8C7790E7-42DD-45BF-B67F-4863C915400A}"/>
                  </a:ext>
                </a:extLst>
              </p:cNvPr>
              <p:cNvSpPr txBox="1"/>
              <p:nvPr/>
            </p:nvSpPr>
            <p:spPr>
              <a:xfrm>
                <a:off x="-2675380" y="1190841"/>
                <a:ext cx="3086710" cy="1347606"/>
              </a:xfrm>
              <a:prstGeom prst="rect">
                <a:avLst/>
              </a:prstGeom>
              <a:solidFill>
                <a:schemeClr val="accent4"/>
              </a:solidFill>
            </p:spPr>
            <p:txBody>
              <a:bodyPr wrap="square" rtlCol="0">
                <a:spAutoFit/>
              </a:bodyPr>
              <a:lstStyle/>
              <a:p>
                <a:pPr marL="182563" indent="-182563">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具急診、骨科、復健及全慢性病照護並連結長照醫院。</a:t>
                </a:r>
                <a:endParaRPr lang="en-US" altLang="zh-TW" sz="1600" b="1" dirty="0">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發展足以輸出國際模組化資訊系統。</a:t>
                </a:r>
                <a:endParaRPr lang="en-US" altLang="zh-TW" sz="1600" b="1" dirty="0">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墾丁康養文旅發展。</a:t>
                </a:r>
                <a:endParaRPr lang="en-US" altLang="zh-TW" sz="1600" b="1" dirty="0">
                  <a:latin typeface="微軟正黑體" panose="020B0604030504040204" pitchFamily="34" charset="-120"/>
                  <a:ea typeface="微軟正黑體" panose="020B0604030504040204" pitchFamily="34" charset="-120"/>
                </a:endParaRPr>
              </a:p>
            </p:txBody>
          </p:sp>
        </p:grpSp>
        <p:pic>
          <p:nvPicPr>
            <p:cNvPr id="8" name="圖片 7">
              <a:extLst>
                <a:ext uri="{FF2B5EF4-FFF2-40B4-BE49-F238E27FC236}">
                  <a16:creationId xmlns:a16="http://schemas.microsoft.com/office/drawing/2014/main" id="{D81B14D4-CA18-4DC8-AEAE-43CE61271F39}"/>
                </a:ext>
              </a:extLst>
            </p:cNvPr>
            <p:cNvPicPr>
              <a:picLocks noChangeAspect="1"/>
            </p:cNvPicPr>
            <p:nvPr/>
          </p:nvPicPr>
          <p:blipFill>
            <a:blip r:embed="rId3"/>
            <a:stretch>
              <a:fillRect/>
            </a:stretch>
          </p:blipFill>
          <p:spPr>
            <a:xfrm>
              <a:off x="2340269" y="2497199"/>
              <a:ext cx="1207559" cy="1045432"/>
            </a:xfrm>
            <a:prstGeom prst="rect">
              <a:avLst/>
            </a:prstGeom>
          </p:spPr>
        </p:pic>
        <p:sp>
          <p:nvSpPr>
            <p:cNvPr id="3" name="文字方塊 2">
              <a:extLst>
                <a:ext uri="{FF2B5EF4-FFF2-40B4-BE49-F238E27FC236}">
                  <a16:creationId xmlns:a16="http://schemas.microsoft.com/office/drawing/2014/main" id="{5A8B4BC5-7215-4F5E-8CBD-EC07C7D3179F}"/>
                </a:ext>
              </a:extLst>
            </p:cNvPr>
            <p:cNvSpPr txBox="1"/>
            <p:nvPr/>
          </p:nvSpPr>
          <p:spPr>
            <a:xfrm>
              <a:off x="2262674" y="3571354"/>
              <a:ext cx="1524381"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墾丁南門醫院</a:t>
              </a:r>
            </a:p>
          </p:txBody>
        </p:sp>
      </p:grpSp>
      <p:grpSp>
        <p:nvGrpSpPr>
          <p:cNvPr id="19" name="群組 18">
            <a:extLst>
              <a:ext uri="{FF2B5EF4-FFF2-40B4-BE49-F238E27FC236}">
                <a16:creationId xmlns:a16="http://schemas.microsoft.com/office/drawing/2014/main" id="{0EE0C447-D3F5-4BC5-BC9E-570C89FD19BA}"/>
              </a:ext>
            </a:extLst>
          </p:cNvPr>
          <p:cNvGrpSpPr/>
          <p:nvPr/>
        </p:nvGrpSpPr>
        <p:grpSpPr>
          <a:xfrm>
            <a:off x="7824191" y="1360621"/>
            <a:ext cx="4086778" cy="2740295"/>
            <a:chOff x="7714211" y="1579062"/>
            <a:chExt cx="4196758" cy="2740295"/>
          </a:xfrm>
        </p:grpSpPr>
        <p:sp>
          <p:nvSpPr>
            <p:cNvPr id="15" name="矩形: 圓角 14">
              <a:extLst>
                <a:ext uri="{FF2B5EF4-FFF2-40B4-BE49-F238E27FC236}">
                  <a16:creationId xmlns:a16="http://schemas.microsoft.com/office/drawing/2014/main" id="{423FDBC6-B8AB-4A97-BF27-0E2931B399FA}"/>
                </a:ext>
              </a:extLst>
            </p:cNvPr>
            <p:cNvSpPr/>
            <p:nvPr/>
          </p:nvSpPr>
          <p:spPr>
            <a:xfrm>
              <a:off x="7714211" y="1579062"/>
              <a:ext cx="4196758" cy="2740295"/>
            </a:xfrm>
            <a:prstGeom prst="round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12" name="Picture 10" descr="屏基智慧應用- Google Play 應用程式">
              <a:extLst>
                <a:ext uri="{FF2B5EF4-FFF2-40B4-BE49-F238E27FC236}">
                  <a16:creationId xmlns:a16="http://schemas.microsoft.com/office/drawing/2014/main" id="{C413A179-0ACA-4E08-AF47-A3094C288F4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7788" y="1637992"/>
              <a:ext cx="755136" cy="755136"/>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2A3A37EC-CF9F-42D8-B1D9-658100E1B960}"/>
                </a:ext>
              </a:extLst>
            </p:cNvPr>
            <p:cNvSpPr txBox="1"/>
            <p:nvPr/>
          </p:nvSpPr>
          <p:spPr>
            <a:xfrm>
              <a:off x="8092530" y="2582305"/>
              <a:ext cx="3658851" cy="1569660"/>
            </a:xfrm>
            <a:prstGeom prst="rect">
              <a:avLst/>
            </a:prstGeom>
            <a:solidFill>
              <a:schemeClr val="accent3">
                <a:lumMod val="40000"/>
                <a:lumOff val="60000"/>
              </a:schemeClr>
            </a:solidFill>
          </p:spPr>
          <p:txBody>
            <a:bodyPr wrap="square" rtlCol="0">
              <a:spAutoFit/>
            </a:bodyPr>
            <a:lstStyle/>
            <a:p>
              <a:pPr marL="182563" indent="-182563">
                <a:buFont typeface="Arial" panose="020B0604020202020204" pitchFamily="34" charset="0"/>
                <a:buChar char="•"/>
              </a:pPr>
              <a:r>
                <a:rPr lang="zh-TW" altLang="en-US" sz="1600" dirty="0">
                  <a:latin typeface="微軟正黑體" panose="020B0604030504040204" pitchFamily="34" charset="-120"/>
                  <a:ea typeface="微軟正黑體" panose="020B0604030504040204" pitchFamily="34" charset="-120"/>
                </a:rPr>
                <a:t>導入醫師馬上看、博鈞長照</a:t>
              </a:r>
              <a:r>
                <a:rPr lang="en-US" altLang="zh-TW" sz="1600" dirty="0">
                  <a:latin typeface="微軟正黑體" panose="020B0604030504040204" pitchFamily="34" charset="-120"/>
                  <a:ea typeface="微軟正黑體" panose="020B0604030504040204" pitchFamily="34" charset="-120"/>
                </a:rPr>
                <a:t>ERP</a:t>
              </a:r>
              <a:r>
                <a:rPr lang="zh-TW" altLang="en-US" sz="1600" dirty="0">
                  <a:latin typeface="微軟正黑體" panose="020B0604030504040204" pitchFamily="34" charset="-120"/>
                  <a:ea typeface="微軟正黑體" panose="020B0604030504040204" pitchFamily="34" charset="-120"/>
                </a:rPr>
                <a:t>，及高登智能健康促進監控方案。</a:t>
              </a:r>
              <a:endParaRPr lang="en-US" altLang="zh-TW" sz="1600" dirty="0">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sz="1600" dirty="0">
                  <a:latin typeface="微軟正黑體" panose="020B0604030504040204" pitchFamily="34" charset="-120"/>
                  <a:ea typeface="微軟正黑體" panose="020B0604030504040204" pitchFamily="34" charset="-120"/>
                </a:rPr>
                <a:t>導入慈濟凱旋之數位資訊系統。</a:t>
              </a:r>
              <a:endParaRPr lang="en-US" altLang="zh-TW" sz="1600" dirty="0">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sz="1600" dirty="0">
                  <a:latin typeface="微軟正黑體" panose="020B0604030504040204" pitchFamily="34" charset="-120"/>
                  <a:ea typeface="微軟正黑體" panose="020B0604030504040204" pitchFamily="34" charset="-120"/>
                </a:rPr>
                <a:t>建立全方位連結急診到長照完整醫院連結社區、遠距偏鄉運用規劃。</a:t>
              </a:r>
              <a:endParaRPr lang="en-US" altLang="zh-TW" sz="1600" dirty="0">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sz="1600" dirty="0">
                  <a:latin typeface="微軟正黑體" panose="020B0604030504040204" pitchFamily="34" charset="-120"/>
                  <a:ea typeface="微軟正黑體" panose="020B0604030504040204" pitchFamily="34" charset="-120"/>
                </a:rPr>
                <a:t>帶動屏東醫療網進行數位轉型。</a:t>
              </a:r>
              <a:endParaRPr lang="en-US" altLang="zh-TW" sz="1600" dirty="0">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659F8191-AAC7-4959-9164-1023D80EF20A}"/>
                </a:ext>
              </a:extLst>
            </p:cNvPr>
            <p:cNvSpPr txBox="1"/>
            <p:nvPr/>
          </p:nvSpPr>
          <p:spPr>
            <a:xfrm>
              <a:off x="8870227" y="1817651"/>
              <a:ext cx="2494987" cy="461665"/>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屏東基督教醫院</a:t>
              </a:r>
            </a:p>
          </p:txBody>
        </p:sp>
      </p:grpSp>
    </p:spTree>
    <p:extLst>
      <p:ext uri="{BB962C8B-B14F-4D97-AF65-F5344CB8AC3E}">
        <p14:creationId xmlns:p14="http://schemas.microsoft.com/office/powerpoint/2010/main" val="310901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9C4619-68CC-415C-85D1-770F6262E46E}"/>
              </a:ext>
            </a:extLst>
          </p:cNvPr>
          <p:cNvSpPr>
            <a:spLocks noGrp="1"/>
          </p:cNvSpPr>
          <p:nvPr>
            <p:ph type="title"/>
          </p:nvPr>
        </p:nvSpPr>
        <p:spPr>
          <a:xfrm>
            <a:off x="1580606" y="717702"/>
            <a:ext cx="10773933" cy="793794"/>
          </a:xfrm>
        </p:spPr>
        <p:txBody>
          <a:bodyPr/>
          <a:lstStyle/>
          <a:p>
            <a:r>
              <a:rPr lang="zh-TW" altLang="en-US" sz="3200" b="1" dirty="0">
                <a:solidFill>
                  <a:srgbClr val="7030A0"/>
                </a:solidFill>
                <a:latin typeface="微軟正黑體" panose="020B0604030504040204" pitchFamily="34" charset="-120"/>
                <a:ea typeface="微軟正黑體" panose="020B0604030504040204" pitchFamily="34" charset="-120"/>
              </a:rPr>
              <a:t>帶動由下而上的智慧社區健康營造量能</a:t>
            </a:r>
          </a:p>
        </p:txBody>
      </p:sp>
      <p:sp>
        <p:nvSpPr>
          <p:cNvPr id="29" name="矩形: 摺角紙張 28">
            <a:extLst>
              <a:ext uri="{FF2B5EF4-FFF2-40B4-BE49-F238E27FC236}">
                <a16:creationId xmlns:a16="http://schemas.microsoft.com/office/drawing/2014/main" id="{2A0BCE3C-3B25-48AF-87EC-9FD7A3CBD251}"/>
              </a:ext>
            </a:extLst>
          </p:cNvPr>
          <p:cNvSpPr/>
          <p:nvPr/>
        </p:nvSpPr>
        <p:spPr>
          <a:xfrm>
            <a:off x="4227352" y="1618799"/>
            <a:ext cx="3312368" cy="991854"/>
          </a:xfrm>
          <a:prstGeom prst="foldedCorner">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zh-TW" altLang="en-US" b="1" dirty="0">
              <a:solidFill>
                <a:schemeClr val="bg2">
                  <a:lumMod val="25000"/>
                </a:schemeClr>
              </a:solidFill>
              <a:latin typeface="微軟正黑體" panose="020B0604030504040204" pitchFamily="34" charset="-120"/>
              <a:ea typeface="微軟正黑體" panose="020B0604030504040204" pitchFamily="34" charset="-120"/>
            </a:endParaRPr>
          </a:p>
        </p:txBody>
      </p:sp>
      <p:grpSp>
        <p:nvGrpSpPr>
          <p:cNvPr id="40" name="群組 39">
            <a:extLst>
              <a:ext uri="{FF2B5EF4-FFF2-40B4-BE49-F238E27FC236}">
                <a16:creationId xmlns:a16="http://schemas.microsoft.com/office/drawing/2014/main" id="{CCD9A439-11AA-4105-9609-600E7719CEB9}"/>
              </a:ext>
            </a:extLst>
          </p:cNvPr>
          <p:cNvGrpSpPr/>
          <p:nvPr/>
        </p:nvGrpSpPr>
        <p:grpSpPr>
          <a:xfrm>
            <a:off x="452446" y="1599489"/>
            <a:ext cx="3096344" cy="3240360"/>
            <a:chOff x="407368" y="2060848"/>
            <a:chExt cx="3096344" cy="3240360"/>
          </a:xfrm>
        </p:grpSpPr>
        <p:sp>
          <p:nvSpPr>
            <p:cNvPr id="27" name="矩形 26">
              <a:extLst>
                <a:ext uri="{FF2B5EF4-FFF2-40B4-BE49-F238E27FC236}">
                  <a16:creationId xmlns:a16="http://schemas.microsoft.com/office/drawing/2014/main" id="{5CC33E4D-FA2B-4798-B50E-CBE55831EDB3}"/>
                </a:ext>
              </a:extLst>
            </p:cNvPr>
            <p:cNvSpPr/>
            <p:nvPr/>
          </p:nvSpPr>
          <p:spPr>
            <a:xfrm>
              <a:off x="407368" y="2060848"/>
              <a:ext cx="3096344" cy="324036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4714A4E4-AFA6-4A50-BDF7-182C51A2EF71}"/>
                </a:ext>
              </a:extLst>
            </p:cNvPr>
            <p:cNvGrpSpPr/>
            <p:nvPr/>
          </p:nvGrpSpPr>
          <p:grpSpPr>
            <a:xfrm>
              <a:off x="496105" y="2211971"/>
              <a:ext cx="2751755" cy="2788770"/>
              <a:chOff x="3832664" y="3077581"/>
              <a:chExt cx="2751755" cy="2788770"/>
            </a:xfrm>
          </p:grpSpPr>
          <p:pic>
            <p:nvPicPr>
              <p:cNvPr id="18" name="圖片 17">
                <a:extLst>
                  <a:ext uri="{FF2B5EF4-FFF2-40B4-BE49-F238E27FC236}">
                    <a16:creationId xmlns:a16="http://schemas.microsoft.com/office/drawing/2014/main" id="{D50A9418-4856-4377-9756-A402E58C52EF}"/>
                  </a:ext>
                </a:extLst>
              </p:cNvPr>
              <p:cNvPicPr>
                <a:picLocks noChangeAspect="1"/>
              </p:cNvPicPr>
              <p:nvPr/>
            </p:nvPicPr>
            <p:blipFill>
              <a:blip r:embed="rId2"/>
              <a:stretch>
                <a:fillRect/>
              </a:stretch>
            </p:blipFill>
            <p:spPr>
              <a:xfrm>
                <a:off x="3943903" y="3077581"/>
                <a:ext cx="2520280" cy="1379874"/>
              </a:xfrm>
              <a:prstGeom prst="rect">
                <a:avLst/>
              </a:prstGeom>
              <a:solidFill>
                <a:schemeClr val="accent5">
                  <a:lumMod val="20000"/>
                  <a:lumOff val="80000"/>
                </a:schemeClr>
              </a:solidFill>
            </p:spPr>
          </p:pic>
          <p:grpSp>
            <p:nvGrpSpPr>
              <p:cNvPr id="23" name="群組 22">
                <a:extLst>
                  <a:ext uri="{FF2B5EF4-FFF2-40B4-BE49-F238E27FC236}">
                    <a16:creationId xmlns:a16="http://schemas.microsoft.com/office/drawing/2014/main" id="{8FAD6B07-FFD5-43E9-A1CA-DFA6292391E5}"/>
                  </a:ext>
                </a:extLst>
              </p:cNvPr>
              <p:cNvGrpSpPr/>
              <p:nvPr/>
            </p:nvGrpSpPr>
            <p:grpSpPr>
              <a:xfrm>
                <a:off x="3832664" y="4522613"/>
                <a:ext cx="2751755" cy="1343738"/>
                <a:chOff x="3828596" y="4377901"/>
                <a:chExt cx="2751755" cy="1343738"/>
              </a:xfrm>
            </p:grpSpPr>
            <p:sp>
              <p:nvSpPr>
                <p:cNvPr id="20" name="矩形 19">
                  <a:extLst>
                    <a:ext uri="{FF2B5EF4-FFF2-40B4-BE49-F238E27FC236}">
                      <a16:creationId xmlns:a16="http://schemas.microsoft.com/office/drawing/2014/main" id="{43DA47CA-AF35-4DAC-AD13-D01770F855E5}"/>
                    </a:ext>
                  </a:extLst>
                </p:cNvPr>
                <p:cNvSpPr/>
                <p:nvPr/>
              </p:nvSpPr>
              <p:spPr>
                <a:xfrm>
                  <a:off x="3828596" y="4377901"/>
                  <a:ext cx="2751755" cy="1343738"/>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16" name="圖片 15" descr="images-1.jpeg">
                  <a:extLst>
                    <a:ext uri="{FF2B5EF4-FFF2-40B4-BE49-F238E27FC236}">
                      <a16:creationId xmlns:a16="http://schemas.microsoft.com/office/drawing/2014/main" id="{245CFFE5-8CE3-44DA-B46A-4415D785F1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2907" y="4545143"/>
                  <a:ext cx="1089649" cy="1039606"/>
                </a:xfrm>
                <a:prstGeom prst="rect">
                  <a:avLst/>
                </a:prstGeom>
                <a:solidFill>
                  <a:schemeClr val="accent5">
                    <a:lumMod val="20000"/>
                    <a:lumOff val="80000"/>
                  </a:schemeClr>
                </a:solidFill>
              </p:spPr>
            </p:pic>
            <p:sp>
              <p:nvSpPr>
                <p:cNvPr id="22" name="文字方塊 21">
                  <a:extLst>
                    <a:ext uri="{FF2B5EF4-FFF2-40B4-BE49-F238E27FC236}">
                      <a16:creationId xmlns:a16="http://schemas.microsoft.com/office/drawing/2014/main" id="{53BE84B0-8873-49E4-BDF2-85B9ABB43B91}"/>
                    </a:ext>
                  </a:extLst>
                </p:cNvPr>
                <p:cNvSpPr txBox="1"/>
                <p:nvPr/>
              </p:nvSpPr>
              <p:spPr>
                <a:xfrm>
                  <a:off x="5042556" y="4654934"/>
                  <a:ext cx="1484090" cy="830997"/>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台灣社會改造協會</a:t>
                  </a:r>
                </a:p>
              </p:txBody>
            </p:sp>
          </p:grpSp>
        </p:grpSp>
      </p:grpSp>
      <p:sp>
        <p:nvSpPr>
          <p:cNvPr id="28" name="箭號: 有線條的向右箭號 27">
            <a:extLst>
              <a:ext uri="{FF2B5EF4-FFF2-40B4-BE49-F238E27FC236}">
                <a16:creationId xmlns:a16="http://schemas.microsoft.com/office/drawing/2014/main" id="{24BA5C3E-DE72-4DED-BFF8-40FEF9293264}"/>
              </a:ext>
            </a:extLst>
          </p:cNvPr>
          <p:cNvSpPr/>
          <p:nvPr/>
        </p:nvSpPr>
        <p:spPr>
          <a:xfrm>
            <a:off x="3422024" y="2043343"/>
            <a:ext cx="679515" cy="972438"/>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36" name="群組 35">
            <a:extLst>
              <a:ext uri="{FF2B5EF4-FFF2-40B4-BE49-F238E27FC236}">
                <a16:creationId xmlns:a16="http://schemas.microsoft.com/office/drawing/2014/main" id="{D6D8856A-B200-439E-BF41-9625958745FB}"/>
              </a:ext>
            </a:extLst>
          </p:cNvPr>
          <p:cNvGrpSpPr/>
          <p:nvPr/>
        </p:nvGrpSpPr>
        <p:grpSpPr>
          <a:xfrm>
            <a:off x="4060320" y="4647908"/>
            <a:ext cx="3358221" cy="1462298"/>
            <a:chOff x="4413747" y="3066770"/>
            <a:chExt cx="3358221" cy="1462298"/>
          </a:xfrm>
        </p:grpSpPr>
        <p:sp>
          <p:nvSpPr>
            <p:cNvPr id="30" name="矩形: 摺角紙張 29">
              <a:extLst>
                <a:ext uri="{FF2B5EF4-FFF2-40B4-BE49-F238E27FC236}">
                  <a16:creationId xmlns:a16="http://schemas.microsoft.com/office/drawing/2014/main" id="{6F900302-1F86-4BCA-A970-B57E193DAD3F}"/>
                </a:ext>
              </a:extLst>
            </p:cNvPr>
            <p:cNvSpPr/>
            <p:nvPr/>
          </p:nvSpPr>
          <p:spPr>
            <a:xfrm>
              <a:off x="4413747" y="3066770"/>
              <a:ext cx="3312368" cy="1462298"/>
            </a:xfrm>
            <a:prstGeom prst="foldedCorner">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zh-TW" altLang="en-US"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35" name="文字方塊 34">
              <a:extLst>
                <a:ext uri="{FF2B5EF4-FFF2-40B4-BE49-F238E27FC236}">
                  <a16:creationId xmlns:a16="http://schemas.microsoft.com/office/drawing/2014/main" id="{65091E5C-2333-4C2D-8FBF-A405294B86F2}"/>
                </a:ext>
              </a:extLst>
            </p:cNvPr>
            <p:cNvSpPr txBox="1"/>
            <p:nvPr/>
          </p:nvSpPr>
          <p:spPr>
            <a:xfrm>
              <a:off x="4459600" y="3197754"/>
              <a:ext cx="3312368" cy="1200329"/>
            </a:xfrm>
            <a:prstGeom prst="rect">
              <a:avLst/>
            </a:prstGeom>
            <a:noFill/>
          </p:spPr>
          <p:txBody>
            <a:bodyPr wrap="square" rtlCol="0">
              <a:spAutoFit/>
            </a:bodyPr>
            <a:lstStyle/>
            <a:p>
              <a:r>
                <a:rPr lang="zh-TW" altLang="en-US" b="1" dirty="0">
                  <a:solidFill>
                    <a:schemeClr val="accent2"/>
                  </a:solidFill>
                  <a:latin typeface="微軟正黑體" panose="020B0604030504040204" pitchFamily="34" charset="-120"/>
                  <a:ea typeface="微軟正黑體" panose="020B0604030504040204" pitchFamily="34" charset="-120"/>
                </a:rPr>
                <a:t>高登結合健康聯網智慧科技塑造智能社區總體營造全國與分區辦公室</a:t>
              </a:r>
            </a:p>
          </p:txBody>
        </p:sp>
      </p:grpSp>
      <p:grpSp>
        <p:nvGrpSpPr>
          <p:cNvPr id="37" name="群組 36">
            <a:extLst>
              <a:ext uri="{FF2B5EF4-FFF2-40B4-BE49-F238E27FC236}">
                <a16:creationId xmlns:a16="http://schemas.microsoft.com/office/drawing/2014/main" id="{255C3819-A126-4E7E-AA67-E4D65B4F972D}"/>
              </a:ext>
            </a:extLst>
          </p:cNvPr>
          <p:cNvGrpSpPr/>
          <p:nvPr/>
        </p:nvGrpSpPr>
        <p:grpSpPr>
          <a:xfrm>
            <a:off x="4112701" y="2841376"/>
            <a:ext cx="3427019" cy="1462298"/>
            <a:chOff x="4370637" y="3429210"/>
            <a:chExt cx="3427019" cy="1462298"/>
          </a:xfrm>
        </p:grpSpPr>
        <p:sp>
          <p:nvSpPr>
            <p:cNvPr id="38" name="矩形: 摺角紙張 37">
              <a:extLst>
                <a:ext uri="{FF2B5EF4-FFF2-40B4-BE49-F238E27FC236}">
                  <a16:creationId xmlns:a16="http://schemas.microsoft.com/office/drawing/2014/main" id="{158347BE-805F-4CBE-8327-09FB284DA337}"/>
                </a:ext>
              </a:extLst>
            </p:cNvPr>
            <p:cNvSpPr/>
            <p:nvPr/>
          </p:nvSpPr>
          <p:spPr>
            <a:xfrm>
              <a:off x="4370637" y="3429210"/>
              <a:ext cx="3312368" cy="1462298"/>
            </a:xfrm>
            <a:prstGeom prst="foldedCorner">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zh-TW" altLang="en-US"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39" name="文字方塊 38">
              <a:extLst>
                <a:ext uri="{FF2B5EF4-FFF2-40B4-BE49-F238E27FC236}">
                  <a16:creationId xmlns:a16="http://schemas.microsoft.com/office/drawing/2014/main" id="{28CD60E7-9E54-47CC-AEF3-17C2C6D0B0D7}"/>
                </a:ext>
              </a:extLst>
            </p:cNvPr>
            <p:cNvSpPr txBox="1"/>
            <p:nvPr/>
          </p:nvSpPr>
          <p:spPr>
            <a:xfrm>
              <a:off x="4485288" y="3560194"/>
              <a:ext cx="3312368" cy="1200329"/>
            </a:xfrm>
            <a:prstGeom prst="rect">
              <a:avLst/>
            </a:prstGeom>
            <a:noFill/>
          </p:spPr>
          <p:txBody>
            <a:bodyPr wrap="square" rtlCol="0">
              <a:spAutoFit/>
            </a:bodyPr>
            <a:lstStyle/>
            <a:p>
              <a:r>
                <a:rPr lang="zh-TW" altLang="en-US" b="1" dirty="0">
                  <a:solidFill>
                    <a:schemeClr val="accent2"/>
                  </a:solidFill>
                  <a:latin typeface="微軟正黑體" panose="020B0604030504040204" pitchFamily="34" charset="-120"/>
                  <a:ea typeface="微軟正黑體" panose="020B0604030504040204" pitchFamily="34" charset="-120"/>
                </a:rPr>
                <a:t>籌備分區資源社區的食物銀行辦公室，送物資至偏遠地區及部落</a:t>
              </a:r>
            </a:p>
          </p:txBody>
        </p:sp>
      </p:grpSp>
      <p:grpSp>
        <p:nvGrpSpPr>
          <p:cNvPr id="41" name="群組 40">
            <a:extLst>
              <a:ext uri="{FF2B5EF4-FFF2-40B4-BE49-F238E27FC236}">
                <a16:creationId xmlns:a16="http://schemas.microsoft.com/office/drawing/2014/main" id="{9FFD198C-E6E6-4370-9F12-3AE33D864511}"/>
              </a:ext>
            </a:extLst>
          </p:cNvPr>
          <p:cNvGrpSpPr/>
          <p:nvPr/>
        </p:nvGrpSpPr>
        <p:grpSpPr>
          <a:xfrm>
            <a:off x="455272" y="4859771"/>
            <a:ext cx="3238500" cy="1334600"/>
            <a:chOff x="257525" y="4702056"/>
            <a:chExt cx="3238500" cy="1334600"/>
          </a:xfrm>
        </p:grpSpPr>
        <p:pic>
          <p:nvPicPr>
            <p:cNvPr id="1026" name="Picture 2">
              <a:extLst>
                <a:ext uri="{FF2B5EF4-FFF2-40B4-BE49-F238E27FC236}">
                  <a16:creationId xmlns:a16="http://schemas.microsoft.com/office/drawing/2014/main" id="{D8211671-FB30-4D63-A7F1-6EE66DB65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525" y="4702056"/>
              <a:ext cx="3238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42" name="圖片 41" descr="IMG_5021.jpg">
              <a:extLst>
                <a:ext uri="{FF2B5EF4-FFF2-40B4-BE49-F238E27FC236}">
                  <a16:creationId xmlns:a16="http://schemas.microsoft.com/office/drawing/2014/main" id="{F7D8E9F8-58DD-46D8-B088-588DD928E3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3517" y="5376235"/>
              <a:ext cx="1943745" cy="660421"/>
            </a:xfrm>
            <a:prstGeom prst="rect">
              <a:avLst/>
            </a:prstGeom>
          </p:spPr>
        </p:pic>
        <p:pic>
          <p:nvPicPr>
            <p:cNvPr id="1028" name="Picture 4" descr="新創平台">
              <a:extLst>
                <a:ext uri="{FF2B5EF4-FFF2-40B4-BE49-F238E27FC236}">
                  <a16:creationId xmlns:a16="http://schemas.microsoft.com/office/drawing/2014/main" id="{712C824A-4915-4F80-9A68-A176C060566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20986" y="5358774"/>
              <a:ext cx="1014794" cy="677882"/>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文字方塊 42">
            <a:extLst>
              <a:ext uri="{FF2B5EF4-FFF2-40B4-BE49-F238E27FC236}">
                <a16:creationId xmlns:a16="http://schemas.microsoft.com/office/drawing/2014/main" id="{EFBEBCE4-01E7-4E56-BFFE-A2229DCD8841}"/>
              </a:ext>
            </a:extLst>
          </p:cNvPr>
          <p:cNvSpPr txBox="1"/>
          <p:nvPr/>
        </p:nvSpPr>
        <p:spPr>
          <a:xfrm>
            <a:off x="4214185" y="1631862"/>
            <a:ext cx="3096344" cy="830997"/>
          </a:xfrm>
          <a:prstGeom prst="rect">
            <a:avLst/>
          </a:prstGeom>
          <a:noFill/>
        </p:spPr>
        <p:txBody>
          <a:bodyPr wrap="square" rtlCol="0">
            <a:spAutoFit/>
          </a:bodyPr>
          <a:lstStyle/>
          <a:p>
            <a:r>
              <a:rPr lang="zh-TW" altLang="en-US" b="1" dirty="0">
                <a:solidFill>
                  <a:schemeClr val="accent2"/>
                </a:solidFill>
                <a:latin typeface="微軟正黑體" panose="020B0604030504040204" pitchFamily="34" charset="-120"/>
                <a:ea typeface="微軟正黑體" panose="020B0604030504040204" pitchFamily="34" charset="-120"/>
              </a:rPr>
              <a:t>創造社區共享經濟</a:t>
            </a:r>
            <a:r>
              <a:rPr lang="en-US" altLang="zh-TW" b="1" dirty="0">
                <a:solidFill>
                  <a:schemeClr val="accent2"/>
                </a:solidFill>
                <a:latin typeface="微軟正黑體" panose="020B0604030504040204" pitchFamily="34" charset="-120"/>
                <a:ea typeface="微軟正黑體" panose="020B0604030504040204" pitchFamily="34" charset="-120"/>
              </a:rPr>
              <a:t>/</a:t>
            </a:r>
            <a:r>
              <a:rPr lang="zh-TW" altLang="en-US" b="1" dirty="0">
                <a:solidFill>
                  <a:schemeClr val="accent2"/>
                </a:solidFill>
                <a:latin typeface="微軟正黑體" panose="020B0604030504040204" pitchFamily="34" charset="-120"/>
                <a:ea typeface="微軟正黑體" panose="020B0604030504040204" pitchFamily="34" charset="-120"/>
              </a:rPr>
              <a:t>合作照護模式。</a:t>
            </a:r>
          </a:p>
        </p:txBody>
      </p:sp>
      <p:pic>
        <p:nvPicPr>
          <p:cNvPr id="9" name="圖片 8">
            <a:extLst>
              <a:ext uri="{FF2B5EF4-FFF2-40B4-BE49-F238E27FC236}">
                <a16:creationId xmlns:a16="http://schemas.microsoft.com/office/drawing/2014/main" id="{A4BA5770-EFDA-4EB8-819E-6CBDEC906FB5}"/>
              </a:ext>
            </a:extLst>
          </p:cNvPr>
          <p:cNvPicPr>
            <a:picLocks noChangeAspect="1"/>
          </p:cNvPicPr>
          <p:nvPr/>
        </p:nvPicPr>
        <p:blipFill>
          <a:blip r:embed="rId7"/>
          <a:stretch>
            <a:fillRect/>
          </a:stretch>
        </p:blipFill>
        <p:spPr>
          <a:xfrm>
            <a:off x="8044040" y="1641865"/>
            <a:ext cx="3457990" cy="1321250"/>
          </a:xfrm>
          <a:prstGeom prst="rect">
            <a:avLst/>
          </a:prstGeom>
        </p:spPr>
      </p:pic>
      <p:sp>
        <p:nvSpPr>
          <p:cNvPr id="44" name="標題 1">
            <a:extLst>
              <a:ext uri="{FF2B5EF4-FFF2-40B4-BE49-F238E27FC236}">
                <a16:creationId xmlns:a16="http://schemas.microsoft.com/office/drawing/2014/main" id="{6088F17F-246D-4C32-855C-8FB21C3B3D4E}"/>
              </a:ext>
            </a:extLst>
          </p:cNvPr>
          <p:cNvSpPr txBox="1">
            <a:spLocks/>
          </p:cNvSpPr>
          <p:nvPr/>
        </p:nvSpPr>
        <p:spPr>
          <a:xfrm>
            <a:off x="2203555" y="213700"/>
            <a:ext cx="8356941" cy="679828"/>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auto">
              <a:spcAft>
                <a:spcPts val="0"/>
              </a:spcAft>
            </a:pPr>
            <a:r>
              <a:rPr kumimoji="0" lang="zh-TW" altLang="en-US" sz="4000" b="1" dirty="0">
                <a:solidFill>
                  <a:srgbClr val="3366FF"/>
                </a:solidFill>
                <a:latin typeface="微軟正黑體" panose="020B0604030504040204" pitchFamily="34" charset="-120"/>
                <a:ea typeface="微軟正黑體" panose="020B0604030504040204" pitchFamily="34" charset="-120"/>
              </a:rPr>
              <a:t>健康智能社區與食物銀行支援發展</a:t>
            </a:r>
          </a:p>
        </p:txBody>
      </p:sp>
      <p:grpSp>
        <p:nvGrpSpPr>
          <p:cNvPr id="11" name="群組 10">
            <a:extLst>
              <a:ext uri="{FF2B5EF4-FFF2-40B4-BE49-F238E27FC236}">
                <a16:creationId xmlns:a16="http://schemas.microsoft.com/office/drawing/2014/main" id="{A451A18D-3092-4782-9A21-4BC23160038C}"/>
              </a:ext>
            </a:extLst>
          </p:cNvPr>
          <p:cNvGrpSpPr/>
          <p:nvPr/>
        </p:nvGrpSpPr>
        <p:grpSpPr>
          <a:xfrm>
            <a:off x="7625483" y="4790105"/>
            <a:ext cx="4469314" cy="1230968"/>
            <a:chOff x="7475151" y="5352712"/>
            <a:chExt cx="4469314" cy="1230968"/>
          </a:xfrm>
        </p:grpSpPr>
        <p:pic>
          <p:nvPicPr>
            <p:cNvPr id="4" name="圖片 3">
              <a:extLst>
                <a:ext uri="{FF2B5EF4-FFF2-40B4-BE49-F238E27FC236}">
                  <a16:creationId xmlns:a16="http://schemas.microsoft.com/office/drawing/2014/main" id="{8870F5AA-67A6-4B23-B8CC-A83C00296C5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475151" y="5352712"/>
              <a:ext cx="1639347" cy="1229511"/>
            </a:xfrm>
            <a:prstGeom prst="rect">
              <a:avLst/>
            </a:prstGeom>
          </p:spPr>
        </p:pic>
        <p:pic>
          <p:nvPicPr>
            <p:cNvPr id="8" name="圖片 7">
              <a:extLst>
                <a:ext uri="{FF2B5EF4-FFF2-40B4-BE49-F238E27FC236}">
                  <a16:creationId xmlns:a16="http://schemas.microsoft.com/office/drawing/2014/main" id="{722ABB3A-8DEC-4078-8099-52DC77BCE1DB}"/>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305118" y="5353907"/>
              <a:ext cx="1639347" cy="1229511"/>
            </a:xfrm>
            <a:prstGeom prst="rect">
              <a:avLst/>
            </a:prstGeom>
          </p:spPr>
        </p:pic>
        <p:pic>
          <p:nvPicPr>
            <p:cNvPr id="47" name="圖片 46">
              <a:extLst>
                <a:ext uri="{FF2B5EF4-FFF2-40B4-BE49-F238E27FC236}">
                  <a16:creationId xmlns:a16="http://schemas.microsoft.com/office/drawing/2014/main" id="{B0A7C7F2-26F1-4FAC-9AEA-5B2B89EF889B}"/>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938281" y="5354800"/>
              <a:ext cx="1638507" cy="1228880"/>
            </a:xfrm>
            <a:prstGeom prst="rect">
              <a:avLst/>
            </a:prstGeom>
          </p:spPr>
        </p:pic>
      </p:grpSp>
      <p:grpSp>
        <p:nvGrpSpPr>
          <p:cNvPr id="10" name="群組 9">
            <a:extLst>
              <a:ext uri="{FF2B5EF4-FFF2-40B4-BE49-F238E27FC236}">
                <a16:creationId xmlns:a16="http://schemas.microsoft.com/office/drawing/2014/main" id="{5AD2DF9C-1166-431E-8C5A-918B8C69773C}"/>
              </a:ext>
            </a:extLst>
          </p:cNvPr>
          <p:cNvGrpSpPr/>
          <p:nvPr/>
        </p:nvGrpSpPr>
        <p:grpSpPr>
          <a:xfrm>
            <a:off x="7683932" y="3294542"/>
            <a:ext cx="4411611" cy="1149573"/>
            <a:chOff x="7488093" y="3958046"/>
            <a:chExt cx="4411611" cy="1149573"/>
          </a:xfrm>
        </p:grpSpPr>
        <p:pic>
          <p:nvPicPr>
            <p:cNvPr id="34" name="圖片 33">
              <a:extLst>
                <a:ext uri="{FF2B5EF4-FFF2-40B4-BE49-F238E27FC236}">
                  <a16:creationId xmlns:a16="http://schemas.microsoft.com/office/drawing/2014/main" id="{F4C48FB4-7232-47B8-A47D-CE6A38D6E872}"/>
                </a:ext>
              </a:extLst>
            </p:cNvPr>
            <p:cNvPicPr>
              <a:picLocks noChangeAspect="1"/>
            </p:cNvPicPr>
            <p:nvPr/>
          </p:nvPicPr>
          <p:blipFill>
            <a:blip r:embed="rId11"/>
            <a:stretch>
              <a:fillRect/>
            </a:stretch>
          </p:blipFill>
          <p:spPr>
            <a:xfrm>
              <a:off x="7488093" y="3968841"/>
              <a:ext cx="1512215" cy="1138778"/>
            </a:xfrm>
            <a:prstGeom prst="rect">
              <a:avLst/>
            </a:prstGeom>
          </p:spPr>
        </p:pic>
        <p:pic>
          <p:nvPicPr>
            <p:cNvPr id="32" name="圖片 31">
              <a:extLst>
                <a:ext uri="{FF2B5EF4-FFF2-40B4-BE49-F238E27FC236}">
                  <a16:creationId xmlns:a16="http://schemas.microsoft.com/office/drawing/2014/main" id="{065ACF83-81DD-4C20-931C-98BB2599449A}"/>
                </a:ext>
              </a:extLst>
            </p:cNvPr>
            <p:cNvPicPr>
              <a:picLocks noChangeAspect="1"/>
            </p:cNvPicPr>
            <p:nvPr/>
          </p:nvPicPr>
          <p:blipFill>
            <a:blip r:embed="rId12"/>
            <a:stretch>
              <a:fillRect/>
            </a:stretch>
          </p:blipFill>
          <p:spPr>
            <a:xfrm>
              <a:off x="8921931" y="3975491"/>
              <a:ext cx="1484741" cy="1113556"/>
            </a:xfrm>
            <a:prstGeom prst="rect">
              <a:avLst/>
            </a:prstGeom>
          </p:spPr>
        </p:pic>
        <p:pic>
          <p:nvPicPr>
            <p:cNvPr id="46" name="圖片 45">
              <a:extLst>
                <a:ext uri="{FF2B5EF4-FFF2-40B4-BE49-F238E27FC236}">
                  <a16:creationId xmlns:a16="http://schemas.microsoft.com/office/drawing/2014/main" id="{18AA8A06-B7E0-45CD-A124-C545B5A84405}"/>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0373209" y="3958046"/>
              <a:ext cx="1526495" cy="1149532"/>
            </a:xfrm>
            <a:prstGeom prst="rect">
              <a:avLst/>
            </a:prstGeom>
          </p:spPr>
        </p:pic>
      </p:grpSp>
    </p:spTree>
    <p:extLst>
      <p:ext uri="{BB962C8B-B14F-4D97-AF65-F5344CB8AC3E}">
        <p14:creationId xmlns:p14="http://schemas.microsoft.com/office/powerpoint/2010/main" val="2555142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38747058-8155-4A26-B41C-A7D9D12E8D35}"/>
              </a:ext>
            </a:extLst>
          </p:cNvPr>
          <p:cNvSpPr txBox="1"/>
          <p:nvPr/>
        </p:nvSpPr>
        <p:spPr>
          <a:xfrm>
            <a:off x="2927648" y="2669042"/>
            <a:ext cx="6480720" cy="830997"/>
          </a:xfrm>
          <a:prstGeom prst="rect">
            <a:avLst/>
          </a:prstGeom>
          <a:noFill/>
        </p:spPr>
        <p:txBody>
          <a:bodyPr wrap="square" rtlCol="0">
            <a:spAutoFit/>
          </a:bodyPr>
          <a:lstStyle/>
          <a:p>
            <a:pPr algn="ctr"/>
            <a:r>
              <a:rPr lang="zh-TW" altLang="en-US" sz="4800" b="1" dirty="0">
                <a:solidFill>
                  <a:srgbClr val="3D4D7B"/>
                </a:solidFill>
                <a:latin typeface="微軟正黑體" panose="020B0604030504040204" pitchFamily="34" charset="-120"/>
                <a:ea typeface="微軟正黑體" panose="020B0604030504040204" pitchFamily="34" charset="-120"/>
              </a:rPr>
              <a:t>二、計畫宗旨說明</a:t>
            </a:r>
          </a:p>
        </p:txBody>
      </p:sp>
    </p:spTree>
    <p:extLst>
      <p:ext uri="{BB962C8B-B14F-4D97-AF65-F5344CB8AC3E}">
        <p14:creationId xmlns:p14="http://schemas.microsoft.com/office/powerpoint/2010/main" val="217276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1464" y="5484814"/>
            <a:ext cx="2079229" cy="134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7" name="圖片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1464" y="1320802"/>
            <a:ext cx="9906000" cy="419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圖片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22229" y="5418138"/>
            <a:ext cx="4887648"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圖片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3148" y="2784477"/>
            <a:ext cx="3076708" cy="263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1" name="圖片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25192" y="3343277"/>
            <a:ext cx="2177256" cy="136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2" name="圖片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33836" y="1730375"/>
            <a:ext cx="1618325"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3" name="圖片 9" descr="PRCP 2016 Kaohsiung Meeting_ok(1).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79856" y="2795589"/>
            <a:ext cx="1845336"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4" name="圖片 1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8629254" y="1665288"/>
            <a:ext cx="2419746" cy="168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5" name="圖片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944778" y="4706938"/>
            <a:ext cx="3104223" cy="215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6" name="圖片 12" descr="th.jpe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966358" y="1665288"/>
            <a:ext cx="3637359" cy="111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7" name="圖片 13" descr="th-3.jpe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847550" y="2789238"/>
            <a:ext cx="1781704"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8" name="圖片 14" descr="th-1.jpe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241500" y="3346450"/>
            <a:ext cx="13001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文字方塊 15"/>
          <p:cNvSpPr txBox="1"/>
          <p:nvPr/>
        </p:nvSpPr>
        <p:spPr>
          <a:xfrm>
            <a:off x="1903148" y="1133900"/>
            <a:ext cx="8856984" cy="830997"/>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科技部東南亞區域國際共同研究暨培訓型合作活動計畫</a:t>
            </a:r>
            <a:endParaRPr lang="en-US" altLang="zh-TW" b="1" dirty="0">
              <a:solidFill>
                <a:schemeClr val="accent6">
                  <a:lumMod val="50000"/>
                </a:schemeClr>
              </a:solidFill>
              <a:latin typeface="微軟正黑體" panose="020B0604030504040204" pitchFamily="34" charset="-120"/>
              <a:ea typeface="微軟正黑體" panose="020B0604030504040204" pitchFamily="34" charset="-120"/>
            </a:endParaRPr>
          </a:p>
          <a:p>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連續</a:t>
            </a:r>
            <a:r>
              <a:rPr lang="en-US" altLang="zh-TW" b="1" dirty="0">
                <a:solidFill>
                  <a:schemeClr val="accent6">
                    <a:lumMod val="50000"/>
                  </a:schemeClr>
                </a:solidFill>
                <a:latin typeface="微軟正黑體" panose="020B0604030504040204" pitchFamily="34" charset="-120"/>
                <a:ea typeface="微軟正黑體" panose="020B0604030504040204" pitchFamily="34" charset="-120"/>
              </a:rPr>
              <a:t>12</a:t>
            </a: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年舉辦社區精神復健東南亞工作坊</a:t>
            </a:r>
          </a:p>
        </p:txBody>
      </p:sp>
      <p:sp>
        <p:nvSpPr>
          <p:cNvPr id="4" name="文字方塊 3">
            <a:extLst>
              <a:ext uri="{FF2B5EF4-FFF2-40B4-BE49-F238E27FC236}">
                <a16:creationId xmlns:a16="http://schemas.microsoft.com/office/drawing/2014/main" id="{30F405B0-E87F-4C41-8107-A5FDD724DEDF}"/>
              </a:ext>
            </a:extLst>
          </p:cNvPr>
          <p:cNvSpPr txBox="1"/>
          <p:nvPr/>
        </p:nvSpPr>
        <p:spPr>
          <a:xfrm>
            <a:off x="2783632" y="91417"/>
            <a:ext cx="8608184" cy="1077218"/>
          </a:xfrm>
          <a:prstGeom prst="rect">
            <a:avLst/>
          </a:prstGeom>
          <a:noFill/>
        </p:spPr>
        <p:txBody>
          <a:bodyPr wrap="square" rtlCol="0">
            <a:spAutoFit/>
          </a:bodyPr>
          <a:lstStyle/>
          <a:p>
            <a:pPr marL="514350" indent="-514350">
              <a:buFont typeface="+mj-lt"/>
              <a:buAutoNum type="arabicPeriod"/>
            </a:pPr>
            <a:r>
              <a:rPr lang="zh-TW" altLang="en-US" sz="3200" b="1" dirty="0">
                <a:solidFill>
                  <a:srgbClr val="3D4D7B"/>
                </a:solidFill>
                <a:latin typeface="微軟正黑體" panose="020B0604030504040204" pitchFamily="34" charset="-120"/>
                <a:ea typeface="微軟正黑體" panose="020B0604030504040204" pitchFamily="34" charset="-120"/>
              </a:rPr>
              <a:t>東南亞國家需完整示範區以作為後續移植台灣經驗之參考</a:t>
            </a:r>
          </a:p>
        </p:txBody>
      </p:sp>
      <p:sp>
        <p:nvSpPr>
          <p:cNvPr id="19" name="文字方塊 18">
            <a:extLst>
              <a:ext uri="{FF2B5EF4-FFF2-40B4-BE49-F238E27FC236}">
                <a16:creationId xmlns:a16="http://schemas.microsoft.com/office/drawing/2014/main" id="{C4BFD5DB-38AE-42E0-B66A-EA9B92438C83}"/>
              </a:ext>
            </a:extLst>
          </p:cNvPr>
          <p:cNvSpPr txBox="1"/>
          <p:nvPr/>
        </p:nvSpPr>
        <p:spPr>
          <a:xfrm>
            <a:off x="227348" y="182970"/>
            <a:ext cx="2304256" cy="400110"/>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2.1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計畫宗旨說明</a:t>
            </a:r>
          </a:p>
        </p:txBody>
      </p:sp>
    </p:spTree>
    <p:extLst>
      <p:ext uri="{BB962C8B-B14F-4D97-AF65-F5344CB8AC3E}">
        <p14:creationId xmlns:p14="http://schemas.microsoft.com/office/powerpoint/2010/main" val="4122071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16" descr="https://fbcdn-sphotos-e-a.akamaihd.net/hphotos-ak-xaf1/v/t1.0-9/163367_403263953085598_1697778050_n.jpg?oh=75613ce201557722143048a7cf78a634&amp;oe=54258C8D&amp;__gda__=1411346524_4b151b500f31c10e69a92e24252fa18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8138" y="2855913"/>
            <a:ext cx="1681956" cy="684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字方塊 1"/>
          <p:cNvSpPr txBox="1"/>
          <p:nvPr/>
        </p:nvSpPr>
        <p:spPr>
          <a:xfrm>
            <a:off x="3080363" y="99611"/>
            <a:ext cx="7920880" cy="707886"/>
          </a:xfrm>
          <a:prstGeom prst="rect">
            <a:avLst/>
          </a:prstGeom>
          <a:noFill/>
        </p:spPr>
        <p:txBody>
          <a:bodyPr wrap="square" rtlCol="0">
            <a:spAutoFit/>
          </a:bodyPr>
          <a:lstStyle/>
          <a:p>
            <a:r>
              <a:rPr lang="en-US" altLang="zh-TW" sz="2000" b="1" dirty="0">
                <a:latin typeface="微軟正黑體" panose="020B0604030504040204" pitchFamily="34" charset="-120"/>
                <a:ea typeface="微軟正黑體" panose="020B0604030504040204" pitchFamily="34" charset="-120"/>
              </a:rPr>
              <a:t>Training Workshop for Cancer Treatment, Hospice Care, and Bioethics in Southeast Asia Countries</a:t>
            </a:r>
            <a:endParaRPr lang="zh-TW" altLang="en-US" sz="2000" b="1" dirty="0">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2135561" y="791048"/>
            <a:ext cx="8280920" cy="830997"/>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科技部東南亞區域國際共同研究暨培訓型合作活動計畫</a:t>
            </a:r>
            <a:endParaRPr lang="en-US" altLang="zh-TW" b="1" dirty="0">
              <a:solidFill>
                <a:schemeClr val="accent6">
                  <a:lumMod val="50000"/>
                </a:schemeClr>
              </a:solidFill>
              <a:latin typeface="微軟正黑體" panose="020B0604030504040204" pitchFamily="34" charset="-120"/>
              <a:ea typeface="微軟正黑體" panose="020B0604030504040204" pitchFamily="34" charset="-120"/>
            </a:endParaRPr>
          </a:p>
          <a:p>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連續</a:t>
            </a:r>
            <a:r>
              <a:rPr lang="en-US" altLang="zh-TW" b="1" dirty="0">
                <a:solidFill>
                  <a:schemeClr val="accent6">
                    <a:lumMod val="50000"/>
                  </a:schemeClr>
                </a:solidFill>
                <a:latin typeface="微軟正黑體" panose="020B0604030504040204" pitchFamily="34" charset="-120"/>
                <a:ea typeface="微軟正黑體" panose="020B0604030504040204" pitchFamily="34" charset="-120"/>
              </a:rPr>
              <a:t>10</a:t>
            </a: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年舉辦癌症治療、安寧療護及生命倫理學培訓工作坊</a:t>
            </a:r>
          </a:p>
        </p:txBody>
      </p:sp>
      <p:grpSp>
        <p:nvGrpSpPr>
          <p:cNvPr id="4" name="群組 3"/>
          <p:cNvGrpSpPr/>
          <p:nvPr/>
        </p:nvGrpSpPr>
        <p:grpSpPr>
          <a:xfrm>
            <a:off x="1343473" y="1499327"/>
            <a:ext cx="9956845" cy="5392907"/>
            <a:chOff x="128464" y="1916832"/>
            <a:chExt cx="9956845" cy="5392907"/>
          </a:xfrm>
        </p:grpSpPr>
        <p:grpSp>
          <p:nvGrpSpPr>
            <p:cNvPr id="3" name="群組 2"/>
            <p:cNvGrpSpPr/>
            <p:nvPr/>
          </p:nvGrpSpPr>
          <p:grpSpPr>
            <a:xfrm>
              <a:off x="128464" y="1916832"/>
              <a:ext cx="9956845" cy="5392907"/>
              <a:chOff x="10625" y="1025356"/>
              <a:chExt cx="9956845" cy="5392907"/>
            </a:xfrm>
          </p:grpSpPr>
          <p:pic>
            <p:nvPicPr>
              <p:cNvPr id="50178" name="Picture 6" descr="https://fbcdn-sphotos-h-a.akamaihd.net/hphotos-ak-frc1/v/t34.0-12/1419859_557176354361023_199329714_n.jpg?oh=a39016a6b5ccf49cf4967ad220fb24d3&amp;oe=53B25C85&amp;__gda__=1404213458_0d595b65ed32a5fd045b3fa5fe989eb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9489" y="1056569"/>
                <a:ext cx="4638278"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25" y="1050414"/>
                <a:ext cx="3197093" cy="3544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83" name="圖片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15137" y="4129088"/>
                <a:ext cx="1642401"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4" name="圖片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18262" y="2227264"/>
                <a:ext cx="3487738"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5" name="圖片 1" descr="IMG_7875.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470" y="4546601"/>
                <a:ext cx="9906000"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6" name="圖片 12" descr="IMG_7798.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53667" y="4129088"/>
                <a:ext cx="3852333" cy="108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7" name="圖片 13" descr="IMG_1269 (1).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11725" y="2332039"/>
                <a:ext cx="1506538" cy="104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8" name="圖片 14" descr="IMG_4443.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22699" y="1025356"/>
                <a:ext cx="1891771"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9" name="圖片 15" descr="IMG_9370.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57538" y="3394076"/>
                <a:ext cx="2531094" cy="1752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0" name="圖片 16" descr="IMG_9409.jp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56898" y="3390888"/>
                <a:ext cx="961363" cy="118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1" name="圖片 17" descr="IMG_4468.jp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940090" y="2309986"/>
                <a:ext cx="1891771"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0180" name="Picture 20" descr="https://fbcdn-sphotos-d-a.akamaihd.net/hphotos-ak-xfp1/t1.0-9/1526894_648978761820665_1062290890_n.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60196" y="6069768"/>
              <a:ext cx="975121"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14" descr="https://scontent-b-sjc.xx.fbcdn.net/hphotos-frc3/t1.0-9/540879_441732269238766_1277872562_n.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835317" y="6075181"/>
              <a:ext cx="1499658"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01146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ADBFB4D7-217A-408D-AD3E-7796CED74841}"/>
              </a:ext>
            </a:extLst>
          </p:cNvPr>
          <p:cNvSpPr txBox="1">
            <a:spLocks/>
          </p:cNvSpPr>
          <p:nvPr/>
        </p:nvSpPr>
        <p:spPr>
          <a:xfrm>
            <a:off x="1252122" y="493203"/>
            <a:ext cx="10183794" cy="468052"/>
          </a:xfrm>
          <a:prstGeom prst="rect">
            <a:avLst/>
          </a:prstGeom>
          <a:noFill/>
        </p:spPr>
        <p:txBody>
          <a:bodyPr/>
          <a:lstStyle>
            <a:lvl1pPr algn="ctr" rtl="0" eaLnBrk="0" fontAlgn="base" hangingPunct="0">
              <a:spcBef>
                <a:spcPct val="0"/>
              </a:spcBef>
              <a:spcAft>
                <a:spcPct val="0"/>
              </a:spcAft>
              <a:defRPr sz="2800" kern="1200">
                <a:solidFill>
                  <a:schemeClr val="accent4">
                    <a:lumMod val="20000"/>
                    <a:lumOff val="80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3200" b="1" dirty="0">
                <a:solidFill>
                  <a:srgbClr val="3D4D7B"/>
                </a:solidFill>
                <a:latin typeface="微軟正黑體" panose="020B0604030504040204" pitchFamily="34" charset="-120"/>
                <a:ea typeface="微軟正黑體" panose="020B0604030504040204" pitchFamily="34" charset="-120"/>
              </a:rPr>
              <a:t>台泰醫療科技人文海外科研中心</a:t>
            </a:r>
            <a:r>
              <a:rPr kumimoji="0" lang="en-US" altLang="zh-TW" sz="3200" b="1" dirty="0">
                <a:solidFill>
                  <a:srgbClr val="3D4D7B"/>
                </a:solidFill>
                <a:latin typeface="微軟正黑體" panose="020B0604030504040204" pitchFamily="34" charset="-120"/>
                <a:ea typeface="微軟正黑體" panose="020B0604030504040204" pitchFamily="34" charset="-120"/>
              </a:rPr>
              <a:t>&amp;</a:t>
            </a:r>
            <a:r>
              <a:rPr kumimoji="0" lang="zh-TW" altLang="en-US" sz="3200" b="1" dirty="0">
                <a:solidFill>
                  <a:srgbClr val="3D4D7B"/>
                </a:solidFill>
                <a:latin typeface="微軟正黑體" panose="020B0604030504040204" pitchFamily="34" charset="-120"/>
                <a:ea typeface="微軟正黑體" panose="020B0604030504040204" pitchFamily="34" charset="-120"/>
              </a:rPr>
              <a:t>次中心</a:t>
            </a:r>
            <a:endParaRPr kumimoji="0" lang="ja-JP" altLang="en-US" sz="3200" b="1" dirty="0">
              <a:solidFill>
                <a:srgbClr val="3D4D7B"/>
              </a:solidFill>
              <a:latin typeface="微軟正黑體" panose="020B0604030504040204" pitchFamily="34" charset="-120"/>
              <a:ea typeface="微軟正黑體" panose="020B0604030504040204" pitchFamily="34" charset="-120"/>
            </a:endParaRPr>
          </a:p>
        </p:txBody>
      </p:sp>
      <p:grpSp>
        <p:nvGrpSpPr>
          <p:cNvPr id="15" name="群組 14"/>
          <p:cNvGrpSpPr/>
          <p:nvPr/>
        </p:nvGrpSpPr>
        <p:grpSpPr>
          <a:xfrm>
            <a:off x="0" y="1012710"/>
            <a:ext cx="9217024" cy="5719069"/>
            <a:chOff x="1352214" y="2854008"/>
            <a:chExt cx="8694596" cy="5690005"/>
          </a:xfrm>
        </p:grpSpPr>
        <p:grpSp>
          <p:nvGrpSpPr>
            <p:cNvPr id="13" name="群組 12"/>
            <p:cNvGrpSpPr/>
            <p:nvPr/>
          </p:nvGrpSpPr>
          <p:grpSpPr>
            <a:xfrm>
              <a:off x="1352214" y="2854008"/>
              <a:ext cx="8694596" cy="5690005"/>
              <a:chOff x="1616767" y="2888940"/>
              <a:chExt cx="8694596" cy="5690005"/>
            </a:xfrm>
          </p:grpSpPr>
          <p:pic>
            <p:nvPicPr>
              <p:cNvPr id="5" name="圖片 4"/>
              <p:cNvPicPr>
                <a:picLocks noChangeAspect="1"/>
              </p:cNvPicPr>
              <p:nvPr/>
            </p:nvPicPr>
            <p:blipFill>
              <a:blip r:embed="rId2"/>
              <a:stretch>
                <a:fillRect/>
              </a:stretch>
            </p:blipFill>
            <p:spPr>
              <a:xfrm>
                <a:off x="1616767" y="2888940"/>
                <a:ext cx="8694596" cy="5690005"/>
              </a:xfrm>
              <a:prstGeom prst="rect">
                <a:avLst/>
              </a:prstGeom>
            </p:spPr>
          </p:pic>
          <p:pic>
            <p:nvPicPr>
              <p:cNvPr id="9" name="圖片 8"/>
              <p:cNvPicPr>
                <a:picLocks noChangeAspect="1"/>
              </p:cNvPicPr>
              <p:nvPr/>
            </p:nvPicPr>
            <p:blipFill>
              <a:blip r:embed="rId3"/>
              <a:stretch>
                <a:fillRect/>
              </a:stretch>
            </p:blipFill>
            <p:spPr>
              <a:xfrm>
                <a:off x="6689659" y="3465004"/>
                <a:ext cx="1381125" cy="1047750"/>
              </a:xfrm>
              <a:prstGeom prst="rect">
                <a:avLst/>
              </a:prstGeom>
            </p:spPr>
          </p:pic>
        </p:grpSp>
        <p:cxnSp>
          <p:nvCxnSpPr>
            <p:cNvPr id="11" name="肘形接點 10"/>
            <p:cNvCxnSpPr/>
            <p:nvPr/>
          </p:nvCxnSpPr>
          <p:spPr>
            <a:xfrm>
              <a:off x="5885046" y="3609020"/>
              <a:ext cx="540060" cy="163835"/>
            </a:xfrm>
            <a:prstGeom prst="bentConnector3">
              <a:avLst/>
            </a:pr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 name="矩形 1">
            <a:extLst>
              <a:ext uri="{FF2B5EF4-FFF2-40B4-BE49-F238E27FC236}">
                <a16:creationId xmlns:a16="http://schemas.microsoft.com/office/drawing/2014/main" id="{706CFA87-2099-9B49-9F79-2BF7B2934EF3}"/>
              </a:ext>
            </a:extLst>
          </p:cNvPr>
          <p:cNvSpPr/>
          <p:nvPr/>
        </p:nvSpPr>
        <p:spPr>
          <a:xfrm>
            <a:off x="4464784" y="96634"/>
            <a:ext cx="3262432" cy="461665"/>
          </a:xfrm>
          <a:prstGeom prst="rect">
            <a:avLst/>
          </a:prstGeom>
        </p:spPr>
        <p:txBody>
          <a:bodyPr wrap="none">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由社區營造到國際領航</a:t>
            </a:r>
            <a:endParaRPr lang="zh-TW" altLang="en-US" dirty="0">
              <a:solidFill>
                <a:srgbClr val="FF0000"/>
              </a:solidFill>
            </a:endParaRPr>
          </a:p>
        </p:txBody>
      </p:sp>
      <p:pic>
        <p:nvPicPr>
          <p:cNvPr id="10" name="圖片 3" descr="中心網絡-1.png">
            <a:extLst>
              <a:ext uri="{FF2B5EF4-FFF2-40B4-BE49-F238E27FC236}">
                <a16:creationId xmlns:a16="http://schemas.microsoft.com/office/drawing/2014/main" id="{6CE73825-2D63-6D4F-AA31-7B2B8E4665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794836"/>
            <a:ext cx="6095712" cy="2567868"/>
          </a:xfrm>
          <a:prstGeom prst="rect">
            <a:avLst/>
          </a:prstGeom>
        </p:spPr>
      </p:pic>
      <p:pic>
        <p:nvPicPr>
          <p:cNvPr id="12" name="圖片 11">
            <a:extLst>
              <a:ext uri="{FF2B5EF4-FFF2-40B4-BE49-F238E27FC236}">
                <a16:creationId xmlns:a16="http://schemas.microsoft.com/office/drawing/2014/main" id="{24783DAB-9344-AA43-BD96-40B315873329}"/>
              </a:ext>
            </a:extLst>
          </p:cNvPr>
          <p:cNvPicPr>
            <a:picLocks noChangeAspect="1"/>
          </p:cNvPicPr>
          <p:nvPr/>
        </p:nvPicPr>
        <p:blipFill>
          <a:blip r:embed="rId5"/>
          <a:stretch>
            <a:fillRect/>
          </a:stretch>
        </p:blipFill>
        <p:spPr>
          <a:xfrm>
            <a:off x="6109760" y="5390195"/>
            <a:ext cx="6081952" cy="1191566"/>
          </a:xfrm>
          <a:prstGeom prst="rect">
            <a:avLst/>
          </a:prstGeom>
        </p:spPr>
      </p:pic>
    </p:spTree>
    <p:extLst>
      <p:ext uri="{BB962C8B-B14F-4D97-AF65-F5344CB8AC3E}">
        <p14:creationId xmlns:p14="http://schemas.microsoft.com/office/powerpoint/2010/main" val="366785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A95ACAE-09F5-422F-8721-B8E58AE9CCB3}"/>
              </a:ext>
            </a:extLst>
          </p:cNvPr>
          <p:cNvSpPr>
            <a:spLocks noGrp="1"/>
          </p:cNvSpPr>
          <p:nvPr>
            <p:ph type="title"/>
          </p:nvPr>
        </p:nvSpPr>
        <p:spPr>
          <a:xfrm>
            <a:off x="335360" y="2093748"/>
            <a:ext cx="10742084" cy="1362075"/>
          </a:xfrm>
        </p:spPr>
        <p:txBody>
          <a:bodyPr/>
          <a:lstStyle/>
          <a:p>
            <a:r>
              <a:rPr lang="zh-TW" altLang="en-US" sz="4800" b="1" dirty="0">
                <a:solidFill>
                  <a:srgbClr val="002060"/>
                </a:solidFill>
                <a:latin typeface="微軟正黑體" panose="020B0604030504040204" pitchFamily="34" charset="-120"/>
                <a:ea typeface="微軟正黑體" panose="020B0604030504040204" pitchFamily="34" charset="-120"/>
              </a:rPr>
              <a:t>一、計畫背景</a:t>
            </a:r>
          </a:p>
        </p:txBody>
      </p:sp>
    </p:spTree>
    <p:extLst>
      <p:ext uri="{BB962C8B-B14F-4D97-AF65-F5344CB8AC3E}">
        <p14:creationId xmlns:p14="http://schemas.microsoft.com/office/powerpoint/2010/main" val="2751577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197196" y="513969"/>
            <a:ext cx="3289760" cy="584775"/>
          </a:xfrm>
          <a:prstGeom prst="rect">
            <a:avLst/>
          </a:prstGeom>
          <a:noFill/>
        </p:spPr>
        <p:txBody>
          <a:bodyPr wrap="square" rtlCol="0">
            <a:spAutoFit/>
          </a:bodyPr>
          <a:lstStyle/>
          <a:p>
            <a:r>
              <a:rPr lang="zh-TW" altLang="en-US" sz="3200" b="1" dirty="0">
                <a:solidFill>
                  <a:srgbClr val="7030A0"/>
                </a:solidFill>
                <a:latin typeface="微軟正黑體" panose="020B0604030504040204" pitchFamily="34" charset="-120"/>
                <a:ea typeface="微軟正黑體" panose="020B0604030504040204" pitchFamily="34" charset="-120"/>
              </a:rPr>
              <a:t>邁向未來的基礎</a:t>
            </a:r>
          </a:p>
        </p:txBody>
      </p:sp>
      <p:grpSp>
        <p:nvGrpSpPr>
          <p:cNvPr id="8" name="群組 7"/>
          <p:cNvGrpSpPr/>
          <p:nvPr/>
        </p:nvGrpSpPr>
        <p:grpSpPr>
          <a:xfrm>
            <a:off x="335360" y="1572585"/>
            <a:ext cx="9933564" cy="4985044"/>
            <a:chOff x="236308" y="338443"/>
            <a:chExt cx="9249655" cy="5654858"/>
          </a:xfrm>
        </p:grpSpPr>
        <p:sp>
          <p:nvSpPr>
            <p:cNvPr id="5" name="矩形 4"/>
            <p:cNvSpPr/>
            <p:nvPr/>
          </p:nvSpPr>
          <p:spPr>
            <a:xfrm>
              <a:off x="6667048" y="4977637"/>
              <a:ext cx="2818915" cy="1015663"/>
            </a:xfrm>
            <a:prstGeom prst="rect">
              <a:avLst/>
            </a:prstGeom>
            <a:solidFill>
              <a:schemeClr val="accent2">
                <a:lumMod val="20000"/>
                <a:lumOff val="80000"/>
              </a:schemeClr>
            </a:solidFill>
          </p:spPr>
          <p:txBody>
            <a:bodyPr wrap="square">
              <a:spAutoFit/>
            </a:bodyPr>
            <a:lstStyle/>
            <a:p>
              <a:r>
                <a:rPr lang="zh-TW" altLang="en-US" sz="2000" b="1" dirty="0">
                  <a:solidFill>
                    <a:srgbClr val="002060"/>
                  </a:solidFill>
                  <a:latin typeface="微軟正黑體" panose="020B0604030504040204" pitchFamily="34" charset="-120"/>
                  <a:ea typeface="微軟正黑體" panose="020B0604030504040204" pitchFamily="34" charset="-120"/>
                </a:rPr>
                <a:t>將柬國打造成具</a:t>
              </a:r>
              <a:r>
                <a:rPr lang="zh-TW" altLang="en-US" sz="2000" b="1" dirty="0">
                  <a:solidFill>
                    <a:srgbClr val="C00000"/>
                  </a:solidFill>
                  <a:latin typeface="微軟正黑體" panose="020B0604030504040204" pitchFamily="34" charset="-120"/>
                  <a:ea typeface="微軟正黑體" panose="020B0604030504040204" pitchFamily="34" charset="-120"/>
                </a:rPr>
                <a:t>國際競爭力</a:t>
              </a:r>
              <a:r>
                <a:rPr lang="zh-TW" altLang="en-US" sz="2000" b="1" dirty="0">
                  <a:solidFill>
                    <a:srgbClr val="002060"/>
                  </a:solidFill>
                  <a:latin typeface="微軟正黑體" panose="020B0604030504040204" pitchFamily="34" charset="-120"/>
                  <a:ea typeface="微軟正黑體" panose="020B0604030504040204" pitchFamily="34" charset="-120"/>
                </a:rPr>
                <a:t>，藉此能進一步輸往他國的</a:t>
              </a:r>
              <a:r>
                <a:rPr lang="zh-TW" altLang="en-US" sz="2000" b="1" dirty="0">
                  <a:solidFill>
                    <a:srgbClr val="C00000"/>
                  </a:solidFill>
                  <a:latin typeface="微軟正黑體" panose="020B0604030504040204" pitchFamily="34" charset="-120"/>
                  <a:ea typeface="微軟正黑體" panose="020B0604030504040204" pitchFamily="34" charset="-120"/>
                </a:rPr>
                <a:t>量能儲備中心</a:t>
              </a:r>
              <a:r>
                <a:rPr lang="zh-TW" altLang="en-US" sz="2000" b="1" dirty="0">
                  <a:solidFill>
                    <a:srgbClr val="002060"/>
                  </a:solidFill>
                  <a:latin typeface="微軟正黑體" panose="020B0604030504040204" pitchFamily="34" charset="-120"/>
                  <a:ea typeface="微軟正黑體" panose="020B0604030504040204" pitchFamily="34" charset="-120"/>
                </a:rPr>
                <a:t>。</a:t>
              </a:r>
            </a:p>
          </p:txBody>
        </p:sp>
        <p:sp>
          <p:nvSpPr>
            <p:cNvPr id="9" name="手繪多邊形 8"/>
            <p:cNvSpPr/>
            <p:nvPr/>
          </p:nvSpPr>
          <p:spPr>
            <a:xfrm>
              <a:off x="3597868" y="338443"/>
              <a:ext cx="3210269" cy="1339629"/>
            </a:xfrm>
            <a:custGeom>
              <a:avLst/>
              <a:gdLst>
                <a:gd name="connsiteX0" fmla="*/ 0 w 3385839"/>
                <a:gd name="connsiteY0" fmla="*/ 0 h 2031503"/>
                <a:gd name="connsiteX1" fmla="*/ 3385839 w 3385839"/>
                <a:gd name="connsiteY1" fmla="*/ 0 h 2031503"/>
                <a:gd name="connsiteX2" fmla="*/ 3385839 w 3385839"/>
                <a:gd name="connsiteY2" fmla="*/ 2031503 h 2031503"/>
                <a:gd name="connsiteX3" fmla="*/ 0 w 3385839"/>
                <a:gd name="connsiteY3" fmla="*/ 2031503 h 2031503"/>
                <a:gd name="connsiteX4" fmla="*/ 0 w 3385839"/>
                <a:gd name="connsiteY4" fmla="*/ 0 h 203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839" h="2031503">
                  <a:moveTo>
                    <a:pt x="0" y="0"/>
                  </a:moveTo>
                  <a:lnTo>
                    <a:pt x="3385839" y="0"/>
                  </a:lnTo>
                  <a:lnTo>
                    <a:pt x="3385839" y="2031503"/>
                  </a:lnTo>
                  <a:lnTo>
                    <a:pt x="0" y="2031503"/>
                  </a:lnTo>
                  <a:lnTo>
                    <a:pt x="0" y="0"/>
                  </a:lnTo>
                  <a:close/>
                </a:path>
              </a:pathLst>
            </a:custGeom>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Aft>
                  <a:spcPct val="35000"/>
                </a:spcAft>
              </a:pPr>
              <a:r>
                <a:rPr lang="zh-TW" altLang="en-US" b="1" dirty="0">
                  <a:latin typeface="微軟正黑體" panose="020B0604030504040204" pitchFamily="34" charset="-120"/>
                  <a:ea typeface="微軟正黑體" panose="020B0604030504040204" pitchFamily="34" charset="-120"/>
                </a:rPr>
                <a:t>以科技部和衛福部歷年國際合作計畫衍生成果為基礎</a:t>
              </a:r>
            </a:p>
          </p:txBody>
        </p:sp>
        <p:sp>
          <p:nvSpPr>
            <p:cNvPr id="10" name="手繪多邊形 9"/>
            <p:cNvSpPr/>
            <p:nvPr/>
          </p:nvSpPr>
          <p:spPr>
            <a:xfrm>
              <a:off x="1038808" y="1764270"/>
              <a:ext cx="3385839" cy="1367847"/>
            </a:xfrm>
            <a:custGeom>
              <a:avLst/>
              <a:gdLst>
                <a:gd name="connsiteX0" fmla="*/ 0 w 3385839"/>
                <a:gd name="connsiteY0" fmla="*/ 0 h 2031503"/>
                <a:gd name="connsiteX1" fmla="*/ 3385839 w 3385839"/>
                <a:gd name="connsiteY1" fmla="*/ 0 h 2031503"/>
                <a:gd name="connsiteX2" fmla="*/ 3385839 w 3385839"/>
                <a:gd name="connsiteY2" fmla="*/ 2031503 h 2031503"/>
                <a:gd name="connsiteX3" fmla="*/ 0 w 3385839"/>
                <a:gd name="connsiteY3" fmla="*/ 2031503 h 2031503"/>
                <a:gd name="connsiteX4" fmla="*/ 0 w 3385839"/>
                <a:gd name="connsiteY4" fmla="*/ 0 h 203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839" h="2031503">
                  <a:moveTo>
                    <a:pt x="0" y="0"/>
                  </a:moveTo>
                  <a:lnTo>
                    <a:pt x="3385839" y="0"/>
                  </a:lnTo>
                  <a:lnTo>
                    <a:pt x="3385839" y="2031503"/>
                  </a:lnTo>
                  <a:lnTo>
                    <a:pt x="0" y="2031503"/>
                  </a:lnTo>
                  <a:lnTo>
                    <a:pt x="0" y="0"/>
                  </a:lnTo>
                  <a:close/>
                </a:path>
              </a:pathLst>
            </a:custGeom>
          </p:spPr>
          <p:style>
            <a:lnRef idx="2">
              <a:schemeClr val="lt1">
                <a:hueOff val="0"/>
                <a:satOff val="0"/>
                <a:lumOff val="0"/>
                <a:alphaOff val="0"/>
              </a:schemeClr>
            </a:lnRef>
            <a:fillRef idx="1">
              <a:schemeClr val="accent6">
                <a:shade val="80000"/>
                <a:hueOff val="222748"/>
                <a:satOff val="-17359"/>
                <a:lumOff val="29999"/>
                <a:alphaOff val="0"/>
              </a:schemeClr>
            </a:fillRef>
            <a:effectRef idx="0">
              <a:schemeClr val="accent6">
                <a:shade val="80000"/>
                <a:hueOff val="222748"/>
                <a:satOff val="-17359"/>
                <a:lumOff val="29999"/>
                <a:alphaOff val="0"/>
              </a:schemeClr>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Aft>
                  <a:spcPct val="35000"/>
                </a:spcAft>
              </a:pPr>
              <a:r>
                <a:rPr lang="zh-TW" altLang="en-US" b="1" dirty="0">
                  <a:latin typeface="微軟正黑體" panose="020B0604030504040204" pitchFamily="34" charset="-120"/>
                  <a:ea typeface="微軟正黑體" panose="020B0604030504040204" pitchFamily="34" charset="-120"/>
                </a:rPr>
                <a:t>獲柬國產、官、學、研單位共同支持，全面移植台灣經驗</a:t>
              </a:r>
            </a:p>
          </p:txBody>
        </p:sp>
        <p:grpSp>
          <p:nvGrpSpPr>
            <p:cNvPr id="51" name="群組 50"/>
            <p:cNvGrpSpPr/>
            <p:nvPr/>
          </p:nvGrpSpPr>
          <p:grpSpPr>
            <a:xfrm>
              <a:off x="6014899" y="1789316"/>
              <a:ext cx="3143994" cy="1486688"/>
              <a:chOff x="2250863" y="2310645"/>
              <a:chExt cx="3143994" cy="2050289"/>
            </a:xfrm>
          </p:grpSpPr>
          <p:sp>
            <p:nvSpPr>
              <p:cNvPr id="52" name="矩形 51"/>
              <p:cNvSpPr/>
              <p:nvPr/>
            </p:nvSpPr>
            <p:spPr>
              <a:xfrm>
                <a:off x="2250863" y="2310645"/>
                <a:ext cx="3143994" cy="1886396"/>
              </a:xfrm>
              <a:prstGeom prst="rect">
                <a:avLst/>
              </a:prstGeom>
            </p:spPr>
            <p:style>
              <a:lnRef idx="2">
                <a:schemeClr val="lt1">
                  <a:hueOff val="0"/>
                  <a:satOff val="0"/>
                  <a:lumOff val="0"/>
                  <a:alphaOff val="0"/>
                </a:schemeClr>
              </a:lnRef>
              <a:fillRef idx="1">
                <a:schemeClr val="accent6">
                  <a:shade val="80000"/>
                  <a:hueOff val="222748"/>
                  <a:satOff val="-17359"/>
                  <a:lumOff val="29999"/>
                  <a:alphaOff val="0"/>
                </a:schemeClr>
              </a:fillRef>
              <a:effectRef idx="0">
                <a:schemeClr val="accent6">
                  <a:shade val="80000"/>
                  <a:hueOff val="222748"/>
                  <a:satOff val="-17359"/>
                  <a:lumOff val="29999"/>
                  <a:alphaOff val="0"/>
                </a:schemeClr>
              </a:effectRef>
              <a:fontRef idx="minor">
                <a:schemeClr val="lt1"/>
              </a:fontRef>
            </p:style>
          </p:sp>
          <p:sp>
            <p:nvSpPr>
              <p:cNvPr id="53" name="矩形 52"/>
              <p:cNvSpPr/>
              <p:nvPr/>
            </p:nvSpPr>
            <p:spPr>
              <a:xfrm>
                <a:off x="2250863" y="2474538"/>
                <a:ext cx="3143994" cy="1886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Aft>
                    <a:spcPct val="35000"/>
                  </a:spcAft>
                </a:pPr>
                <a:r>
                  <a:rPr lang="zh-TW" altLang="en-US" b="1" dirty="0">
                    <a:latin typeface="微軟正黑體" panose="020B0604030504040204" pitchFamily="34" charset="-120"/>
                    <a:ea typeface="微軟正黑體" panose="020B0604030504040204" pitchFamily="34" charset="-120"/>
                  </a:rPr>
                  <a:t>融入柬國醫藥衛生基礎建設飛躍發展脈絡</a:t>
                </a:r>
              </a:p>
            </p:txBody>
          </p:sp>
        </p:grpSp>
        <p:sp>
          <p:nvSpPr>
            <p:cNvPr id="12" name="矩形 11"/>
            <p:cNvSpPr/>
            <p:nvPr/>
          </p:nvSpPr>
          <p:spPr>
            <a:xfrm>
              <a:off x="925243" y="4977638"/>
              <a:ext cx="2636437" cy="1015663"/>
            </a:xfrm>
            <a:prstGeom prst="rect">
              <a:avLst/>
            </a:prstGeom>
            <a:solidFill>
              <a:schemeClr val="accent2">
                <a:lumMod val="20000"/>
                <a:lumOff val="80000"/>
              </a:schemeClr>
            </a:solidFill>
          </p:spPr>
          <p:txBody>
            <a:bodyPr wrap="square">
              <a:spAutoFit/>
            </a:bodyPr>
            <a:lstStyle/>
            <a:p>
              <a:r>
                <a:rPr lang="zh-TW" altLang="en-US" sz="2000" b="1" dirty="0">
                  <a:solidFill>
                    <a:srgbClr val="002060"/>
                  </a:solidFill>
                  <a:latin typeface="微軟正黑體" panose="020B0604030504040204" pitchFamily="34" charset="-120"/>
                  <a:ea typeface="微軟正黑體" panose="020B0604030504040204" pitchFamily="34" charset="-120"/>
                </a:rPr>
                <a:t>打造台灣遠距醫療和智能衛生落實的</a:t>
              </a:r>
              <a:r>
                <a:rPr lang="zh-TW" altLang="en-US" sz="2000" b="1" dirty="0">
                  <a:solidFill>
                    <a:srgbClr val="C00000"/>
                  </a:solidFill>
                  <a:latin typeface="微軟正黑體" panose="020B0604030504040204" pitchFamily="34" charset="-120"/>
                  <a:ea typeface="微軟正黑體" panose="020B0604030504040204" pitchFamily="34" charset="-120"/>
                </a:rPr>
                <a:t>境外示範基地</a:t>
              </a:r>
            </a:p>
          </p:txBody>
        </p:sp>
        <p:sp>
          <p:nvSpPr>
            <p:cNvPr id="13" name="文字方塊 12"/>
            <p:cNvSpPr txBox="1"/>
            <p:nvPr/>
          </p:nvSpPr>
          <p:spPr>
            <a:xfrm>
              <a:off x="2281145" y="3252838"/>
              <a:ext cx="6301375" cy="1200329"/>
            </a:xfrm>
            <a:prstGeom prst="rect">
              <a:avLst/>
            </a:prstGeom>
            <a:solidFill>
              <a:schemeClr val="accent4">
                <a:lumMod val="40000"/>
                <a:lumOff val="60000"/>
              </a:schemeClr>
            </a:solidFill>
          </p:spPr>
          <p:txBody>
            <a:bodyPr wrap="square" rtlCol="0">
              <a:spAutoFit/>
            </a:bodyPr>
            <a:lstStyle/>
            <a:p>
              <a:pPr marL="457200" indent="-457200">
                <a:buFont typeface="+mj-lt"/>
                <a:buAutoNum type="arabicPeriod"/>
              </a:pP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提供台灣教學、服務、研發暨藥品醫材等全方位支援（</a:t>
              </a:r>
              <a:r>
                <a:rPr lang="en-US" altLang="zh-TW" b="1" dirty="0">
                  <a:solidFill>
                    <a:schemeClr val="accent6">
                      <a:lumMod val="50000"/>
                    </a:schemeClr>
                  </a:solidFill>
                  <a:latin typeface="微軟正黑體" panose="020B0604030504040204" pitchFamily="34" charset="-120"/>
                  <a:ea typeface="微軟正黑體" panose="020B0604030504040204" pitchFamily="34" charset="-120"/>
                </a:rPr>
                <a:t>Total Solutions) </a:t>
              </a: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方案</a:t>
              </a:r>
            </a:p>
            <a:p>
              <a:pPr marL="457200" indent="-457200">
                <a:buFont typeface="+mj-lt"/>
                <a:buAutoNum type="arabicPeriod"/>
              </a:pP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將台灣</a:t>
              </a:r>
              <a:r>
                <a:rPr lang="zh-TW" altLang="en-US" b="1" dirty="0">
                  <a:solidFill>
                    <a:srgbClr val="C00000"/>
                  </a:solidFill>
                  <a:latin typeface="微軟正黑體" panose="020B0604030504040204" pitchFamily="34" charset="-120"/>
                  <a:ea typeface="微軟正黑體" panose="020B0604030504040204" pitchFamily="34" charset="-120"/>
                </a:rPr>
                <a:t>智能健康</a:t>
              </a: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之經驗，全面應用於柬國。</a:t>
              </a:r>
              <a:endParaRPr lang="en-US" altLang="zh-TW" b="1" dirty="0">
                <a:solidFill>
                  <a:schemeClr val="accent6">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363" y="3218462"/>
              <a:ext cx="1273515" cy="707888"/>
            </a:xfrm>
            <a:prstGeom prst="rect">
              <a:avLst/>
            </a:prstGeom>
          </p:spPr>
        </p:pic>
        <p:sp>
          <p:nvSpPr>
            <p:cNvPr id="4" name="文字方塊 3"/>
            <p:cNvSpPr txBox="1"/>
            <p:nvPr/>
          </p:nvSpPr>
          <p:spPr>
            <a:xfrm>
              <a:off x="236308" y="4001299"/>
              <a:ext cx="2044837" cy="369332"/>
            </a:xfrm>
            <a:prstGeom prst="rect">
              <a:avLst/>
            </a:prstGeom>
            <a:noFill/>
          </p:spPr>
          <p:txBody>
            <a:bodyPr wrap="square" rtlCol="0">
              <a:spAutoFit/>
            </a:bodyPr>
            <a:lstStyle/>
            <a:p>
              <a:r>
                <a:rPr lang="zh-TW" altLang="en-US" sz="1800" b="1" dirty="0">
                  <a:solidFill>
                    <a:schemeClr val="tx2">
                      <a:lumMod val="50000"/>
                    </a:schemeClr>
                  </a:solidFill>
                  <a:latin typeface="微軟正黑體" panose="020B0604030504040204" pitchFamily="34" charset="-120"/>
                  <a:ea typeface="微軟正黑體" panose="020B0604030504040204" pitchFamily="34" charset="-120"/>
                </a:rPr>
                <a:t>後冠狀病毒時代</a:t>
              </a:r>
            </a:p>
          </p:txBody>
        </p:sp>
        <p:sp>
          <p:nvSpPr>
            <p:cNvPr id="14" name="矩形 13"/>
            <p:cNvSpPr/>
            <p:nvPr/>
          </p:nvSpPr>
          <p:spPr>
            <a:xfrm>
              <a:off x="3855829" y="5154675"/>
              <a:ext cx="2470772" cy="707886"/>
            </a:xfrm>
            <a:prstGeom prst="rect">
              <a:avLst/>
            </a:prstGeom>
            <a:solidFill>
              <a:schemeClr val="accent2">
                <a:lumMod val="20000"/>
                <a:lumOff val="80000"/>
              </a:schemeClr>
            </a:solidFill>
          </p:spPr>
          <p:txBody>
            <a:bodyPr wrap="square">
              <a:spAutoFit/>
            </a:bodyP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協助柬國建立能迎向未來之醫療體系</a:t>
              </a:r>
            </a:p>
          </p:txBody>
        </p:sp>
        <p:pic>
          <p:nvPicPr>
            <p:cNvPr id="6" name="圖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6612" y="2014778"/>
              <a:ext cx="1192783" cy="764060"/>
            </a:xfrm>
            <a:prstGeom prst="rect">
              <a:avLst/>
            </a:prstGeom>
          </p:spPr>
        </p:pic>
        <p:sp>
          <p:nvSpPr>
            <p:cNvPr id="7" name="左中括弧 6"/>
            <p:cNvSpPr/>
            <p:nvPr/>
          </p:nvSpPr>
          <p:spPr>
            <a:xfrm rot="5400000">
              <a:off x="5070227" y="1007515"/>
              <a:ext cx="274915" cy="7525388"/>
            </a:xfrm>
            <a:prstGeom prst="lef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grpSp>
        <p:nvGrpSpPr>
          <p:cNvPr id="17" name="群組 16">
            <a:extLst>
              <a:ext uri="{FF2B5EF4-FFF2-40B4-BE49-F238E27FC236}">
                <a16:creationId xmlns:a16="http://schemas.microsoft.com/office/drawing/2014/main" id="{E46CFDFD-AD05-EB4A-8346-A0B3FBFC2321}"/>
              </a:ext>
            </a:extLst>
          </p:cNvPr>
          <p:cNvGrpSpPr/>
          <p:nvPr/>
        </p:nvGrpSpPr>
        <p:grpSpPr>
          <a:xfrm>
            <a:off x="5028799" y="436827"/>
            <a:ext cx="6611817" cy="617888"/>
            <a:chOff x="395923" y="712442"/>
            <a:chExt cx="6344241" cy="922011"/>
          </a:xfrm>
        </p:grpSpPr>
        <p:sp>
          <p:nvSpPr>
            <p:cNvPr id="18" name="Title 1">
              <a:extLst>
                <a:ext uri="{FF2B5EF4-FFF2-40B4-BE49-F238E27FC236}">
                  <a16:creationId xmlns:a16="http://schemas.microsoft.com/office/drawing/2014/main" id="{5E085AC7-F2E2-E34F-B71E-047BC4ADE898}"/>
                </a:ext>
              </a:extLst>
            </p:cNvPr>
            <p:cNvSpPr txBox="1">
              <a:spLocks/>
            </p:cNvSpPr>
            <p:nvPr/>
          </p:nvSpPr>
          <p:spPr>
            <a:xfrm>
              <a:off x="3107668" y="712442"/>
              <a:ext cx="3632496" cy="715275"/>
            </a:xfrm>
            <a:prstGeom prst="rect">
              <a:avLst/>
            </a:prstGeom>
          </p:spPr>
          <p:txBody>
            <a:bodyPr/>
            <a:lstStyle>
              <a:lvl1pPr algn="l" rtl="0" eaLnBrk="0" fontAlgn="base" hangingPunct="0">
                <a:spcBef>
                  <a:spcPct val="0"/>
                </a:spcBef>
                <a:spcAft>
                  <a:spcPct val="0"/>
                </a:spcAft>
                <a:defRPr sz="2800" b="1" kern="1200">
                  <a:solidFill>
                    <a:srgbClr val="272D74"/>
                  </a:solidFill>
                  <a:effectLst>
                    <a:outerShdw blurRad="50800" dist="38100" algn="l" rotWithShape="0">
                      <a:prstClr val="black">
                        <a:alpha val="40000"/>
                      </a:prstClr>
                    </a:outerShdw>
                  </a:effectLst>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1800" dirty="0">
                  <a:solidFill>
                    <a:srgbClr val="002060"/>
                  </a:solidFill>
                  <a:effectLst/>
                  <a:latin typeface="微軟正黑體" panose="020B0604030504040204" pitchFamily="34" charset="-120"/>
                  <a:ea typeface="微軟正黑體" panose="020B0604030504040204" pitchFamily="34" charset="-120"/>
                  <a:cs typeface="BiauKai"/>
                </a:rPr>
                <a:t>子公司</a:t>
              </a:r>
              <a:r>
                <a:rPr kumimoji="0" lang="en-US" altLang="zh-TW" sz="1800" dirty="0">
                  <a:solidFill>
                    <a:srgbClr val="002060"/>
                  </a:solidFill>
                  <a:effectLst/>
                  <a:latin typeface="微軟正黑體" panose="020B0604030504040204" pitchFamily="34" charset="-120"/>
                  <a:ea typeface="微軟正黑體" panose="020B0604030504040204" pitchFamily="34" charset="-120"/>
                  <a:cs typeface="BiauKai"/>
                </a:rPr>
                <a:t>—</a:t>
              </a:r>
              <a:r>
                <a:rPr kumimoji="0" lang="zh-Hant" altLang="en-US" sz="1800" dirty="0">
                  <a:solidFill>
                    <a:srgbClr val="002060"/>
                  </a:solidFill>
                  <a:effectLst/>
                  <a:latin typeface="微軟正黑體" panose="020B0604030504040204" pitchFamily="34" charset="-120"/>
                  <a:ea typeface="微軟正黑體" panose="020B0604030504040204" pitchFamily="34" charset="-120"/>
                  <a:cs typeface="BiauKai"/>
                </a:rPr>
                <a:t>福爾摩沙研究院有限公司 </a:t>
              </a:r>
              <a:r>
                <a:rPr kumimoji="0" lang="en-US" sz="1800" dirty="0">
                  <a:solidFill>
                    <a:srgbClr val="002060"/>
                  </a:solidFill>
                  <a:effectLst/>
                  <a:latin typeface="微軟正黑體" panose="020B0604030504040204" pitchFamily="34" charset="-120"/>
                  <a:ea typeface="微軟正黑體" panose="020B0604030504040204" pitchFamily="34" charset="-120"/>
                </a:rPr>
                <a:t>Academia </a:t>
              </a:r>
              <a:r>
                <a:rPr kumimoji="0" lang="en-US" sz="1800" dirty="0" err="1">
                  <a:solidFill>
                    <a:srgbClr val="002060"/>
                  </a:solidFill>
                  <a:effectLst/>
                  <a:latin typeface="微軟正黑體" panose="020B0604030504040204" pitchFamily="34" charset="-120"/>
                  <a:ea typeface="微軟正黑體" panose="020B0604030504040204" pitchFamily="34" charset="-120"/>
                </a:rPr>
                <a:t>Formosanica</a:t>
              </a:r>
              <a:r>
                <a:rPr kumimoji="0" lang="en-US" sz="1800" dirty="0">
                  <a:solidFill>
                    <a:srgbClr val="002060"/>
                  </a:solidFill>
                  <a:effectLst/>
                  <a:latin typeface="微軟正黑體" panose="020B0604030504040204" pitchFamily="34" charset="-120"/>
                  <a:ea typeface="微軟正黑體" panose="020B0604030504040204" pitchFamily="34" charset="-120"/>
                </a:rPr>
                <a:t> Co., Ltd</a:t>
              </a:r>
            </a:p>
          </p:txBody>
        </p:sp>
        <p:pic>
          <p:nvPicPr>
            <p:cNvPr id="19" name="Picture 3" descr="academia.jpg">
              <a:extLst>
                <a:ext uri="{FF2B5EF4-FFF2-40B4-BE49-F238E27FC236}">
                  <a16:creationId xmlns:a16="http://schemas.microsoft.com/office/drawing/2014/main" id="{AB061527-A2E6-AC41-A28A-6B40348EF3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923" y="842365"/>
              <a:ext cx="2565911" cy="792088"/>
            </a:xfrm>
            <a:prstGeom prst="rect">
              <a:avLst/>
            </a:prstGeom>
          </p:spPr>
        </p:pic>
      </p:grpSp>
      <p:pic>
        <p:nvPicPr>
          <p:cNvPr id="20" name="Picture 3" descr="consulation room.jpg">
            <a:extLst>
              <a:ext uri="{FF2B5EF4-FFF2-40B4-BE49-F238E27FC236}">
                <a16:creationId xmlns:a16="http://schemas.microsoft.com/office/drawing/2014/main" id="{EB41F0CC-413F-C046-B516-9645905268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094264" y="1336048"/>
            <a:ext cx="1928204" cy="2092952"/>
          </a:xfrm>
          <a:prstGeom prst="rect">
            <a:avLst/>
          </a:prstGeom>
        </p:spPr>
      </p:pic>
      <p:pic>
        <p:nvPicPr>
          <p:cNvPr id="21" name="圖片 20">
            <a:extLst>
              <a:ext uri="{FF2B5EF4-FFF2-40B4-BE49-F238E27FC236}">
                <a16:creationId xmlns:a16="http://schemas.microsoft.com/office/drawing/2014/main" id="{E1617684-298C-5948-9E05-634F122459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4840" y="1358066"/>
            <a:ext cx="1142985" cy="1445599"/>
          </a:xfrm>
          <a:prstGeom prst="rect">
            <a:avLst/>
          </a:prstGeom>
        </p:spPr>
      </p:pic>
      <p:pic>
        <p:nvPicPr>
          <p:cNvPr id="22" name="圖片 21">
            <a:extLst>
              <a:ext uri="{FF2B5EF4-FFF2-40B4-BE49-F238E27FC236}">
                <a16:creationId xmlns:a16="http://schemas.microsoft.com/office/drawing/2014/main" id="{C5D5B1B7-283B-C946-B9FC-D83851B0DB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68924" y="3790989"/>
            <a:ext cx="1852673" cy="2346761"/>
          </a:xfrm>
          <a:prstGeom prst="rect">
            <a:avLst/>
          </a:prstGeom>
        </p:spPr>
      </p:pic>
    </p:spTree>
    <p:extLst>
      <p:ext uri="{BB962C8B-B14F-4D97-AF65-F5344CB8AC3E}">
        <p14:creationId xmlns:p14="http://schemas.microsoft.com/office/powerpoint/2010/main" val="1694890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圖片 51">
            <a:extLst>
              <a:ext uri="{FF2B5EF4-FFF2-40B4-BE49-F238E27FC236}">
                <a16:creationId xmlns:a16="http://schemas.microsoft.com/office/drawing/2014/main" id="{ED4D34AE-9276-6A4A-95BF-B56DC5DA1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46" y="1290072"/>
            <a:ext cx="5089483" cy="5511538"/>
          </a:xfrm>
          <a:prstGeom prst="rect">
            <a:avLst/>
          </a:prstGeom>
        </p:spPr>
      </p:pic>
      <p:pic>
        <p:nvPicPr>
          <p:cNvPr id="53" name="圖片 52">
            <a:extLst>
              <a:ext uri="{FF2B5EF4-FFF2-40B4-BE49-F238E27FC236}">
                <a16:creationId xmlns:a16="http://schemas.microsoft.com/office/drawing/2014/main" id="{E0D5C755-28FC-5B4A-A6EF-B425B64239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72065" y="116632"/>
            <a:ext cx="2976344" cy="2229752"/>
          </a:xfrm>
          <a:prstGeom prst="rect">
            <a:avLst/>
          </a:prstGeom>
        </p:spPr>
      </p:pic>
      <p:sp>
        <p:nvSpPr>
          <p:cNvPr id="54" name="標題 9">
            <a:extLst>
              <a:ext uri="{FF2B5EF4-FFF2-40B4-BE49-F238E27FC236}">
                <a16:creationId xmlns:a16="http://schemas.microsoft.com/office/drawing/2014/main" id="{22E13BE3-85F9-7441-94A4-E7A1AA841207}"/>
              </a:ext>
            </a:extLst>
          </p:cNvPr>
          <p:cNvSpPr txBox="1">
            <a:spLocks/>
          </p:cNvSpPr>
          <p:nvPr/>
        </p:nvSpPr>
        <p:spPr>
          <a:xfrm>
            <a:off x="785603" y="352562"/>
            <a:ext cx="7369342" cy="755452"/>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auto">
              <a:spcAft>
                <a:spcPts val="0"/>
              </a:spcAft>
            </a:pPr>
            <a:r>
              <a:rPr kumimoji="1" lang="zh-TW" altLang="en-US" sz="3200" b="1" dirty="0">
                <a:solidFill>
                  <a:srgbClr val="7030A0"/>
                </a:solidFill>
                <a:latin typeface="微軟正黑體" panose="020B0604030504040204" pitchFamily="34" charset="-120"/>
                <a:ea typeface="微軟正黑體" panose="020B0604030504040204" pitchFamily="34" charset="-120"/>
              </a:rPr>
              <a:t>科技部獲獎技術轉移集資成立的公司</a:t>
            </a:r>
          </a:p>
        </p:txBody>
      </p:sp>
      <p:pic>
        <p:nvPicPr>
          <p:cNvPr id="55" name="圖片 54">
            <a:extLst>
              <a:ext uri="{FF2B5EF4-FFF2-40B4-BE49-F238E27FC236}">
                <a16:creationId xmlns:a16="http://schemas.microsoft.com/office/drawing/2014/main" id="{C0C36F36-F46C-8E4E-8162-6C5F18138960}"/>
              </a:ext>
            </a:extLst>
          </p:cNvPr>
          <p:cNvPicPr>
            <a:picLocks noChangeAspect="1"/>
          </p:cNvPicPr>
          <p:nvPr/>
        </p:nvPicPr>
        <p:blipFill>
          <a:blip r:embed="rId5"/>
          <a:stretch>
            <a:fillRect/>
          </a:stretch>
        </p:blipFill>
        <p:spPr>
          <a:xfrm>
            <a:off x="5627948" y="2882609"/>
            <a:ext cx="6237811" cy="3860443"/>
          </a:xfrm>
          <a:prstGeom prst="rect">
            <a:avLst/>
          </a:prstGeom>
        </p:spPr>
      </p:pic>
      <p:sp>
        <p:nvSpPr>
          <p:cNvPr id="56" name="矩形 55">
            <a:extLst>
              <a:ext uri="{FF2B5EF4-FFF2-40B4-BE49-F238E27FC236}">
                <a16:creationId xmlns:a16="http://schemas.microsoft.com/office/drawing/2014/main" id="{D29C522D-86B7-9D45-9A35-D0438743516C}"/>
              </a:ext>
            </a:extLst>
          </p:cNvPr>
          <p:cNvSpPr/>
          <p:nvPr/>
        </p:nvSpPr>
        <p:spPr>
          <a:xfrm>
            <a:off x="5611731" y="2346384"/>
            <a:ext cx="6254027" cy="584775"/>
          </a:xfrm>
          <a:prstGeom prst="rect">
            <a:avLst/>
          </a:prstGeom>
          <a:solidFill>
            <a:schemeClr val="accent2">
              <a:lumMod val="60000"/>
              <a:lumOff val="40000"/>
            </a:schemeClr>
          </a:solidFill>
        </p:spPr>
        <p:txBody>
          <a:bodyPr wrap="square">
            <a:spAutoFit/>
          </a:bodyPr>
          <a:lstStyle/>
          <a:p>
            <a:pPr algn="ctr"/>
            <a:r>
              <a:rPr lang="zh-HK" altLang="zh-TW" sz="1600" b="1" kern="100" dirty="0">
                <a:solidFill>
                  <a:srgbClr val="000000"/>
                </a:solidFill>
                <a:latin typeface="微軟正黑體" panose="020B0604030504040204" pitchFamily="34" charset="-120"/>
                <a:ea typeface="微軟正黑體" panose="020B0604030504040204" pitchFamily="34" charset="-120"/>
              </a:rPr>
              <a:t>由</a:t>
            </a:r>
            <a:r>
              <a:rPr lang="zh-TW" altLang="zh-TW" sz="1600" b="1" kern="100" dirty="0">
                <a:solidFill>
                  <a:srgbClr val="000000"/>
                </a:solidFill>
                <a:latin typeface="微軟正黑體" panose="020B0604030504040204" pitchFamily="34" charset="-120"/>
                <a:ea typeface="微軟正黑體" panose="020B0604030504040204" pitchFamily="34" charset="-120"/>
              </a:rPr>
              <a:t>臨床出發，設計從醫院、</a:t>
            </a:r>
            <a:r>
              <a:rPr lang="zh-TW" altLang="en-US" sz="1600" b="1" kern="100" dirty="0">
                <a:solidFill>
                  <a:srgbClr val="000000"/>
                </a:solidFill>
                <a:latin typeface="微軟正黑體" panose="020B0604030504040204" pitchFamily="34" charset="-120"/>
                <a:ea typeface="微軟正黑體" panose="020B0604030504040204" pitchFamily="34" charset="-120"/>
              </a:rPr>
              <a:t>診所</a:t>
            </a:r>
            <a:r>
              <a:rPr lang="zh-TW" altLang="zh-TW" sz="1600" b="1" kern="100" dirty="0">
                <a:solidFill>
                  <a:srgbClr val="000000"/>
                </a:solidFill>
                <a:latin typeface="微軟正黑體" panose="020B0604030504040204" pitchFamily="34" charset="-120"/>
                <a:ea typeface="微軟正黑體" panose="020B0604030504040204" pitchFamily="34" charset="-120"/>
              </a:rPr>
              <a:t>、照護機構到居家照護端，應用之病歷系統，透過系統及資訊串聯整合．提供決策支援應用</a:t>
            </a:r>
            <a:endParaRPr lang="en-US" altLang="zh-TW" sz="1600" b="1" kern="100" dirty="0">
              <a:solidFill>
                <a:srgbClr val="000000"/>
              </a:solidFill>
              <a:latin typeface="微軟正黑體" panose="020B0604030504040204" pitchFamily="34" charset="-120"/>
              <a:ea typeface="微軟正黑體" panose="020B0604030504040204" pitchFamily="34" charset="-120"/>
            </a:endParaRPr>
          </a:p>
        </p:txBody>
      </p:sp>
      <p:sp>
        <p:nvSpPr>
          <p:cNvPr id="57" name="矩形 56">
            <a:extLst>
              <a:ext uri="{FF2B5EF4-FFF2-40B4-BE49-F238E27FC236}">
                <a16:creationId xmlns:a16="http://schemas.microsoft.com/office/drawing/2014/main" id="{B1CD93C3-CBB0-654D-9CA8-161A850519A2}"/>
              </a:ext>
            </a:extLst>
          </p:cNvPr>
          <p:cNvSpPr/>
          <p:nvPr/>
        </p:nvSpPr>
        <p:spPr>
          <a:xfrm>
            <a:off x="8407363" y="1945898"/>
            <a:ext cx="3377848" cy="461665"/>
          </a:xfrm>
          <a:prstGeom prst="rect">
            <a:avLst/>
          </a:prstGeom>
          <a:solidFill>
            <a:srgbClr val="FFFF00"/>
          </a:solidFill>
        </p:spPr>
        <p:txBody>
          <a:bodyPr wrap="none">
            <a:spAutoFit/>
          </a:bodyPr>
          <a:lstStyle/>
          <a:p>
            <a:r>
              <a:rPr lang="zh-TW" altLang="en-US" b="1" dirty="0">
                <a:solidFill>
                  <a:schemeClr val="tx2">
                    <a:lumMod val="50000"/>
                  </a:schemeClr>
                </a:solidFill>
                <a:latin typeface="微軟正黑體" panose="020B0604030504040204" pitchFamily="34" charset="-120"/>
                <a:ea typeface="微軟正黑體" panose="020B0604030504040204" pitchFamily="34" charset="-120"/>
              </a:rPr>
              <a:t>榮獲</a:t>
            </a:r>
            <a:r>
              <a:rPr lang="en-US" altLang="zh-TW" b="1" dirty="0">
                <a:solidFill>
                  <a:schemeClr val="tx2">
                    <a:lumMod val="50000"/>
                  </a:schemeClr>
                </a:solidFill>
                <a:latin typeface="微軟正黑體" panose="020B0604030504040204" pitchFamily="34" charset="-120"/>
                <a:ea typeface="微軟正黑體" panose="020B0604030504040204" pitchFamily="34" charset="-120"/>
              </a:rPr>
              <a:t>2018</a:t>
            </a:r>
            <a:r>
              <a:rPr lang="zh-TW" altLang="en-US" b="1" dirty="0">
                <a:solidFill>
                  <a:schemeClr val="tx2">
                    <a:lumMod val="50000"/>
                  </a:schemeClr>
                </a:solidFill>
                <a:latin typeface="微軟正黑體" panose="020B0604030504040204" pitchFamily="34" charset="-120"/>
                <a:ea typeface="微軟正黑體" panose="020B0604030504040204" pitchFamily="34" charset="-120"/>
              </a:rPr>
              <a:t>年未來科技獎</a:t>
            </a:r>
          </a:p>
        </p:txBody>
      </p:sp>
      <p:pic>
        <p:nvPicPr>
          <p:cNvPr id="9" name="圖片 8" descr="IMG_5021.jpg">
            <a:extLst>
              <a:ext uri="{FF2B5EF4-FFF2-40B4-BE49-F238E27FC236}">
                <a16:creationId xmlns:a16="http://schemas.microsoft.com/office/drawing/2014/main" id="{E0B61C63-2C7B-43CB-8AD3-D297398902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9905" y="1345537"/>
            <a:ext cx="2606932" cy="885751"/>
          </a:xfrm>
          <a:prstGeom prst="rect">
            <a:avLst/>
          </a:prstGeom>
        </p:spPr>
      </p:pic>
    </p:spTree>
    <p:extLst>
      <p:ext uri="{BB962C8B-B14F-4D97-AF65-F5344CB8AC3E}">
        <p14:creationId xmlns:p14="http://schemas.microsoft.com/office/powerpoint/2010/main" val="986221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761999" y="945804"/>
            <a:ext cx="10518121" cy="5692840"/>
          </a:xfrm>
          <a:prstGeom prst="rect">
            <a:avLst/>
          </a:prstGeom>
        </p:spPr>
      </p:pic>
      <p:sp>
        <p:nvSpPr>
          <p:cNvPr id="5" name="矩形 4"/>
          <p:cNvSpPr/>
          <p:nvPr/>
        </p:nvSpPr>
        <p:spPr>
          <a:xfrm>
            <a:off x="1617851" y="219272"/>
            <a:ext cx="8956298" cy="646331"/>
          </a:xfrm>
          <a:prstGeom prst="rect">
            <a:avLst/>
          </a:prstGeom>
          <a:solidFill>
            <a:schemeClr val="accent6">
              <a:lumMod val="60000"/>
              <a:lumOff val="40000"/>
            </a:schemeClr>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rPr>
              <a:t>金邊智慧診所、藥局、病房與智能復健方案</a:t>
            </a:r>
          </a:p>
        </p:txBody>
      </p:sp>
      <p:pic>
        <p:nvPicPr>
          <p:cNvPr id="18" name="圖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4296" y="4722992"/>
            <a:ext cx="1944296" cy="1919622"/>
          </a:xfrm>
          <a:prstGeom prst="rect">
            <a:avLst/>
          </a:prstGeom>
        </p:spPr>
      </p:pic>
      <p:pic>
        <p:nvPicPr>
          <p:cNvPr id="19" name="圖片 18"/>
          <p:cNvPicPr>
            <a:picLocks noChangeAspect="1"/>
          </p:cNvPicPr>
          <p:nvPr/>
        </p:nvPicPr>
        <p:blipFill>
          <a:blip r:embed="rId4"/>
          <a:stretch>
            <a:fillRect/>
          </a:stretch>
        </p:blipFill>
        <p:spPr>
          <a:xfrm>
            <a:off x="7171256" y="4510364"/>
            <a:ext cx="1631527" cy="2126152"/>
          </a:xfrm>
          <a:prstGeom prst="rect">
            <a:avLst/>
          </a:prstGeom>
        </p:spPr>
      </p:pic>
      <p:pic>
        <p:nvPicPr>
          <p:cNvPr id="21" name="圖片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1059" y="4698092"/>
            <a:ext cx="1150197" cy="2016783"/>
          </a:xfrm>
          <a:prstGeom prst="rect">
            <a:avLst/>
          </a:prstGeom>
        </p:spPr>
      </p:pic>
      <p:pic>
        <p:nvPicPr>
          <p:cNvPr id="22" name="圖片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7320" y="4510365"/>
            <a:ext cx="1193936" cy="191262"/>
          </a:xfrm>
          <a:prstGeom prst="rect">
            <a:avLst/>
          </a:prstGeom>
        </p:spPr>
      </p:pic>
      <p:pic>
        <p:nvPicPr>
          <p:cNvPr id="8" name="Picture Placeholder 4" descr="consulation room.jpg"/>
          <p:cNvPicPr>
            <a:picLocks noChangeAspect="1"/>
          </p:cNvPicPr>
          <p:nvPr/>
        </p:nvPicPr>
        <p:blipFill>
          <a:blip r:embed="rId7" cstate="screen">
            <a:extLst>
              <a:ext uri="{28A0092B-C50C-407E-A947-70E740481C1C}">
                <a14:useLocalDpi xmlns:a14="http://schemas.microsoft.com/office/drawing/2010/main"/>
              </a:ext>
            </a:extLst>
          </a:blip>
          <a:srcRect l="-16627" r="-16627"/>
          <a:stretch>
            <a:fillRect/>
          </a:stretch>
        </p:blipFill>
        <p:spPr>
          <a:xfrm>
            <a:off x="8015136" y="941834"/>
            <a:ext cx="3585193" cy="3495835"/>
          </a:xfrm>
          <a:prstGeom prst="round2SameRect">
            <a:avLst>
              <a:gd name="adj1" fmla="val 3096"/>
              <a:gd name="adj2" fmla="val 0"/>
            </a:avLst>
          </a:prstGeom>
        </p:spPr>
      </p:pic>
      <p:pic>
        <p:nvPicPr>
          <p:cNvPr id="9" name="Picture Placeholder 11" descr="Case 2.png"/>
          <p:cNvPicPr>
            <a:picLocks noChangeAspect="1"/>
          </p:cNvPicPr>
          <p:nvPr/>
        </p:nvPicPr>
        <p:blipFill>
          <a:blip r:embed="rId8" cstate="screen">
            <a:extLst>
              <a:ext uri="{28A0092B-C50C-407E-A947-70E740481C1C}">
                <a14:useLocalDpi xmlns:a14="http://schemas.microsoft.com/office/drawing/2010/main"/>
              </a:ext>
            </a:extLst>
          </a:blip>
          <a:srcRect t="-12031" b="-12031"/>
          <a:stretch>
            <a:fillRect/>
          </a:stretch>
        </p:blipFill>
        <p:spPr>
          <a:xfrm flipH="1" flipV="1">
            <a:off x="8777908" y="4556360"/>
            <a:ext cx="2527088" cy="2301640"/>
          </a:xfrm>
          <a:prstGeom prst="round1Rect">
            <a:avLst>
              <a:gd name="adj" fmla="val 9488"/>
            </a:avLst>
          </a:prstGeom>
        </p:spPr>
      </p:pic>
    </p:spTree>
    <p:extLst>
      <p:ext uri="{BB962C8B-B14F-4D97-AF65-F5344CB8AC3E}">
        <p14:creationId xmlns:p14="http://schemas.microsoft.com/office/powerpoint/2010/main" val="2950381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圖片 183" descr="4a2e40649b73f.jpg">
            <a:extLst>
              <a:ext uri="{FF2B5EF4-FFF2-40B4-BE49-F238E27FC236}">
                <a16:creationId xmlns:a16="http://schemas.microsoft.com/office/drawing/2014/main" id="{132BA956-0481-9241-907A-2A97221BB89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43104" y="1082735"/>
            <a:ext cx="5002779" cy="52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0" name="Group 281">
            <a:extLst>
              <a:ext uri="{FF2B5EF4-FFF2-40B4-BE49-F238E27FC236}">
                <a16:creationId xmlns:a16="http://schemas.microsoft.com/office/drawing/2014/main" id="{0AD4F473-CB62-904F-B08D-413587F8C39B}"/>
              </a:ext>
            </a:extLst>
          </p:cNvPr>
          <p:cNvGrpSpPr>
            <a:grpSpLocks/>
          </p:cNvGrpSpPr>
          <p:nvPr/>
        </p:nvGrpSpPr>
        <p:grpSpPr bwMode="auto">
          <a:xfrm>
            <a:off x="5375275" y="3532188"/>
            <a:ext cx="2298700" cy="704850"/>
            <a:chOff x="4014" y="1706"/>
            <a:chExt cx="1406" cy="726"/>
          </a:xfrm>
        </p:grpSpPr>
        <p:pic>
          <p:nvPicPr>
            <p:cNvPr id="7258" name="Picture 282" descr="Cloud_rw131">
              <a:extLst>
                <a:ext uri="{FF2B5EF4-FFF2-40B4-BE49-F238E27FC236}">
                  <a16:creationId xmlns:a16="http://schemas.microsoft.com/office/drawing/2014/main" id="{5926191F-E7B1-1041-87E3-9728BAC1DB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4" y="1706"/>
              <a:ext cx="1406"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59" name="Text Box 283">
              <a:extLst>
                <a:ext uri="{FF2B5EF4-FFF2-40B4-BE49-F238E27FC236}">
                  <a16:creationId xmlns:a16="http://schemas.microsoft.com/office/drawing/2014/main" id="{459F033B-5AA9-D645-A283-56A78A5C2358}"/>
                </a:ext>
              </a:extLst>
            </p:cNvPr>
            <p:cNvSpPr txBox="1">
              <a:spLocks noChangeArrowheads="1"/>
            </p:cNvSpPr>
            <p:nvPr/>
          </p:nvSpPr>
          <p:spPr bwMode="auto">
            <a:xfrm>
              <a:off x="4287" y="1933"/>
              <a:ext cx="499"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r>
                <a:rPr kumimoji="0" lang="en-US" altLang="zh-TW" sz="1200">
                  <a:latin typeface="Comic Sans MS" panose="030F0902030302020204" pitchFamily="66" charset="0"/>
                </a:rPr>
                <a:t>Internet</a:t>
              </a:r>
            </a:p>
          </p:txBody>
        </p:sp>
      </p:grpSp>
      <p:grpSp>
        <p:nvGrpSpPr>
          <p:cNvPr id="7171" name="Group 284">
            <a:extLst>
              <a:ext uri="{FF2B5EF4-FFF2-40B4-BE49-F238E27FC236}">
                <a16:creationId xmlns:a16="http://schemas.microsoft.com/office/drawing/2014/main" id="{8C25C3E1-3F4F-7048-84EA-24786F1C995E}"/>
              </a:ext>
            </a:extLst>
          </p:cNvPr>
          <p:cNvGrpSpPr>
            <a:grpSpLocks/>
          </p:cNvGrpSpPr>
          <p:nvPr/>
        </p:nvGrpSpPr>
        <p:grpSpPr bwMode="auto">
          <a:xfrm>
            <a:off x="6873875" y="3190876"/>
            <a:ext cx="839788" cy="576263"/>
            <a:chOff x="4876" y="1979"/>
            <a:chExt cx="726" cy="635"/>
          </a:xfrm>
        </p:grpSpPr>
        <p:pic>
          <p:nvPicPr>
            <p:cNvPr id="7207" name="Picture 285" descr="SimpleUser_blue">
              <a:extLst>
                <a:ext uri="{FF2B5EF4-FFF2-40B4-BE49-F238E27FC236}">
                  <a16:creationId xmlns:a16="http://schemas.microsoft.com/office/drawing/2014/main" id="{F398FC25-ED01-6247-8944-FA58987072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 y="2115"/>
              <a:ext cx="286"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08" name="Group 286">
              <a:extLst>
                <a:ext uri="{FF2B5EF4-FFF2-40B4-BE49-F238E27FC236}">
                  <a16:creationId xmlns:a16="http://schemas.microsoft.com/office/drawing/2014/main" id="{8A40CE82-2A49-1A4E-BB9C-6D3D98506480}"/>
                </a:ext>
              </a:extLst>
            </p:cNvPr>
            <p:cNvGrpSpPr>
              <a:grpSpLocks/>
            </p:cNvGrpSpPr>
            <p:nvPr/>
          </p:nvGrpSpPr>
          <p:grpSpPr bwMode="auto">
            <a:xfrm>
              <a:off x="5103" y="1979"/>
              <a:ext cx="499" cy="635"/>
              <a:chOff x="3424" y="1888"/>
              <a:chExt cx="645" cy="898"/>
            </a:xfrm>
          </p:grpSpPr>
          <p:sp>
            <p:nvSpPr>
              <p:cNvPr id="7209" name="Freeform 287">
                <a:extLst>
                  <a:ext uri="{FF2B5EF4-FFF2-40B4-BE49-F238E27FC236}">
                    <a16:creationId xmlns:a16="http://schemas.microsoft.com/office/drawing/2014/main" id="{9FA5FC41-B894-8D49-A4FF-77F27E1788B0}"/>
                  </a:ext>
                </a:extLst>
              </p:cNvPr>
              <p:cNvSpPr>
                <a:spLocks/>
              </p:cNvSpPr>
              <p:nvPr/>
            </p:nvSpPr>
            <p:spPr bwMode="auto">
              <a:xfrm>
                <a:off x="3449" y="2207"/>
                <a:ext cx="620" cy="402"/>
              </a:xfrm>
              <a:custGeom>
                <a:avLst/>
                <a:gdLst>
                  <a:gd name="T0" fmla="*/ 0 w 2037"/>
                  <a:gd name="T1" fmla="*/ 0 h 1225"/>
                  <a:gd name="T2" fmla="*/ 0 w 2037"/>
                  <a:gd name="T3" fmla="*/ 0 h 1225"/>
                  <a:gd name="T4" fmla="*/ 0 w 2037"/>
                  <a:gd name="T5" fmla="*/ 0 h 1225"/>
                  <a:gd name="T6" fmla="*/ 0 w 2037"/>
                  <a:gd name="T7" fmla="*/ 0 h 1225"/>
                  <a:gd name="T8" fmla="*/ 0 w 2037"/>
                  <a:gd name="T9" fmla="*/ 0 h 1225"/>
                  <a:gd name="T10" fmla="*/ 0 w 2037"/>
                  <a:gd name="T11" fmla="*/ 0 h 1225"/>
                  <a:gd name="T12" fmla="*/ 0 w 2037"/>
                  <a:gd name="T13" fmla="*/ 0 h 1225"/>
                  <a:gd name="T14" fmla="*/ 0 w 2037"/>
                  <a:gd name="T15" fmla="*/ 0 h 1225"/>
                  <a:gd name="T16" fmla="*/ 0 w 2037"/>
                  <a:gd name="T17" fmla="*/ 0 h 1225"/>
                  <a:gd name="T18" fmla="*/ 0 w 2037"/>
                  <a:gd name="T19" fmla="*/ 0 h 1225"/>
                  <a:gd name="T20" fmla="*/ 0 w 2037"/>
                  <a:gd name="T21" fmla="*/ 0 h 1225"/>
                  <a:gd name="T22" fmla="*/ 0 w 2037"/>
                  <a:gd name="T23" fmla="*/ 0 h 1225"/>
                  <a:gd name="T24" fmla="*/ 0 w 2037"/>
                  <a:gd name="T25" fmla="*/ 0 h 1225"/>
                  <a:gd name="T26" fmla="*/ 0 w 2037"/>
                  <a:gd name="T27" fmla="*/ 0 h 1225"/>
                  <a:gd name="T28" fmla="*/ 0 w 2037"/>
                  <a:gd name="T29" fmla="*/ 0 h 1225"/>
                  <a:gd name="T30" fmla="*/ 0 w 2037"/>
                  <a:gd name="T31" fmla="*/ 0 h 1225"/>
                  <a:gd name="T32" fmla="*/ 0 w 2037"/>
                  <a:gd name="T33" fmla="*/ 0 h 1225"/>
                  <a:gd name="T34" fmla="*/ 0 w 2037"/>
                  <a:gd name="T35" fmla="*/ 0 h 1225"/>
                  <a:gd name="T36" fmla="*/ 0 w 2037"/>
                  <a:gd name="T37" fmla="*/ 0 h 1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7"/>
                  <a:gd name="T58" fmla="*/ 0 h 1225"/>
                  <a:gd name="T59" fmla="*/ 2037 w 2037"/>
                  <a:gd name="T60" fmla="*/ 1225 h 12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7" h="1225">
                    <a:moveTo>
                      <a:pt x="1973" y="791"/>
                    </a:moveTo>
                    <a:cubicBezTo>
                      <a:pt x="2034" y="724"/>
                      <a:pt x="2037" y="684"/>
                      <a:pt x="1981" y="668"/>
                    </a:cubicBezTo>
                    <a:cubicBezTo>
                      <a:pt x="2018" y="671"/>
                      <a:pt x="2002" y="648"/>
                      <a:pt x="1934" y="598"/>
                    </a:cubicBezTo>
                    <a:cubicBezTo>
                      <a:pt x="1866" y="549"/>
                      <a:pt x="1770" y="487"/>
                      <a:pt x="1646" y="415"/>
                    </a:cubicBezTo>
                    <a:cubicBezTo>
                      <a:pt x="1523" y="342"/>
                      <a:pt x="1397" y="271"/>
                      <a:pt x="1268" y="202"/>
                    </a:cubicBezTo>
                    <a:cubicBezTo>
                      <a:pt x="1140" y="134"/>
                      <a:pt x="1034" y="82"/>
                      <a:pt x="950" y="46"/>
                    </a:cubicBezTo>
                    <a:cubicBezTo>
                      <a:pt x="867" y="11"/>
                      <a:pt x="832" y="6"/>
                      <a:pt x="844" y="32"/>
                    </a:cubicBezTo>
                    <a:cubicBezTo>
                      <a:pt x="818" y="0"/>
                      <a:pt x="754" y="5"/>
                      <a:pt x="651" y="48"/>
                    </a:cubicBezTo>
                    <a:cubicBezTo>
                      <a:pt x="549" y="90"/>
                      <a:pt x="441" y="149"/>
                      <a:pt x="327" y="223"/>
                    </a:cubicBezTo>
                    <a:cubicBezTo>
                      <a:pt x="212" y="298"/>
                      <a:pt x="125" y="369"/>
                      <a:pt x="64" y="435"/>
                    </a:cubicBezTo>
                    <a:cubicBezTo>
                      <a:pt x="2" y="500"/>
                      <a:pt x="0" y="541"/>
                      <a:pt x="56" y="556"/>
                    </a:cubicBezTo>
                    <a:cubicBezTo>
                      <a:pt x="11" y="549"/>
                      <a:pt x="22" y="570"/>
                      <a:pt x="87" y="618"/>
                    </a:cubicBezTo>
                    <a:cubicBezTo>
                      <a:pt x="154" y="666"/>
                      <a:pt x="249" y="727"/>
                      <a:pt x="374" y="801"/>
                    </a:cubicBezTo>
                    <a:cubicBezTo>
                      <a:pt x="498" y="875"/>
                      <a:pt x="626" y="946"/>
                      <a:pt x="757" y="1016"/>
                    </a:cubicBezTo>
                    <a:cubicBezTo>
                      <a:pt x="889" y="1086"/>
                      <a:pt x="997" y="1140"/>
                      <a:pt x="1083" y="1177"/>
                    </a:cubicBezTo>
                    <a:cubicBezTo>
                      <a:pt x="1168" y="1213"/>
                      <a:pt x="1205" y="1219"/>
                      <a:pt x="1193" y="1193"/>
                    </a:cubicBezTo>
                    <a:cubicBezTo>
                      <a:pt x="1219" y="1225"/>
                      <a:pt x="1283" y="1220"/>
                      <a:pt x="1385" y="1178"/>
                    </a:cubicBezTo>
                    <a:cubicBezTo>
                      <a:pt x="1488" y="1136"/>
                      <a:pt x="1596" y="1077"/>
                      <a:pt x="1710" y="1002"/>
                    </a:cubicBezTo>
                    <a:cubicBezTo>
                      <a:pt x="1824" y="927"/>
                      <a:pt x="1911" y="857"/>
                      <a:pt x="1973" y="791"/>
                    </a:cubicBezTo>
                    <a:close/>
                  </a:path>
                </a:pathLst>
              </a:custGeom>
              <a:solidFill>
                <a:srgbClr val="CEDAE0"/>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sp>
            <p:nvSpPr>
              <p:cNvPr id="7210" name="Freeform 288">
                <a:extLst>
                  <a:ext uri="{FF2B5EF4-FFF2-40B4-BE49-F238E27FC236}">
                    <a16:creationId xmlns:a16="http://schemas.microsoft.com/office/drawing/2014/main" id="{89924E64-A2A6-AB4B-9EA9-236F1443C932}"/>
                  </a:ext>
                </a:extLst>
              </p:cNvPr>
              <p:cNvSpPr>
                <a:spLocks/>
              </p:cNvSpPr>
              <p:nvPr/>
            </p:nvSpPr>
            <p:spPr bwMode="auto">
              <a:xfrm>
                <a:off x="3460" y="1894"/>
                <a:ext cx="311" cy="480"/>
              </a:xfrm>
              <a:custGeom>
                <a:avLst/>
                <a:gdLst>
                  <a:gd name="T0" fmla="*/ 0 w 1024"/>
                  <a:gd name="T1" fmla="*/ 0 h 1456"/>
                  <a:gd name="T2" fmla="*/ 0 w 1024"/>
                  <a:gd name="T3" fmla="*/ 0 h 1456"/>
                  <a:gd name="T4" fmla="*/ 0 w 1024"/>
                  <a:gd name="T5" fmla="*/ 0 h 1456"/>
                  <a:gd name="T6" fmla="*/ 0 w 1024"/>
                  <a:gd name="T7" fmla="*/ 0 h 1456"/>
                  <a:gd name="T8" fmla="*/ 0 w 1024"/>
                  <a:gd name="T9" fmla="*/ 0 h 1456"/>
                  <a:gd name="T10" fmla="*/ 0 w 1024"/>
                  <a:gd name="T11" fmla="*/ 0 h 1456"/>
                  <a:gd name="T12" fmla="*/ 0 w 1024"/>
                  <a:gd name="T13" fmla="*/ 0 h 1456"/>
                  <a:gd name="T14" fmla="*/ 0 60000 65536"/>
                  <a:gd name="T15" fmla="*/ 0 60000 65536"/>
                  <a:gd name="T16" fmla="*/ 0 60000 65536"/>
                  <a:gd name="T17" fmla="*/ 0 60000 65536"/>
                  <a:gd name="T18" fmla="*/ 0 60000 65536"/>
                  <a:gd name="T19" fmla="*/ 0 60000 65536"/>
                  <a:gd name="T20" fmla="*/ 0 60000 65536"/>
                  <a:gd name="T21" fmla="*/ 0 w 1024"/>
                  <a:gd name="T22" fmla="*/ 0 h 1456"/>
                  <a:gd name="T23" fmla="*/ 1024 w 1024"/>
                  <a:gd name="T24" fmla="*/ 1456 h 14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4" h="1456">
                    <a:moveTo>
                      <a:pt x="760" y="0"/>
                    </a:moveTo>
                    <a:lnTo>
                      <a:pt x="1" y="409"/>
                    </a:lnTo>
                    <a:lnTo>
                      <a:pt x="0" y="1304"/>
                    </a:lnTo>
                    <a:lnTo>
                      <a:pt x="265" y="1456"/>
                    </a:lnTo>
                    <a:lnTo>
                      <a:pt x="1024" y="1042"/>
                    </a:lnTo>
                    <a:lnTo>
                      <a:pt x="1024" y="152"/>
                    </a:lnTo>
                    <a:lnTo>
                      <a:pt x="760" y="0"/>
                    </a:lnTo>
                    <a:close/>
                  </a:path>
                </a:pathLst>
              </a:custGeom>
              <a:solidFill>
                <a:srgbClr val="6C8C9D"/>
              </a:solidFill>
              <a:ln w="0">
                <a:solidFill>
                  <a:srgbClr val="000000"/>
                </a:solidFill>
                <a:round/>
                <a:headEnd/>
                <a:tailEnd/>
              </a:ln>
            </p:spPr>
            <p:txBody>
              <a:bodyPr/>
              <a:lstStyle/>
              <a:p>
                <a:endParaRPr lang="zh-TW" altLang="en-US"/>
              </a:p>
            </p:txBody>
          </p:sp>
          <p:sp>
            <p:nvSpPr>
              <p:cNvPr id="7211" name="Freeform 289">
                <a:extLst>
                  <a:ext uri="{FF2B5EF4-FFF2-40B4-BE49-F238E27FC236}">
                    <a16:creationId xmlns:a16="http://schemas.microsoft.com/office/drawing/2014/main" id="{C77D4E03-D548-8A4B-A7DF-149C16771DD3}"/>
                  </a:ext>
                </a:extLst>
              </p:cNvPr>
              <p:cNvSpPr>
                <a:spLocks/>
              </p:cNvSpPr>
              <p:nvPr/>
            </p:nvSpPr>
            <p:spPr bwMode="auto">
              <a:xfrm>
                <a:off x="3454" y="1888"/>
                <a:ext cx="314" cy="187"/>
              </a:xfrm>
              <a:custGeom>
                <a:avLst/>
                <a:gdLst>
                  <a:gd name="T0" fmla="*/ 0 w 1030"/>
                  <a:gd name="T1" fmla="*/ 0 h 564"/>
                  <a:gd name="T2" fmla="*/ 0 w 1030"/>
                  <a:gd name="T3" fmla="*/ 0 h 564"/>
                  <a:gd name="T4" fmla="*/ 0 w 1030"/>
                  <a:gd name="T5" fmla="*/ 0 h 564"/>
                  <a:gd name="T6" fmla="*/ 0 w 1030"/>
                  <a:gd name="T7" fmla="*/ 0 h 564"/>
                  <a:gd name="T8" fmla="*/ 0 w 1030"/>
                  <a:gd name="T9" fmla="*/ 0 h 564"/>
                  <a:gd name="T10" fmla="*/ 0 w 1030"/>
                  <a:gd name="T11" fmla="*/ 0 h 564"/>
                  <a:gd name="T12" fmla="*/ 0 w 1030"/>
                  <a:gd name="T13" fmla="*/ 0 h 564"/>
                  <a:gd name="T14" fmla="*/ 0 w 1030"/>
                  <a:gd name="T15" fmla="*/ 0 h 564"/>
                  <a:gd name="T16" fmla="*/ 0 w 1030"/>
                  <a:gd name="T17" fmla="*/ 0 h 564"/>
                  <a:gd name="T18" fmla="*/ 0 w 1030"/>
                  <a:gd name="T19" fmla="*/ 0 h 564"/>
                  <a:gd name="T20" fmla="*/ 0 w 1030"/>
                  <a:gd name="T21" fmla="*/ 0 h 564"/>
                  <a:gd name="T22" fmla="*/ 0 w 1030"/>
                  <a:gd name="T23" fmla="*/ 0 h 564"/>
                  <a:gd name="T24" fmla="*/ 0 w 1030"/>
                  <a:gd name="T25" fmla="*/ 0 h 564"/>
                  <a:gd name="T26" fmla="*/ 0 w 1030"/>
                  <a:gd name="T27" fmla="*/ 0 h 564"/>
                  <a:gd name="T28" fmla="*/ 0 w 1030"/>
                  <a:gd name="T29" fmla="*/ 0 h 5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0"/>
                  <a:gd name="T46" fmla="*/ 0 h 564"/>
                  <a:gd name="T47" fmla="*/ 1030 w 1030"/>
                  <a:gd name="T48" fmla="*/ 564 h 5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0" h="564">
                    <a:moveTo>
                      <a:pt x="924" y="218"/>
                    </a:moveTo>
                    <a:cubicBezTo>
                      <a:pt x="995" y="176"/>
                      <a:pt x="1020" y="157"/>
                      <a:pt x="998" y="160"/>
                    </a:cubicBezTo>
                    <a:cubicBezTo>
                      <a:pt x="1030" y="149"/>
                      <a:pt x="1028" y="129"/>
                      <a:pt x="993" y="98"/>
                    </a:cubicBezTo>
                    <a:cubicBezTo>
                      <a:pt x="957" y="68"/>
                      <a:pt x="913" y="43"/>
                      <a:pt x="860" y="22"/>
                    </a:cubicBezTo>
                    <a:cubicBezTo>
                      <a:pt x="807" y="1"/>
                      <a:pt x="770" y="0"/>
                      <a:pt x="748" y="17"/>
                    </a:cubicBezTo>
                    <a:cubicBezTo>
                      <a:pt x="756" y="5"/>
                      <a:pt x="721" y="18"/>
                      <a:pt x="643" y="56"/>
                    </a:cubicBezTo>
                    <a:cubicBezTo>
                      <a:pt x="565" y="94"/>
                      <a:pt x="473" y="142"/>
                      <a:pt x="369" y="198"/>
                    </a:cubicBezTo>
                    <a:cubicBezTo>
                      <a:pt x="264" y="255"/>
                      <a:pt x="176" y="304"/>
                      <a:pt x="105" y="346"/>
                    </a:cubicBezTo>
                    <a:cubicBezTo>
                      <a:pt x="34" y="388"/>
                      <a:pt x="9" y="408"/>
                      <a:pt x="31" y="403"/>
                    </a:cubicBezTo>
                    <a:cubicBezTo>
                      <a:pt x="0" y="414"/>
                      <a:pt x="1" y="435"/>
                      <a:pt x="37" y="465"/>
                    </a:cubicBezTo>
                    <a:cubicBezTo>
                      <a:pt x="72" y="496"/>
                      <a:pt x="116" y="521"/>
                      <a:pt x="169" y="542"/>
                    </a:cubicBezTo>
                    <a:cubicBezTo>
                      <a:pt x="222" y="563"/>
                      <a:pt x="260" y="564"/>
                      <a:pt x="281" y="547"/>
                    </a:cubicBezTo>
                    <a:cubicBezTo>
                      <a:pt x="273" y="559"/>
                      <a:pt x="308" y="546"/>
                      <a:pt x="386" y="508"/>
                    </a:cubicBezTo>
                    <a:cubicBezTo>
                      <a:pt x="465" y="470"/>
                      <a:pt x="556" y="423"/>
                      <a:pt x="661" y="366"/>
                    </a:cubicBezTo>
                    <a:cubicBezTo>
                      <a:pt x="765" y="310"/>
                      <a:pt x="853" y="260"/>
                      <a:pt x="924" y="218"/>
                    </a:cubicBezTo>
                    <a:close/>
                  </a:path>
                </a:pathLst>
              </a:custGeom>
              <a:solidFill>
                <a:srgbClr val="CEDAE0"/>
              </a:solidFill>
              <a:ln w="0">
                <a:solidFill>
                  <a:srgbClr val="000000"/>
                </a:solidFill>
                <a:round/>
                <a:headEnd/>
                <a:tailEnd/>
              </a:ln>
            </p:spPr>
            <p:txBody>
              <a:bodyPr/>
              <a:lstStyle/>
              <a:p>
                <a:endParaRPr lang="zh-TW" altLang="en-US"/>
              </a:p>
            </p:txBody>
          </p:sp>
          <p:sp>
            <p:nvSpPr>
              <p:cNvPr id="7212" name="Freeform 290">
                <a:extLst>
                  <a:ext uri="{FF2B5EF4-FFF2-40B4-BE49-F238E27FC236}">
                    <a16:creationId xmlns:a16="http://schemas.microsoft.com/office/drawing/2014/main" id="{D8BD2B59-7A85-CE4C-A721-E281517ED686}"/>
                  </a:ext>
                </a:extLst>
              </p:cNvPr>
              <p:cNvSpPr>
                <a:spLocks/>
              </p:cNvSpPr>
              <p:nvPr/>
            </p:nvSpPr>
            <p:spPr bwMode="auto">
              <a:xfrm>
                <a:off x="3450" y="2028"/>
                <a:ext cx="89" cy="355"/>
              </a:xfrm>
              <a:custGeom>
                <a:avLst/>
                <a:gdLst>
                  <a:gd name="T0" fmla="*/ 0 w 292"/>
                  <a:gd name="T1" fmla="*/ 0 h 1077"/>
                  <a:gd name="T2" fmla="*/ 0 w 292"/>
                  <a:gd name="T3" fmla="*/ 0 h 1077"/>
                  <a:gd name="T4" fmla="*/ 0 w 292"/>
                  <a:gd name="T5" fmla="*/ 0 h 1077"/>
                  <a:gd name="T6" fmla="*/ 0 w 292"/>
                  <a:gd name="T7" fmla="*/ 0 h 1077"/>
                  <a:gd name="T8" fmla="*/ 0 w 292"/>
                  <a:gd name="T9" fmla="*/ 0 h 1077"/>
                  <a:gd name="T10" fmla="*/ 0 w 292"/>
                  <a:gd name="T11" fmla="*/ 0 h 1077"/>
                  <a:gd name="T12" fmla="*/ 0 w 292"/>
                  <a:gd name="T13" fmla="*/ 0 h 1077"/>
                  <a:gd name="T14" fmla="*/ 0 w 292"/>
                  <a:gd name="T15" fmla="*/ 0 h 1077"/>
                  <a:gd name="T16" fmla="*/ 0 w 292"/>
                  <a:gd name="T17" fmla="*/ 0 h 1077"/>
                  <a:gd name="T18" fmla="*/ 0 w 292"/>
                  <a:gd name="T19" fmla="*/ 0 h 1077"/>
                  <a:gd name="T20" fmla="*/ 0 w 292"/>
                  <a:gd name="T21" fmla="*/ 0 h 1077"/>
                  <a:gd name="T22" fmla="*/ 0 w 292"/>
                  <a:gd name="T23" fmla="*/ 0 h 1077"/>
                  <a:gd name="T24" fmla="*/ 0 w 292"/>
                  <a:gd name="T25" fmla="*/ 0 h 1077"/>
                  <a:gd name="T26" fmla="*/ 0 w 292"/>
                  <a:gd name="T27" fmla="*/ 0 h 1077"/>
                  <a:gd name="T28" fmla="*/ 0 w 292"/>
                  <a:gd name="T29" fmla="*/ 0 h 10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077"/>
                  <a:gd name="T47" fmla="*/ 292 w 292"/>
                  <a:gd name="T48" fmla="*/ 1077 h 10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077">
                    <a:moveTo>
                      <a:pt x="287" y="302"/>
                    </a:moveTo>
                    <a:cubicBezTo>
                      <a:pt x="283" y="212"/>
                      <a:pt x="278" y="174"/>
                      <a:pt x="271" y="188"/>
                    </a:cubicBezTo>
                    <a:cubicBezTo>
                      <a:pt x="277" y="159"/>
                      <a:pt x="257" y="127"/>
                      <a:pt x="213" y="91"/>
                    </a:cubicBezTo>
                    <a:cubicBezTo>
                      <a:pt x="168" y="55"/>
                      <a:pt x="124" y="30"/>
                      <a:pt x="80" y="15"/>
                    </a:cubicBezTo>
                    <a:cubicBezTo>
                      <a:pt x="36" y="0"/>
                      <a:pt x="16" y="9"/>
                      <a:pt x="21" y="44"/>
                    </a:cubicBezTo>
                    <a:cubicBezTo>
                      <a:pt x="14" y="22"/>
                      <a:pt x="9" y="54"/>
                      <a:pt x="5" y="140"/>
                    </a:cubicBezTo>
                    <a:cubicBezTo>
                      <a:pt x="2" y="227"/>
                      <a:pt x="0" y="331"/>
                      <a:pt x="0" y="455"/>
                    </a:cubicBezTo>
                    <a:cubicBezTo>
                      <a:pt x="0" y="578"/>
                      <a:pt x="1" y="684"/>
                      <a:pt x="5" y="775"/>
                    </a:cubicBezTo>
                    <a:cubicBezTo>
                      <a:pt x="8" y="865"/>
                      <a:pt x="14" y="903"/>
                      <a:pt x="20" y="889"/>
                    </a:cubicBezTo>
                    <a:cubicBezTo>
                      <a:pt x="15" y="918"/>
                      <a:pt x="35" y="950"/>
                      <a:pt x="79" y="985"/>
                    </a:cubicBezTo>
                    <a:cubicBezTo>
                      <a:pt x="123" y="1022"/>
                      <a:pt x="167" y="1047"/>
                      <a:pt x="211" y="1062"/>
                    </a:cubicBezTo>
                    <a:cubicBezTo>
                      <a:pt x="256" y="1077"/>
                      <a:pt x="276" y="1068"/>
                      <a:pt x="270" y="1033"/>
                    </a:cubicBezTo>
                    <a:cubicBezTo>
                      <a:pt x="277" y="1055"/>
                      <a:pt x="282" y="1023"/>
                      <a:pt x="286" y="936"/>
                    </a:cubicBezTo>
                    <a:cubicBezTo>
                      <a:pt x="290" y="850"/>
                      <a:pt x="292" y="746"/>
                      <a:pt x="292" y="622"/>
                    </a:cubicBezTo>
                    <a:cubicBezTo>
                      <a:pt x="292" y="499"/>
                      <a:pt x="290" y="393"/>
                      <a:pt x="287" y="302"/>
                    </a:cubicBezTo>
                    <a:close/>
                  </a:path>
                </a:pathLst>
              </a:custGeom>
              <a:solidFill>
                <a:srgbClr val="90A9B7"/>
              </a:solidFill>
              <a:ln w="0">
                <a:solidFill>
                  <a:srgbClr val="000000"/>
                </a:solidFill>
                <a:round/>
                <a:headEnd/>
                <a:tailEnd/>
              </a:ln>
            </p:spPr>
            <p:txBody>
              <a:bodyPr/>
              <a:lstStyle/>
              <a:p>
                <a:endParaRPr lang="zh-TW" altLang="en-US"/>
              </a:p>
            </p:txBody>
          </p:sp>
          <p:sp>
            <p:nvSpPr>
              <p:cNvPr id="7213" name="Freeform 291">
                <a:extLst>
                  <a:ext uri="{FF2B5EF4-FFF2-40B4-BE49-F238E27FC236}">
                    <a16:creationId xmlns:a16="http://schemas.microsoft.com/office/drawing/2014/main" id="{E7F0063D-EA13-3D44-AF63-F9533901C49B}"/>
                  </a:ext>
                </a:extLst>
              </p:cNvPr>
              <p:cNvSpPr>
                <a:spLocks/>
              </p:cNvSpPr>
              <p:nvPr/>
            </p:nvSpPr>
            <p:spPr bwMode="auto">
              <a:xfrm>
                <a:off x="3642" y="2353"/>
                <a:ext cx="226" cy="151"/>
              </a:xfrm>
              <a:custGeom>
                <a:avLst/>
                <a:gdLst>
                  <a:gd name="T0" fmla="*/ 0 w 738"/>
                  <a:gd name="T1" fmla="*/ 0 h 461"/>
                  <a:gd name="T2" fmla="*/ 0 w 738"/>
                  <a:gd name="T3" fmla="*/ 0 h 461"/>
                  <a:gd name="T4" fmla="*/ 0 w 738"/>
                  <a:gd name="T5" fmla="*/ 0 h 461"/>
                  <a:gd name="T6" fmla="*/ 0 w 738"/>
                  <a:gd name="T7" fmla="*/ 0 h 461"/>
                  <a:gd name="T8" fmla="*/ 0 w 738"/>
                  <a:gd name="T9" fmla="*/ 0 h 461"/>
                  <a:gd name="T10" fmla="*/ 0 w 738"/>
                  <a:gd name="T11" fmla="*/ 0 h 461"/>
                  <a:gd name="T12" fmla="*/ 0 w 738"/>
                  <a:gd name="T13" fmla="*/ 0 h 461"/>
                  <a:gd name="T14" fmla="*/ 0 w 738"/>
                  <a:gd name="T15" fmla="*/ 0 h 461"/>
                  <a:gd name="T16" fmla="*/ 0 w 738"/>
                  <a:gd name="T17" fmla="*/ 0 h 4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8"/>
                  <a:gd name="T28" fmla="*/ 0 h 461"/>
                  <a:gd name="T29" fmla="*/ 738 w 738"/>
                  <a:gd name="T30" fmla="*/ 461 h 4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8" h="461">
                    <a:moveTo>
                      <a:pt x="738" y="231"/>
                    </a:moveTo>
                    <a:cubicBezTo>
                      <a:pt x="736" y="166"/>
                      <a:pt x="699" y="111"/>
                      <a:pt x="630" y="68"/>
                    </a:cubicBezTo>
                    <a:cubicBezTo>
                      <a:pt x="561" y="24"/>
                      <a:pt x="474" y="1"/>
                      <a:pt x="369" y="0"/>
                    </a:cubicBezTo>
                    <a:cubicBezTo>
                      <a:pt x="265" y="1"/>
                      <a:pt x="178" y="24"/>
                      <a:pt x="108" y="68"/>
                    </a:cubicBezTo>
                    <a:cubicBezTo>
                      <a:pt x="39" y="111"/>
                      <a:pt x="2" y="166"/>
                      <a:pt x="0" y="231"/>
                    </a:cubicBezTo>
                    <a:cubicBezTo>
                      <a:pt x="2" y="296"/>
                      <a:pt x="39" y="350"/>
                      <a:pt x="108" y="394"/>
                    </a:cubicBezTo>
                    <a:cubicBezTo>
                      <a:pt x="178" y="437"/>
                      <a:pt x="265" y="460"/>
                      <a:pt x="369" y="461"/>
                    </a:cubicBezTo>
                    <a:cubicBezTo>
                      <a:pt x="474" y="460"/>
                      <a:pt x="561" y="437"/>
                      <a:pt x="630" y="394"/>
                    </a:cubicBezTo>
                    <a:cubicBezTo>
                      <a:pt x="699" y="350"/>
                      <a:pt x="736" y="296"/>
                      <a:pt x="738" y="231"/>
                    </a:cubicBezTo>
                    <a:close/>
                  </a:path>
                </a:pathLst>
              </a:custGeom>
              <a:solidFill>
                <a:srgbClr val="AEC1CB"/>
              </a:solidFill>
              <a:ln w="0">
                <a:solidFill>
                  <a:srgbClr val="000000"/>
                </a:solidFill>
                <a:round/>
                <a:headEnd/>
                <a:tailEnd/>
              </a:ln>
            </p:spPr>
            <p:txBody>
              <a:bodyPr/>
              <a:lstStyle/>
              <a:p>
                <a:endParaRPr lang="zh-TW" altLang="en-US"/>
              </a:p>
            </p:txBody>
          </p:sp>
          <p:sp>
            <p:nvSpPr>
              <p:cNvPr id="7214" name="Freeform 292">
                <a:extLst>
                  <a:ext uri="{FF2B5EF4-FFF2-40B4-BE49-F238E27FC236}">
                    <a16:creationId xmlns:a16="http://schemas.microsoft.com/office/drawing/2014/main" id="{55357F5A-08D4-804C-ABA0-ED7F19FE01BC}"/>
                  </a:ext>
                </a:extLst>
              </p:cNvPr>
              <p:cNvSpPr>
                <a:spLocks/>
              </p:cNvSpPr>
              <p:nvPr/>
            </p:nvSpPr>
            <p:spPr bwMode="auto">
              <a:xfrm>
                <a:off x="3642" y="2353"/>
                <a:ext cx="224" cy="151"/>
              </a:xfrm>
              <a:custGeom>
                <a:avLst/>
                <a:gdLst>
                  <a:gd name="T0" fmla="*/ 0 w 736"/>
                  <a:gd name="T1" fmla="*/ 0 h 461"/>
                  <a:gd name="T2" fmla="*/ 0 w 736"/>
                  <a:gd name="T3" fmla="*/ 0 h 461"/>
                  <a:gd name="T4" fmla="*/ 0 w 736"/>
                  <a:gd name="T5" fmla="*/ 0 h 461"/>
                  <a:gd name="T6" fmla="*/ 0 w 736"/>
                  <a:gd name="T7" fmla="*/ 0 h 461"/>
                  <a:gd name="T8" fmla="*/ 0 w 736"/>
                  <a:gd name="T9" fmla="*/ 0 h 461"/>
                  <a:gd name="T10" fmla="*/ 0 w 736"/>
                  <a:gd name="T11" fmla="*/ 0 h 461"/>
                  <a:gd name="T12" fmla="*/ 0 w 736"/>
                  <a:gd name="T13" fmla="*/ 0 h 461"/>
                  <a:gd name="T14" fmla="*/ 0 w 736"/>
                  <a:gd name="T15" fmla="*/ 0 h 461"/>
                  <a:gd name="T16" fmla="*/ 0 w 736"/>
                  <a:gd name="T17" fmla="*/ 0 h 461"/>
                  <a:gd name="T18" fmla="*/ 0 w 736"/>
                  <a:gd name="T19" fmla="*/ 0 h 461"/>
                  <a:gd name="T20" fmla="*/ 0 w 736"/>
                  <a:gd name="T21" fmla="*/ 0 h 461"/>
                  <a:gd name="T22" fmla="*/ 0 w 736"/>
                  <a:gd name="T23" fmla="*/ 0 h 461"/>
                  <a:gd name="T24" fmla="*/ 0 w 736"/>
                  <a:gd name="T25" fmla="*/ 0 h 461"/>
                  <a:gd name="T26" fmla="*/ 0 w 736"/>
                  <a:gd name="T27" fmla="*/ 0 h 461"/>
                  <a:gd name="T28" fmla="*/ 0 w 736"/>
                  <a:gd name="T29" fmla="*/ 0 h 461"/>
                  <a:gd name="T30" fmla="*/ 0 w 736"/>
                  <a:gd name="T31" fmla="*/ 0 h 461"/>
                  <a:gd name="T32" fmla="*/ 0 w 736"/>
                  <a:gd name="T33" fmla="*/ 0 h 461"/>
                  <a:gd name="T34" fmla="*/ 0 w 736"/>
                  <a:gd name="T35" fmla="*/ 0 h 461"/>
                  <a:gd name="T36" fmla="*/ 0 w 736"/>
                  <a:gd name="T37" fmla="*/ 0 h 461"/>
                  <a:gd name="T38" fmla="*/ 0 w 736"/>
                  <a:gd name="T39" fmla="*/ 0 h 461"/>
                  <a:gd name="T40" fmla="*/ 0 w 736"/>
                  <a:gd name="T41" fmla="*/ 0 h 461"/>
                  <a:gd name="T42" fmla="*/ 0 w 736"/>
                  <a:gd name="T43" fmla="*/ 0 h 461"/>
                  <a:gd name="T44" fmla="*/ 0 w 736"/>
                  <a:gd name="T45" fmla="*/ 0 h 461"/>
                  <a:gd name="T46" fmla="*/ 0 w 736"/>
                  <a:gd name="T47" fmla="*/ 0 h 461"/>
                  <a:gd name="T48" fmla="*/ 0 w 736"/>
                  <a:gd name="T49" fmla="*/ 0 h 461"/>
                  <a:gd name="T50" fmla="*/ 0 w 736"/>
                  <a:gd name="T51" fmla="*/ 0 h 461"/>
                  <a:gd name="T52" fmla="*/ 0 w 736"/>
                  <a:gd name="T53" fmla="*/ 0 h 461"/>
                  <a:gd name="T54" fmla="*/ 0 w 736"/>
                  <a:gd name="T55" fmla="*/ 0 h 461"/>
                  <a:gd name="T56" fmla="*/ 0 w 736"/>
                  <a:gd name="T57" fmla="*/ 0 h 4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6"/>
                  <a:gd name="T88" fmla="*/ 0 h 461"/>
                  <a:gd name="T89" fmla="*/ 736 w 736"/>
                  <a:gd name="T90" fmla="*/ 461 h 4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6" h="461">
                    <a:moveTo>
                      <a:pt x="723" y="163"/>
                    </a:moveTo>
                    <a:cubicBezTo>
                      <a:pt x="712" y="144"/>
                      <a:pt x="698" y="126"/>
                      <a:pt x="681" y="110"/>
                    </a:cubicBezTo>
                    <a:cubicBezTo>
                      <a:pt x="666" y="94"/>
                      <a:pt x="648" y="80"/>
                      <a:pt x="628" y="67"/>
                    </a:cubicBezTo>
                    <a:cubicBezTo>
                      <a:pt x="608" y="56"/>
                      <a:pt x="587" y="47"/>
                      <a:pt x="564" y="39"/>
                    </a:cubicBezTo>
                    <a:cubicBezTo>
                      <a:pt x="544" y="29"/>
                      <a:pt x="522" y="22"/>
                      <a:pt x="500" y="15"/>
                    </a:cubicBezTo>
                    <a:cubicBezTo>
                      <a:pt x="478" y="10"/>
                      <a:pt x="456" y="5"/>
                      <a:pt x="433" y="2"/>
                    </a:cubicBezTo>
                    <a:cubicBezTo>
                      <a:pt x="412" y="0"/>
                      <a:pt x="390" y="0"/>
                      <a:pt x="368" y="0"/>
                    </a:cubicBezTo>
                    <a:cubicBezTo>
                      <a:pt x="345" y="1"/>
                      <a:pt x="321" y="3"/>
                      <a:pt x="299" y="7"/>
                    </a:cubicBezTo>
                    <a:cubicBezTo>
                      <a:pt x="276" y="9"/>
                      <a:pt x="253" y="13"/>
                      <a:pt x="232" y="18"/>
                    </a:cubicBezTo>
                    <a:cubicBezTo>
                      <a:pt x="209" y="23"/>
                      <a:pt x="186" y="29"/>
                      <a:pt x="165" y="37"/>
                    </a:cubicBezTo>
                    <a:cubicBezTo>
                      <a:pt x="143" y="47"/>
                      <a:pt x="124" y="59"/>
                      <a:pt x="105" y="72"/>
                    </a:cubicBezTo>
                    <a:cubicBezTo>
                      <a:pt x="85" y="84"/>
                      <a:pt x="66" y="97"/>
                      <a:pt x="51" y="112"/>
                    </a:cubicBezTo>
                    <a:cubicBezTo>
                      <a:pt x="35" y="130"/>
                      <a:pt x="24" y="149"/>
                      <a:pt x="16" y="169"/>
                    </a:cubicBezTo>
                    <a:cubicBezTo>
                      <a:pt x="6" y="189"/>
                      <a:pt x="1" y="209"/>
                      <a:pt x="1" y="230"/>
                    </a:cubicBezTo>
                    <a:cubicBezTo>
                      <a:pt x="0" y="254"/>
                      <a:pt x="4" y="277"/>
                      <a:pt x="13" y="298"/>
                    </a:cubicBezTo>
                    <a:cubicBezTo>
                      <a:pt x="23" y="318"/>
                      <a:pt x="36" y="336"/>
                      <a:pt x="53" y="354"/>
                    </a:cubicBezTo>
                    <a:cubicBezTo>
                      <a:pt x="70" y="368"/>
                      <a:pt x="88" y="380"/>
                      <a:pt x="110" y="391"/>
                    </a:cubicBezTo>
                    <a:cubicBezTo>
                      <a:pt x="129" y="404"/>
                      <a:pt x="149" y="415"/>
                      <a:pt x="171" y="424"/>
                    </a:cubicBezTo>
                    <a:cubicBezTo>
                      <a:pt x="192" y="433"/>
                      <a:pt x="213" y="441"/>
                      <a:pt x="236" y="447"/>
                    </a:cubicBezTo>
                    <a:cubicBezTo>
                      <a:pt x="258" y="453"/>
                      <a:pt x="280" y="458"/>
                      <a:pt x="303" y="461"/>
                    </a:cubicBezTo>
                    <a:cubicBezTo>
                      <a:pt x="324" y="461"/>
                      <a:pt x="346" y="460"/>
                      <a:pt x="368" y="458"/>
                    </a:cubicBezTo>
                    <a:cubicBezTo>
                      <a:pt x="392" y="459"/>
                      <a:pt x="415" y="458"/>
                      <a:pt x="437" y="456"/>
                    </a:cubicBezTo>
                    <a:cubicBezTo>
                      <a:pt x="461" y="454"/>
                      <a:pt x="483" y="451"/>
                      <a:pt x="505" y="446"/>
                    </a:cubicBezTo>
                    <a:cubicBezTo>
                      <a:pt x="529" y="441"/>
                      <a:pt x="551" y="433"/>
                      <a:pt x="572" y="425"/>
                    </a:cubicBezTo>
                    <a:cubicBezTo>
                      <a:pt x="593" y="415"/>
                      <a:pt x="614" y="404"/>
                      <a:pt x="632" y="391"/>
                    </a:cubicBezTo>
                    <a:cubicBezTo>
                      <a:pt x="653" y="378"/>
                      <a:pt x="671" y="364"/>
                      <a:pt x="687" y="349"/>
                    </a:cubicBezTo>
                    <a:cubicBezTo>
                      <a:pt x="702" y="332"/>
                      <a:pt x="713" y="312"/>
                      <a:pt x="721" y="293"/>
                    </a:cubicBezTo>
                    <a:cubicBezTo>
                      <a:pt x="730" y="273"/>
                      <a:pt x="735" y="252"/>
                      <a:pt x="735" y="230"/>
                    </a:cubicBezTo>
                    <a:cubicBezTo>
                      <a:pt x="736" y="207"/>
                      <a:pt x="732" y="185"/>
                      <a:pt x="723" y="163"/>
                    </a:cubicBezTo>
                    <a:close/>
                  </a:path>
                </a:pathLst>
              </a:custGeom>
              <a:solidFill>
                <a:srgbClr val="000000"/>
              </a:solidFill>
              <a:ln w="0">
                <a:solidFill>
                  <a:srgbClr val="000000"/>
                </a:solidFill>
                <a:round/>
                <a:headEnd/>
                <a:tailEnd/>
              </a:ln>
            </p:spPr>
            <p:txBody>
              <a:bodyPr/>
              <a:lstStyle/>
              <a:p>
                <a:endParaRPr lang="zh-TW" altLang="en-US"/>
              </a:p>
            </p:txBody>
          </p:sp>
          <p:sp>
            <p:nvSpPr>
              <p:cNvPr id="7215" name="Freeform 293">
                <a:extLst>
                  <a:ext uri="{FF2B5EF4-FFF2-40B4-BE49-F238E27FC236}">
                    <a16:creationId xmlns:a16="http://schemas.microsoft.com/office/drawing/2014/main" id="{1E963C9F-F536-EE49-ACDE-037224C47174}"/>
                  </a:ext>
                </a:extLst>
              </p:cNvPr>
              <p:cNvSpPr>
                <a:spLocks/>
              </p:cNvSpPr>
              <p:nvPr/>
            </p:nvSpPr>
            <p:spPr bwMode="auto">
              <a:xfrm>
                <a:off x="3642" y="2353"/>
                <a:ext cx="224" cy="151"/>
              </a:xfrm>
              <a:custGeom>
                <a:avLst/>
                <a:gdLst>
                  <a:gd name="T0" fmla="*/ 0 w 736"/>
                  <a:gd name="T1" fmla="*/ 0 h 461"/>
                  <a:gd name="T2" fmla="*/ 0 w 736"/>
                  <a:gd name="T3" fmla="*/ 0 h 461"/>
                  <a:gd name="T4" fmla="*/ 0 w 736"/>
                  <a:gd name="T5" fmla="*/ 0 h 461"/>
                  <a:gd name="T6" fmla="*/ 0 w 736"/>
                  <a:gd name="T7" fmla="*/ 0 h 461"/>
                  <a:gd name="T8" fmla="*/ 0 w 736"/>
                  <a:gd name="T9" fmla="*/ 0 h 461"/>
                  <a:gd name="T10" fmla="*/ 0 w 736"/>
                  <a:gd name="T11" fmla="*/ 0 h 461"/>
                  <a:gd name="T12" fmla="*/ 0 w 736"/>
                  <a:gd name="T13" fmla="*/ 0 h 461"/>
                  <a:gd name="T14" fmla="*/ 0 w 736"/>
                  <a:gd name="T15" fmla="*/ 0 h 461"/>
                  <a:gd name="T16" fmla="*/ 0 w 736"/>
                  <a:gd name="T17" fmla="*/ 0 h 461"/>
                  <a:gd name="T18" fmla="*/ 0 w 736"/>
                  <a:gd name="T19" fmla="*/ 0 h 461"/>
                  <a:gd name="T20" fmla="*/ 0 w 736"/>
                  <a:gd name="T21" fmla="*/ 0 h 461"/>
                  <a:gd name="T22" fmla="*/ 0 w 736"/>
                  <a:gd name="T23" fmla="*/ 0 h 461"/>
                  <a:gd name="T24" fmla="*/ 0 w 736"/>
                  <a:gd name="T25" fmla="*/ 0 h 461"/>
                  <a:gd name="T26" fmla="*/ 0 w 736"/>
                  <a:gd name="T27" fmla="*/ 0 h 461"/>
                  <a:gd name="T28" fmla="*/ 0 w 736"/>
                  <a:gd name="T29" fmla="*/ 0 h 461"/>
                  <a:gd name="T30" fmla="*/ 0 w 736"/>
                  <a:gd name="T31" fmla="*/ 0 h 461"/>
                  <a:gd name="T32" fmla="*/ 0 w 736"/>
                  <a:gd name="T33" fmla="*/ 0 h 461"/>
                  <a:gd name="T34" fmla="*/ 0 w 736"/>
                  <a:gd name="T35" fmla="*/ 0 h 461"/>
                  <a:gd name="T36" fmla="*/ 0 w 736"/>
                  <a:gd name="T37" fmla="*/ 0 h 461"/>
                  <a:gd name="T38" fmla="*/ 0 w 736"/>
                  <a:gd name="T39" fmla="*/ 0 h 461"/>
                  <a:gd name="T40" fmla="*/ 0 w 736"/>
                  <a:gd name="T41" fmla="*/ 0 h 461"/>
                  <a:gd name="T42" fmla="*/ 0 w 736"/>
                  <a:gd name="T43" fmla="*/ 0 h 461"/>
                  <a:gd name="T44" fmla="*/ 0 w 736"/>
                  <a:gd name="T45" fmla="*/ 0 h 461"/>
                  <a:gd name="T46" fmla="*/ 0 w 736"/>
                  <a:gd name="T47" fmla="*/ 0 h 461"/>
                  <a:gd name="T48" fmla="*/ 0 w 736"/>
                  <a:gd name="T49" fmla="*/ 0 h 461"/>
                  <a:gd name="T50" fmla="*/ 0 w 736"/>
                  <a:gd name="T51" fmla="*/ 0 h 461"/>
                  <a:gd name="T52" fmla="*/ 0 w 736"/>
                  <a:gd name="T53" fmla="*/ 0 h 461"/>
                  <a:gd name="T54" fmla="*/ 0 w 736"/>
                  <a:gd name="T55" fmla="*/ 0 h 461"/>
                  <a:gd name="T56" fmla="*/ 0 w 736"/>
                  <a:gd name="T57" fmla="*/ 0 h 4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6"/>
                  <a:gd name="T88" fmla="*/ 0 h 461"/>
                  <a:gd name="T89" fmla="*/ 736 w 736"/>
                  <a:gd name="T90" fmla="*/ 461 h 4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6" h="461">
                    <a:moveTo>
                      <a:pt x="723" y="163"/>
                    </a:moveTo>
                    <a:cubicBezTo>
                      <a:pt x="732" y="185"/>
                      <a:pt x="736" y="207"/>
                      <a:pt x="735" y="230"/>
                    </a:cubicBezTo>
                    <a:cubicBezTo>
                      <a:pt x="735" y="252"/>
                      <a:pt x="730" y="273"/>
                      <a:pt x="721" y="293"/>
                    </a:cubicBezTo>
                    <a:cubicBezTo>
                      <a:pt x="713" y="312"/>
                      <a:pt x="702" y="332"/>
                      <a:pt x="687" y="349"/>
                    </a:cubicBezTo>
                    <a:cubicBezTo>
                      <a:pt x="671" y="364"/>
                      <a:pt x="653" y="378"/>
                      <a:pt x="632" y="391"/>
                    </a:cubicBezTo>
                    <a:cubicBezTo>
                      <a:pt x="614" y="404"/>
                      <a:pt x="593" y="415"/>
                      <a:pt x="572" y="425"/>
                    </a:cubicBezTo>
                    <a:cubicBezTo>
                      <a:pt x="551" y="433"/>
                      <a:pt x="529" y="441"/>
                      <a:pt x="505" y="446"/>
                    </a:cubicBezTo>
                    <a:cubicBezTo>
                      <a:pt x="483" y="451"/>
                      <a:pt x="461" y="454"/>
                      <a:pt x="437" y="456"/>
                    </a:cubicBezTo>
                    <a:cubicBezTo>
                      <a:pt x="415" y="458"/>
                      <a:pt x="392" y="459"/>
                      <a:pt x="368" y="458"/>
                    </a:cubicBezTo>
                    <a:cubicBezTo>
                      <a:pt x="346" y="460"/>
                      <a:pt x="324" y="461"/>
                      <a:pt x="303" y="461"/>
                    </a:cubicBezTo>
                    <a:cubicBezTo>
                      <a:pt x="280" y="458"/>
                      <a:pt x="258" y="453"/>
                      <a:pt x="236" y="447"/>
                    </a:cubicBezTo>
                    <a:cubicBezTo>
                      <a:pt x="213" y="441"/>
                      <a:pt x="192" y="433"/>
                      <a:pt x="171" y="424"/>
                    </a:cubicBezTo>
                    <a:cubicBezTo>
                      <a:pt x="149" y="415"/>
                      <a:pt x="129" y="404"/>
                      <a:pt x="110" y="391"/>
                    </a:cubicBezTo>
                    <a:cubicBezTo>
                      <a:pt x="88" y="380"/>
                      <a:pt x="70" y="368"/>
                      <a:pt x="53" y="354"/>
                    </a:cubicBezTo>
                    <a:cubicBezTo>
                      <a:pt x="36" y="336"/>
                      <a:pt x="23" y="318"/>
                      <a:pt x="13" y="298"/>
                    </a:cubicBezTo>
                    <a:cubicBezTo>
                      <a:pt x="4" y="277"/>
                      <a:pt x="0" y="254"/>
                      <a:pt x="1" y="230"/>
                    </a:cubicBezTo>
                    <a:cubicBezTo>
                      <a:pt x="1" y="209"/>
                      <a:pt x="6" y="189"/>
                      <a:pt x="16" y="169"/>
                    </a:cubicBezTo>
                    <a:cubicBezTo>
                      <a:pt x="24" y="149"/>
                      <a:pt x="35" y="130"/>
                      <a:pt x="51" y="112"/>
                    </a:cubicBezTo>
                    <a:cubicBezTo>
                      <a:pt x="66" y="97"/>
                      <a:pt x="85" y="84"/>
                      <a:pt x="105" y="72"/>
                    </a:cubicBezTo>
                    <a:cubicBezTo>
                      <a:pt x="124" y="59"/>
                      <a:pt x="143" y="47"/>
                      <a:pt x="165" y="37"/>
                    </a:cubicBezTo>
                    <a:cubicBezTo>
                      <a:pt x="186" y="29"/>
                      <a:pt x="209" y="23"/>
                      <a:pt x="232" y="18"/>
                    </a:cubicBezTo>
                    <a:cubicBezTo>
                      <a:pt x="253" y="13"/>
                      <a:pt x="276" y="9"/>
                      <a:pt x="299" y="7"/>
                    </a:cubicBezTo>
                    <a:cubicBezTo>
                      <a:pt x="321" y="3"/>
                      <a:pt x="345" y="1"/>
                      <a:pt x="368" y="0"/>
                    </a:cubicBezTo>
                    <a:cubicBezTo>
                      <a:pt x="390" y="0"/>
                      <a:pt x="412" y="0"/>
                      <a:pt x="433" y="2"/>
                    </a:cubicBezTo>
                    <a:cubicBezTo>
                      <a:pt x="456" y="5"/>
                      <a:pt x="478" y="10"/>
                      <a:pt x="500" y="15"/>
                    </a:cubicBezTo>
                    <a:cubicBezTo>
                      <a:pt x="522" y="22"/>
                      <a:pt x="544" y="29"/>
                      <a:pt x="564" y="39"/>
                    </a:cubicBezTo>
                    <a:cubicBezTo>
                      <a:pt x="587" y="47"/>
                      <a:pt x="608" y="56"/>
                      <a:pt x="628" y="67"/>
                    </a:cubicBezTo>
                    <a:cubicBezTo>
                      <a:pt x="648" y="80"/>
                      <a:pt x="666" y="94"/>
                      <a:pt x="681" y="110"/>
                    </a:cubicBezTo>
                    <a:cubicBezTo>
                      <a:pt x="698" y="126"/>
                      <a:pt x="712" y="144"/>
                      <a:pt x="723" y="163"/>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16" name="Freeform 294">
                <a:extLst>
                  <a:ext uri="{FF2B5EF4-FFF2-40B4-BE49-F238E27FC236}">
                    <a16:creationId xmlns:a16="http://schemas.microsoft.com/office/drawing/2014/main" id="{928CEA59-6142-3748-8F8D-CFDBDA6DEB0E}"/>
                  </a:ext>
                </a:extLst>
              </p:cNvPr>
              <p:cNvSpPr>
                <a:spLocks/>
              </p:cNvSpPr>
              <p:nvPr/>
            </p:nvSpPr>
            <p:spPr bwMode="auto">
              <a:xfrm>
                <a:off x="3726" y="2375"/>
                <a:ext cx="90" cy="60"/>
              </a:xfrm>
              <a:custGeom>
                <a:avLst/>
                <a:gdLst>
                  <a:gd name="T0" fmla="*/ 0 w 295"/>
                  <a:gd name="T1" fmla="*/ 0 h 182"/>
                  <a:gd name="T2" fmla="*/ 0 w 295"/>
                  <a:gd name="T3" fmla="*/ 0 h 182"/>
                  <a:gd name="T4" fmla="*/ 0 w 295"/>
                  <a:gd name="T5" fmla="*/ 0 h 182"/>
                  <a:gd name="T6" fmla="*/ 0 w 295"/>
                  <a:gd name="T7" fmla="*/ 0 h 182"/>
                  <a:gd name="T8" fmla="*/ 0 w 295"/>
                  <a:gd name="T9" fmla="*/ 0 h 182"/>
                  <a:gd name="T10" fmla="*/ 0 w 295"/>
                  <a:gd name="T11" fmla="*/ 0 h 182"/>
                  <a:gd name="T12" fmla="*/ 0 w 295"/>
                  <a:gd name="T13" fmla="*/ 0 h 182"/>
                  <a:gd name="T14" fmla="*/ 0 w 295"/>
                  <a:gd name="T15" fmla="*/ 0 h 182"/>
                  <a:gd name="T16" fmla="*/ 0 w 295"/>
                  <a:gd name="T17" fmla="*/ 0 h 182"/>
                  <a:gd name="T18" fmla="*/ 0 w 295"/>
                  <a:gd name="T19" fmla="*/ 0 h 182"/>
                  <a:gd name="T20" fmla="*/ 0 w 295"/>
                  <a:gd name="T21" fmla="*/ 0 h 182"/>
                  <a:gd name="T22" fmla="*/ 0 w 295"/>
                  <a:gd name="T23" fmla="*/ 0 h 182"/>
                  <a:gd name="T24" fmla="*/ 0 w 295"/>
                  <a:gd name="T25" fmla="*/ 0 h 1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5"/>
                  <a:gd name="T40" fmla="*/ 0 h 182"/>
                  <a:gd name="T41" fmla="*/ 295 w 295"/>
                  <a:gd name="T42" fmla="*/ 182 h 1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5" h="182">
                    <a:moveTo>
                      <a:pt x="210" y="174"/>
                    </a:moveTo>
                    <a:cubicBezTo>
                      <a:pt x="234" y="168"/>
                      <a:pt x="253" y="158"/>
                      <a:pt x="268" y="146"/>
                    </a:cubicBezTo>
                    <a:cubicBezTo>
                      <a:pt x="286" y="130"/>
                      <a:pt x="294" y="112"/>
                      <a:pt x="295" y="92"/>
                    </a:cubicBezTo>
                    <a:cubicBezTo>
                      <a:pt x="294" y="71"/>
                      <a:pt x="284" y="53"/>
                      <a:pt x="265" y="37"/>
                    </a:cubicBezTo>
                    <a:cubicBezTo>
                      <a:pt x="251" y="25"/>
                      <a:pt x="231" y="15"/>
                      <a:pt x="208" y="9"/>
                    </a:cubicBezTo>
                    <a:cubicBezTo>
                      <a:pt x="189" y="3"/>
                      <a:pt x="169" y="0"/>
                      <a:pt x="147" y="0"/>
                    </a:cubicBezTo>
                    <a:cubicBezTo>
                      <a:pt x="124" y="0"/>
                      <a:pt x="103" y="1"/>
                      <a:pt x="84" y="7"/>
                    </a:cubicBezTo>
                    <a:cubicBezTo>
                      <a:pt x="61" y="14"/>
                      <a:pt x="42" y="25"/>
                      <a:pt x="27" y="39"/>
                    </a:cubicBezTo>
                    <a:cubicBezTo>
                      <a:pt x="9" y="54"/>
                      <a:pt x="0" y="71"/>
                      <a:pt x="0" y="92"/>
                    </a:cubicBezTo>
                    <a:cubicBezTo>
                      <a:pt x="0" y="112"/>
                      <a:pt x="10" y="131"/>
                      <a:pt x="28" y="147"/>
                    </a:cubicBezTo>
                    <a:cubicBezTo>
                      <a:pt x="44" y="159"/>
                      <a:pt x="63" y="168"/>
                      <a:pt x="86" y="175"/>
                    </a:cubicBezTo>
                    <a:cubicBezTo>
                      <a:pt x="105" y="180"/>
                      <a:pt x="125" y="182"/>
                      <a:pt x="147" y="182"/>
                    </a:cubicBezTo>
                    <a:cubicBezTo>
                      <a:pt x="170" y="182"/>
                      <a:pt x="191" y="180"/>
                      <a:pt x="210" y="174"/>
                    </a:cubicBezTo>
                    <a:close/>
                  </a:path>
                </a:pathLst>
              </a:custGeom>
              <a:solidFill>
                <a:srgbClr val="4E7284"/>
              </a:solidFill>
              <a:ln w="0">
                <a:solidFill>
                  <a:srgbClr val="000000"/>
                </a:solidFill>
                <a:round/>
                <a:headEnd/>
                <a:tailEnd/>
              </a:ln>
            </p:spPr>
            <p:txBody>
              <a:bodyPr/>
              <a:lstStyle/>
              <a:p>
                <a:endParaRPr lang="zh-TW" altLang="en-US"/>
              </a:p>
            </p:txBody>
          </p:sp>
          <p:sp>
            <p:nvSpPr>
              <p:cNvPr id="7217" name="Freeform 295">
                <a:extLst>
                  <a:ext uri="{FF2B5EF4-FFF2-40B4-BE49-F238E27FC236}">
                    <a16:creationId xmlns:a16="http://schemas.microsoft.com/office/drawing/2014/main" id="{08DE93C3-84B8-8542-A48A-A23058597241}"/>
                  </a:ext>
                </a:extLst>
              </p:cNvPr>
              <p:cNvSpPr>
                <a:spLocks/>
              </p:cNvSpPr>
              <p:nvPr/>
            </p:nvSpPr>
            <p:spPr bwMode="auto">
              <a:xfrm>
                <a:off x="3726" y="2374"/>
                <a:ext cx="89" cy="61"/>
              </a:xfrm>
              <a:custGeom>
                <a:avLst/>
                <a:gdLst>
                  <a:gd name="T0" fmla="*/ 0 w 294"/>
                  <a:gd name="T1" fmla="*/ 0 h 183"/>
                  <a:gd name="T2" fmla="*/ 0 w 294"/>
                  <a:gd name="T3" fmla="*/ 0 h 183"/>
                  <a:gd name="T4" fmla="*/ 0 w 294"/>
                  <a:gd name="T5" fmla="*/ 0 h 183"/>
                  <a:gd name="T6" fmla="*/ 0 w 294"/>
                  <a:gd name="T7" fmla="*/ 0 h 183"/>
                  <a:gd name="T8" fmla="*/ 0 w 294"/>
                  <a:gd name="T9" fmla="*/ 0 h 183"/>
                  <a:gd name="T10" fmla="*/ 0 w 294"/>
                  <a:gd name="T11" fmla="*/ 0 h 183"/>
                  <a:gd name="T12" fmla="*/ 0 w 294"/>
                  <a:gd name="T13" fmla="*/ 0 h 183"/>
                  <a:gd name="T14" fmla="*/ 0 w 294"/>
                  <a:gd name="T15" fmla="*/ 0 h 183"/>
                  <a:gd name="T16" fmla="*/ 0 w 294"/>
                  <a:gd name="T17" fmla="*/ 0 h 183"/>
                  <a:gd name="T18" fmla="*/ 0 w 294"/>
                  <a:gd name="T19" fmla="*/ 0 h 183"/>
                  <a:gd name="T20" fmla="*/ 0 w 294"/>
                  <a:gd name="T21" fmla="*/ 0 h 183"/>
                  <a:gd name="T22" fmla="*/ 0 w 294"/>
                  <a:gd name="T23" fmla="*/ 0 h 183"/>
                  <a:gd name="T24" fmla="*/ 0 w 294"/>
                  <a:gd name="T25" fmla="*/ 0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4"/>
                  <a:gd name="T40" fmla="*/ 0 h 183"/>
                  <a:gd name="T41" fmla="*/ 294 w 294"/>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4" h="183">
                    <a:moveTo>
                      <a:pt x="210" y="175"/>
                    </a:moveTo>
                    <a:cubicBezTo>
                      <a:pt x="233" y="168"/>
                      <a:pt x="252" y="159"/>
                      <a:pt x="267" y="147"/>
                    </a:cubicBezTo>
                    <a:cubicBezTo>
                      <a:pt x="285" y="131"/>
                      <a:pt x="294" y="113"/>
                      <a:pt x="294" y="92"/>
                    </a:cubicBezTo>
                    <a:cubicBezTo>
                      <a:pt x="294" y="71"/>
                      <a:pt x="284" y="53"/>
                      <a:pt x="265" y="37"/>
                    </a:cubicBezTo>
                    <a:cubicBezTo>
                      <a:pt x="250" y="25"/>
                      <a:pt x="231" y="16"/>
                      <a:pt x="207" y="10"/>
                    </a:cubicBezTo>
                    <a:cubicBezTo>
                      <a:pt x="189" y="4"/>
                      <a:pt x="168" y="1"/>
                      <a:pt x="147" y="1"/>
                    </a:cubicBezTo>
                    <a:cubicBezTo>
                      <a:pt x="124" y="0"/>
                      <a:pt x="103" y="2"/>
                      <a:pt x="83" y="7"/>
                    </a:cubicBezTo>
                    <a:cubicBezTo>
                      <a:pt x="60" y="15"/>
                      <a:pt x="42" y="26"/>
                      <a:pt x="27" y="39"/>
                    </a:cubicBezTo>
                    <a:cubicBezTo>
                      <a:pt x="9" y="54"/>
                      <a:pt x="0" y="72"/>
                      <a:pt x="0" y="92"/>
                    </a:cubicBezTo>
                    <a:cubicBezTo>
                      <a:pt x="0" y="113"/>
                      <a:pt x="10" y="131"/>
                      <a:pt x="28" y="147"/>
                    </a:cubicBezTo>
                    <a:cubicBezTo>
                      <a:pt x="43" y="160"/>
                      <a:pt x="63" y="169"/>
                      <a:pt x="86" y="176"/>
                    </a:cubicBezTo>
                    <a:cubicBezTo>
                      <a:pt x="105" y="181"/>
                      <a:pt x="125" y="183"/>
                      <a:pt x="147" y="183"/>
                    </a:cubicBezTo>
                    <a:cubicBezTo>
                      <a:pt x="169" y="183"/>
                      <a:pt x="191" y="181"/>
                      <a:pt x="210" y="175"/>
                    </a:cubicBezTo>
                    <a:close/>
                  </a:path>
                </a:pathLst>
              </a:custGeom>
              <a:solidFill>
                <a:srgbClr val="000000"/>
              </a:solidFill>
              <a:ln w="0">
                <a:solidFill>
                  <a:srgbClr val="000000"/>
                </a:solidFill>
                <a:round/>
                <a:headEnd/>
                <a:tailEnd/>
              </a:ln>
            </p:spPr>
            <p:txBody>
              <a:bodyPr/>
              <a:lstStyle/>
              <a:p>
                <a:endParaRPr lang="zh-TW" altLang="en-US"/>
              </a:p>
            </p:txBody>
          </p:sp>
          <p:sp>
            <p:nvSpPr>
              <p:cNvPr id="7218" name="Freeform 296">
                <a:extLst>
                  <a:ext uri="{FF2B5EF4-FFF2-40B4-BE49-F238E27FC236}">
                    <a16:creationId xmlns:a16="http://schemas.microsoft.com/office/drawing/2014/main" id="{8337F9A3-18D8-FE4D-9A76-9D1CA1E7ADC1}"/>
                  </a:ext>
                </a:extLst>
              </p:cNvPr>
              <p:cNvSpPr>
                <a:spLocks/>
              </p:cNvSpPr>
              <p:nvPr/>
            </p:nvSpPr>
            <p:spPr bwMode="auto">
              <a:xfrm>
                <a:off x="3726" y="2374"/>
                <a:ext cx="89" cy="61"/>
              </a:xfrm>
              <a:custGeom>
                <a:avLst/>
                <a:gdLst>
                  <a:gd name="T0" fmla="*/ 0 w 294"/>
                  <a:gd name="T1" fmla="*/ 0 h 183"/>
                  <a:gd name="T2" fmla="*/ 0 w 294"/>
                  <a:gd name="T3" fmla="*/ 0 h 183"/>
                  <a:gd name="T4" fmla="*/ 0 w 294"/>
                  <a:gd name="T5" fmla="*/ 0 h 183"/>
                  <a:gd name="T6" fmla="*/ 0 w 294"/>
                  <a:gd name="T7" fmla="*/ 0 h 183"/>
                  <a:gd name="T8" fmla="*/ 0 w 294"/>
                  <a:gd name="T9" fmla="*/ 0 h 183"/>
                  <a:gd name="T10" fmla="*/ 0 w 294"/>
                  <a:gd name="T11" fmla="*/ 0 h 183"/>
                  <a:gd name="T12" fmla="*/ 0 w 294"/>
                  <a:gd name="T13" fmla="*/ 0 h 183"/>
                  <a:gd name="T14" fmla="*/ 0 w 294"/>
                  <a:gd name="T15" fmla="*/ 0 h 183"/>
                  <a:gd name="T16" fmla="*/ 0 w 294"/>
                  <a:gd name="T17" fmla="*/ 0 h 183"/>
                  <a:gd name="T18" fmla="*/ 0 w 294"/>
                  <a:gd name="T19" fmla="*/ 0 h 183"/>
                  <a:gd name="T20" fmla="*/ 0 w 294"/>
                  <a:gd name="T21" fmla="*/ 0 h 183"/>
                  <a:gd name="T22" fmla="*/ 0 w 294"/>
                  <a:gd name="T23" fmla="*/ 0 h 183"/>
                  <a:gd name="T24" fmla="*/ 0 w 294"/>
                  <a:gd name="T25" fmla="*/ 0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4"/>
                  <a:gd name="T40" fmla="*/ 0 h 183"/>
                  <a:gd name="T41" fmla="*/ 294 w 294"/>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4" h="183">
                    <a:moveTo>
                      <a:pt x="210" y="175"/>
                    </a:moveTo>
                    <a:cubicBezTo>
                      <a:pt x="191" y="181"/>
                      <a:pt x="169" y="183"/>
                      <a:pt x="147" y="183"/>
                    </a:cubicBezTo>
                    <a:cubicBezTo>
                      <a:pt x="125" y="183"/>
                      <a:pt x="105" y="181"/>
                      <a:pt x="86" y="176"/>
                    </a:cubicBezTo>
                    <a:cubicBezTo>
                      <a:pt x="63" y="169"/>
                      <a:pt x="43" y="160"/>
                      <a:pt x="28" y="147"/>
                    </a:cubicBezTo>
                    <a:cubicBezTo>
                      <a:pt x="10" y="131"/>
                      <a:pt x="0" y="113"/>
                      <a:pt x="0" y="92"/>
                    </a:cubicBezTo>
                    <a:cubicBezTo>
                      <a:pt x="0" y="72"/>
                      <a:pt x="9" y="54"/>
                      <a:pt x="27" y="39"/>
                    </a:cubicBezTo>
                    <a:cubicBezTo>
                      <a:pt x="42" y="26"/>
                      <a:pt x="60" y="15"/>
                      <a:pt x="83" y="7"/>
                    </a:cubicBezTo>
                    <a:cubicBezTo>
                      <a:pt x="103" y="2"/>
                      <a:pt x="124" y="0"/>
                      <a:pt x="147" y="1"/>
                    </a:cubicBezTo>
                    <a:cubicBezTo>
                      <a:pt x="168" y="1"/>
                      <a:pt x="189" y="4"/>
                      <a:pt x="207" y="10"/>
                    </a:cubicBezTo>
                    <a:cubicBezTo>
                      <a:pt x="231" y="16"/>
                      <a:pt x="250" y="25"/>
                      <a:pt x="265" y="37"/>
                    </a:cubicBezTo>
                    <a:cubicBezTo>
                      <a:pt x="284" y="53"/>
                      <a:pt x="294" y="71"/>
                      <a:pt x="294" y="92"/>
                    </a:cubicBezTo>
                    <a:cubicBezTo>
                      <a:pt x="294" y="113"/>
                      <a:pt x="285" y="131"/>
                      <a:pt x="267" y="147"/>
                    </a:cubicBezTo>
                    <a:cubicBezTo>
                      <a:pt x="252" y="159"/>
                      <a:pt x="233" y="168"/>
                      <a:pt x="210" y="175"/>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19" name="Line 297">
                <a:extLst>
                  <a:ext uri="{FF2B5EF4-FFF2-40B4-BE49-F238E27FC236}">
                    <a16:creationId xmlns:a16="http://schemas.microsoft.com/office/drawing/2014/main" id="{8B75D069-2B78-5F46-8A16-AE559EE2AF76}"/>
                  </a:ext>
                </a:extLst>
              </p:cNvPr>
              <p:cNvSpPr>
                <a:spLocks noChangeShapeType="1"/>
              </p:cNvSpPr>
              <p:nvPr/>
            </p:nvSpPr>
            <p:spPr bwMode="auto">
              <a:xfrm>
                <a:off x="3460" y="2323"/>
                <a:ext cx="80" cy="5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20" name="Freeform 298">
                <a:extLst>
                  <a:ext uri="{FF2B5EF4-FFF2-40B4-BE49-F238E27FC236}">
                    <a16:creationId xmlns:a16="http://schemas.microsoft.com/office/drawing/2014/main" id="{6B042FC3-4466-5648-9CE9-38A738FA87B9}"/>
                  </a:ext>
                </a:extLst>
              </p:cNvPr>
              <p:cNvSpPr>
                <a:spLocks/>
              </p:cNvSpPr>
              <p:nvPr/>
            </p:nvSpPr>
            <p:spPr bwMode="auto">
              <a:xfrm>
                <a:off x="3459" y="1894"/>
                <a:ext cx="312" cy="429"/>
              </a:xfrm>
              <a:custGeom>
                <a:avLst/>
                <a:gdLst>
                  <a:gd name="T0" fmla="*/ 0 w 1026"/>
                  <a:gd name="T1" fmla="*/ 0 h 1304"/>
                  <a:gd name="T2" fmla="*/ 0 w 1026"/>
                  <a:gd name="T3" fmla="*/ 0 h 1304"/>
                  <a:gd name="T4" fmla="*/ 0 w 1026"/>
                  <a:gd name="T5" fmla="*/ 0 h 1304"/>
                  <a:gd name="T6" fmla="*/ 0 w 1026"/>
                  <a:gd name="T7" fmla="*/ 0 h 1304"/>
                  <a:gd name="T8" fmla="*/ 0 w 1026"/>
                  <a:gd name="T9" fmla="*/ 0 h 1304"/>
                  <a:gd name="T10" fmla="*/ 0 w 1026"/>
                  <a:gd name="T11" fmla="*/ 0 h 1304"/>
                  <a:gd name="T12" fmla="*/ 0 w 1026"/>
                  <a:gd name="T13" fmla="*/ 0 h 1304"/>
                  <a:gd name="T14" fmla="*/ 0 w 1026"/>
                  <a:gd name="T15" fmla="*/ 0 h 1304"/>
                  <a:gd name="T16" fmla="*/ 0 w 1026"/>
                  <a:gd name="T17" fmla="*/ 0 h 1304"/>
                  <a:gd name="T18" fmla="*/ 0 w 1026"/>
                  <a:gd name="T19" fmla="*/ 0 h 1304"/>
                  <a:gd name="T20" fmla="*/ 0 w 1026"/>
                  <a:gd name="T21" fmla="*/ 0 h 1304"/>
                  <a:gd name="T22" fmla="*/ 0 w 1026"/>
                  <a:gd name="T23" fmla="*/ 0 h 1304"/>
                  <a:gd name="T24" fmla="*/ 0 w 1026"/>
                  <a:gd name="T25" fmla="*/ 0 h 1304"/>
                  <a:gd name="T26" fmla="*/ 0 w 1026"/>
                  <a:gd name="T27" fmla="*/ 0 h 1304"/>
                  <a:gd name="T28" fmla="*/ 0 w 1026"/>
                  <a:gd name="T29" fmla="*/ 0 h 1304"/>
                  <a:gd name="T30" fmla="*/ 0 w 1026"/>
                  <a:gd name="T31" fmla="*/ 0 h 1304"/>
                  <a:gd name="T32" fmla="*/ 0 w 1026"/>
                  <a:gd name="T33" fmla="*/ 0 h 13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6"/>
                  <a:gd name="T52" fmla="*/ 0 h 1304"/>
                  <a:gd name="T53" fmla="*/ 1026 w 1026"/>
                  <a:gd name="T54" fmla="*/ 1304 h 13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6" h="1304">
                    <a:moveTo>
                      <a:pt x="0" y="1304"/>
                    </a:moveTo>
                    <a:lnTo>
                      <a:pt x="5" y="1106"/>
                    </a:lnTo>
                    <a:lnTo>
                      <a:pt x="3" y="1037"/>
                    </a:lnTo>
                    <a:lnTo>
                      <a:pt x="7" y="967"/>
                    </a:lnTo>
                    <a:lnTo>
                      <a:pt x="5" y="690"/>
                    </a:lnTo>
                    <a:lnTo>
                      <a:pt x="0" y="621"/>
                    </a:lnTo>
                    <a:lnTo>
                      <a:pt x="4" y="409"/>
                    </a:lnTo>
                    <a:lnTo>
                      <a:pt x="62" y="375"/>
                    </a:lnTo>
                    <a:lnTo>
                      <a:pt x="126" y="345"/>
                    </a:lnTo>
                    <a:lnTo>
                      <a:pt x="314" y="240"/>
                    </a:lnTo>
                    <a:lnTo>
                      <a:pt x="380" y="211"/>
                    </a:lnTo>
                    <a:lnTo>
                      <a:pt x="569" y="103"/>
                    </a:lnTo>
                    <a:lnTo>
                      <a:pt x="637" y="73"/>
                    </a:lnTo>
                    <a:lnTo>
                      <a:pt x="763" y="0"/>
                    </a:lnTo>
                    <a:lnTo>
                      <a:pt x="890" y="77"/>
                    </a:lnTo>
                    <a:lnTo>
                      <a:pt x="961" y="111"/>
                    </a:lnTo>
                    <a:lnTo>
                      <a:pt x="1026" y="155"/>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21" name="Line 299">
                <a:extLst>
                  <a:ext uri="{FF2B5EF4-FFF2-40B4-BE49-F238E27FC236}">
                    <a16:creationId xmlns:a16="http://schemas.microsoft.com/office/drawing/2014/main" id="{932E4070-7250-1A44-B24F-C6A4C25E88EE}"/>
                  </a:ext>
                </a:extLst>
              </p:cNvPr>
              <p:cNvSpPr>
                <a:spLocks noChangeShapeType="1"/>
              </p:cNvSpPr>
              <p:nvPr/>
            </p:nvSpPr>
            <p:spPr bwMode="auto">
              <a:xfrm>
                <a:off x="3460" y="2029"/>
                <a:ext cx="80" cy="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22" name="Freeform 300">
                <a:extLst>
                  <a:ext uri="{FF2B5EF4-FFF2-40B4-BE49-F238E27FC236}">
                    <a16:creationId xmlns:a16="http://schemas.microsoft.com/office/drawing/2014/main" id="{0FDD87A6-0B85-E54E-AD09-6D90041456BF}"/>
                  </a:ext>
                </a:extLst>
              </p:cNvPr>
              <p:cNvSpPr>
                <a:spLocks/>
              </p:cNvSpPr>
              <p:nvPr/>
            </p:nvSpPr>
            <p:spPr bwMode="auto">
              <a:xfrm>
                <a:off x="3539" y="1945"/>
                <a:ext cx="233" cy="429"/>
              </a:xfrm>
              <a:custGeom>
                <a:avLst/>
                <a:gdLst>
                  <a:gd name="T0" fmla="*/ 0 w 766"/>
                  <a:gd name="T1" fmla="*/ 0 h 1298"/>
                  <a:gd name="T2" fmla="*/ 0 w 766"/>
                  <a:gd name="T3" fmla="*/ 0 h 1298"/>
                  <a:gd name="T4" fmla="*/ 0 w 766"/>
                  <a:gd name="T5" fmla="*/ 0 h 1298"/>
                  <a:gd name="T6" fmla="*/ 0 w 766"/>
                  <a:gd name="T7" fmla="*/ 0 h 1298"/>
                  <a:gd name="T8" fmla="*/ 0 w 766"/>
                  <a:gd name="T9" fmla="*/ 0 h 1298"/>
                  <a:gd name="T10" fmla="*/ 0 w 766"/>
                  <a:gd name="T11" fmla="*/ 0 h 1298"/>
                  <a:gd name="T12" fmla="*/ 0 w 766"/>
                  <a:gd name="T13" fmla="*/ 0 h 1298"/>
                  <a:gd name="T14" fmla="*/ 0 w 766"/>
                  <a:gd name="T15" fmla="*/ 0 h 1298"/>
                  <a:gd name="T16" fmla="*/ 0 w 766"/>
                  <a:gd name="T17" fmla="*/ 0 h 1298"/>
                  <a:gd name="T18" fmla="*/ 0 w 766"/>
                  <a:gd name="T19" fmla="*/ 0 h 1298"/>
                  <a:gd name="T20" fmla="*/ 0 w 766"/>
                  <a:gd name="T21" fmla="*/ 0 h 1298"/>
                  <a:gd name="T22" fmla="*/ 0 w 766"/>
                  <a:gd name="T23" fmla="*/ 0 h 1298"/>
                  <a:gd name="T24" fmla="*/ 0 w 766"/>
                  <a:gd name="T25" fmla="*/ 0 h 1298"/>
                  <a:gd name="T26" fmla="*/ 0 w 766"/>
                  <a:gd name="T27" fmla="*/ 0 h 1298"/>
                  <a:gd name="T28" fmla="*/ 0 w 766"/>
                  <a:gd name="T29" fmla="*/ 0 h 1298"/>
                  <a:gd name="T30" fmla="*/ 0 w 766"/>
                  <a:gd name="T31" fmla="*/ 0 h 1298"/>
                  <a:gd name="T32" fmla="*/ 0 w 766"/>
                  <a:gd name="T33" fmla="*/ 0 h 1298"/>
                  <a:gd name="T34" fmla="*/ 0 w 766"/>
                  <a:gd name="T35" fmla="*/ 0 h 1298"/>
                  <a:gd name="T36" fmla="*/ 0 w 766"/>
                  <a:gd name="T37" fmla="*/ 0 h 1298"/>
                  <a:gd name="T38" fmla="*/ 0 w 766"/>
                  <a:gd name="T39" fmla="*/ 0 h 1298"/>
                  <a:gd name="T40" fmla="*/ 0 w 766"/>
                  <a:gd name="T41" fmla="*/ 0 h 1298"/>
                  <a:gd name="T42" fmla="*/ 0 w 766"/>
                  <a:gd name="T43" fmla="*/ 0 h 1298"/>
                  <a:gd name="T44" fmla="*/ 0 w 766"/>
                  <a:gd name="T45" fmla="*/ 0 h 1298"/>
                  <a:gd name="T46" fmla="*/ 0 w 766"/>
                  <a:gd name="T47" fmla="*/ 0 h 1298"/>
                  <a:gd name="T48" fmla="*/ 0 w 766"/>
                  <a:gd name="T49" fmla="*/ 0 h 1298"/>
                  <a:gd name="T50" fmla="*/ 0 w 766"/>
                  <a:gd name="T51" fmla="*/ 0 h 1298"/>
                  <a:gd name="T52" fmla="*/ 0 w 766"/>
                  <a:gd name="T53" fmla="*/ 0 h 1298"/>
                  <a:gd name="T54" fmla="*/ 0 w 766"/>
                  <a:gd name="T55" fmla="*/ 0 h 1298"/>
                  <a:gd name="T56" fmla="*/ 0 w 766"/>
                  <a:gd name="T57" fmla="*/ 0 h 1298"/>
                  <a:gd name="T58" fmla="*/ 0 w 766"/>
                  <a:gd name="T59" fmla="*/ 0 h 12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6"/>
                  <a:gd name="T91" fmla="*/ 0 h 1298"/>
                  <a:gd name="T92" fmla="*/ 766 w 766"/>
                  <a:gd name="T93" fmla="*/ 1298 h 12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6" h="1298">
                    <a:moveTo>
                      <a:pt x="761" y="0"/>
                    </a:moveTo>
                    <a:lnTo>
                      <a:pt x="765" y="335"/>
                    </a:lnTo>
                    <a:lnTo>
                      <a:pt x="759" y="404"/>
                    </a:lnTo>
                    <a:lnTo>
                      <a:pt x="765" y="609"/>
                    </a:lnTo>
                    <a:lnTo>
                      <a:pt x="762" y="748"/>
                    </a:lnTo>
                    <a:lnTo>
                      <a:pt x="766" y="888"/>
                    </a:lnTo>
                    <a:lnTo>
                      <a:pt x="702" y="915"/>
                    </a:lnTo>
                    <a:lnTo>
                      <a:pt x="643" y="954"/>
                    </a:lnTo>
                    <a:lnTo>
                      <a:pt x="513" y="1018"/>
                    </a:lnTo>
                    <a:lnTo>
                      <a:pt x="453" y="1055"/>
                    </a:lnTo>
                    <a:lnTo>
                      <a:pt x="389" y="1088"/>
                    </a:lnTo>
                    <a:lnTo>
                      <a:pt x="326" y="1127"/>
                    </a:lnTo>
                    <a:lnTo>
                      <a:pt x="260" y="1158"/>
                    </a:lnTo>
                    <a:lnTo>
                      <a:pt x="197" y="1196"/>
                    </a:lnTo>
                    <a:lnTo>
                      <a:pt x="131" y="1228"/>
                    </a:lnTo>
                    <a:lnTo>
                      <a:pt x="4" y="1298"/>
                    </a:lnTo>
                    <a:lnTo>
                      <a:pt x="0" y="1237"/>
                    </a:lnTo>
                    <a:lnTo>
                      <a:pt x="6" y="1169"/>
                    </a:lnTo>
                    <a:lnTo>
                      <a:pt x="1" y="962"/>
                    </a:lnTo>
                    <a:lnTo>
                      <a:pt x="5" y="893"/>
                    </a:lnTo>
                    <a:lnTo>
                      <a:pt x="0" y="754"/>
                    </a:lnTo>
                    <a:lnTo>
                      <a:pt x="6" y="686"/>
                    </a:lnTo>
                    <a:lnTo>
                      <a:pt x="0" y="404"/>
                    </a:lnTo>
                    <a:lnTo>
                      <a:pt x="189" y="308"/>
                    </a:lnTo>
                    <a:lnTo>
                      <a:pt x="440" y="169"/>
                    </a:lnTo>
                    <a:lnTo>
                      <a:pt x="507" y="138"/>
                    </a:lnTo>
                    <a:lnTo>
                      <a:pt x="569" y="98"/>
                    </a:lnTo>
                    <a:lnTo>
                      <a:pt x="635" y="67"/>
                    </a:lnTo>
                    <a:lnTo>
                      <a:pt x="697" y="30"/>
                    </a:lnTo>
                    <a:lnTo>
                      <a:pt x="761"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23" name="Line 301">
                <a:extLst>
                  <a:ext uri="{FF2B5EF4-FFF2-40B4-BE49-F238E27FC236}">
                    <a16:creationId xmlns:a16="http://schemas.microsoft.com/office/drawing/2014/main" id="{3A6F0C85-8188-A246-99A6-83932BDECE61}"/>
                  </a:ext>
                </a:extLst>
              </p:cNvPr>
              <p:cNvSpPr>
                <a:spLocks noChangeShapeType="1"/>
              </p:cNvSpPr>
              <p:nvPr/>
            </p:nvSpPr>
            <p:spPr bwMode="auto">
              <a:xfrm>
                <a:off x="3460" y="2324"/>
                <a:ext cx="80" cy="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24" name="Freeform 302">
                <a:extLst>
                  <a:ext uri="{FF2B5EF4-FFF2-40B4-BE49-F238E27FC236}">
                    <a16:creationId xmlns:a16="http://schemas.microsoft.com/office/drawing/2014/main" id="{E0EB7EC5-0F2F-E24A-82B8-D69222536364}"/>
                  </a:ext>
                </a:extLst>
              </p:cNvPr>
              <p:cNvSpPr>
                <a:spLocks/>
              </p:cNvSpPr>
              <p:nvPr/>
            </p:nvSpPr>
            <p:spPr bwMode="auto">
              <a:xfrm>
                <a:off x="3459" y="1895"/>
                <a:ext cx="312" cy="428"/>
              </a:xfrm>
              <a:custGeom>
                <a:avLst/>
                <a:gdLst>
                  <a:gd name="T0" fmla="*/ 0 w 1027"/>
                  <a:gd name="T1" fmla="*/ 0 h 1301"/>
                  <a:gd name="T2" fmla="*/ 0 w 1027"/>
                  <a:gd name="T3" fmla="*/ 0 h 1301"/>
                  <a:gd name="T4" fmla="*/ 0 w 1027"/>
                  <a:gd name="T5" fmla="*/ 0 h 1301"/>
                  <a:gd name="T6" fmla="*/ 0 w 1027"/>
                  <a:gd name="T7" fmla="*/ 0 h 1301"/>
                  <a:gd name="T8" fmla="*/ 0 w 1027"/>
                  <a:gd name="T9" fmla="*/ 0 h 1301"/>
                  <a:gd name="T10" fmla="*/ 0 w 1027"/>
                  <a:gd name="T11" fmla="*/ 0 h 1301"/>
                  <a:gd name="T12" fmla="*/ 0 w 1027"/>
                  <a:gd name="T13" fmla="*/ 0 h 1301"/>
                  <a:gd name="T14" fmla="*/ 0 w 1027"/>
                  <a:gd name="T15" fmla="*/ 0 h 1301"/>
                  <a:gd name="T16" fmla="*/ 0 w 1027"/>
                  <a:gd name="T17" fmla="*/ 0 h 1301"/>
                  <a:gd name="T18" fmla="*/ 0 w 1027"/>
                  <a:gd name="T19" fmla="*/ 0 h 1301"/>
                  <a:gd name="T20" fmla="*/ 0 w 1027"/>
                  <a:gd name="T21" fmla="*/ 0 h 1301"/>
                  <a:gd name="T22" fmla="*/ 0 w 1027"/>
                  <a:gd name="T23" fmla="*/ 0 h 1301"/>
                  <a:gd name="T24" fmla="*/ 0 w 1027"/>
                  <a:gd name="T25" fmla="*/ 0 h 1301"/>
                  <a:gd name="T26" fmla="*/ 0 w 1027"/>
                  <a:gd name="T27" fmla="*/ 0 h 1301"/>
                  <a:gd name="T28" fmla="*/ 0 w 1027"/>
                  <a:gd name="T29" fmla="*/ 0 h 1301"/>
                  <a:gd name="T30" fmla="*/ 0 w 1027"/>
                  <a:gd name="T31" fmla="*/ 0 h 1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7"/>
                  <a:gd name="T49" fmla="*/ 0 h 1301"/>
                  <a:gd name="T50" fmla="*/ 1027 w 1027"/>
                  <a:gd name="T51" fmla="*/ 1301 h 1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7" h="1301">
                    <a:moveTo>
                      <a:pt x="4" y="1301"/>
                    </a:moveTo>
                    <a:lnTo>
                      <a:pt x="0" y="1238"/>
                    </a:lnTo>
                    <a:lnTo>
                      <a:pt x="5" y="1170"/>
                    </a:lnTo>
                    <a:lnTo>
                      <a:pt x="0" y="1033"/>
                    </a:lnTo>
                    <a:lnTo>
                      <a:pt x="7" y="963"/>
                    </a:lnTo>
                    <a:lnTo>
                      <a:pt x="0" y="894"/>
                    </a:lnTo>
                    <a:lnTo>
                      <a:pt x="7" y="824"/>
                    </a:lnTo>
                    <a:lnTo>
                      <a:pt x="2" y="617"/>
                    </a:lnTo>
                    <a:lnTo>
                      <a:pt x="7" y="547"/>
                    </a:lnTo>
                    <a:lnTo>
                      <a:pt x="2" y="405"/>
                    </a:lnTo>
                    <a:lnTo>
                      <a:pt x="63" y="372"/>
                    </a:lnTo>
                    <a:lnTo>
                      <a:pt x="127" y="343"/>
                    </a:lnTo>
                    <a:lnTo>
                      <a:pt x="442" y="173"/>
                    </a:lnTo>
                    <a:lnTo>
                      <a:pt x="763" y="0"/>
                    </a:lnTo>
                    <a:lnTo>
                      <a:pt x="828" y="32"/>
                    </a:lnTo>
                    <a:lnTo>
                      <a:pt x="1027" y="15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25" name="Line 303">
                <a:extLst>
                  <a:ext uri="{FF2B5EF4-FFF2-40B4-BE49-F238E27FC236}">
                    <a16:creationId xmlns:a16="http://schemas.microsoft.com/office/drawing/2014/main" id="{32B7667C-3461-2F41-85A8-D6341E7F991A}"/>
                  </a:ext>
                </a:extLst>
              </p:cNvPr>
              <p:cNvSpPr>
                <a:spLocks noChangeShapeType="1"/>
              </p:cNvSpPr>
              <p:nvPr/>
            </p:nvSpPr>
            <p:spPr bwMode="auto">
              <a:xfrm>
                <a:off x="3460" y="2029"/>
                <a:ext cx="80" cy="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26" name="Freeform 304">
                <a:extLst>
                  <a:ext uri="{FF2B5EF4-FFF2-40B4-BE49-F238E27FC236}">
                    <a16:creationId xmlns:a16="http://schemas.microsoft.com/office/drawing/2014/main" id="{1698322C-1C16-AA4B-AAAA-F3621B6FB4C2}"/>
                  </a:ext>
                </a:extLst>
              </p:cNvPr>
              <p:cNvSpPr>
                <a:spLocks/>
              </p:cNvSpPr>
              <p:nvPr/>
            </p:nvSpPr>
            <p:spPr bwMode="auto">
              <a:xfrm>
                <a:off x="3539" y="1944"/>
                <a:ext cx="233" cy="430"/>
              </a:xfrm>
              <a:custGeom>
                <a:avLst/>
                <a:gdLst>
                  <a:gd name="T0" fmla="*/ 0 w 766"/>
                  <a:gd name="T1" fmla="*/ 0 h 1303"/>
                  <a:gd name="T2" fmla="*/ 0 w 766"/>
                  <a:gd name="T3" fmla="*/ 0 h 1303"/>
                  <a:gd name="T4" fmla="*/ 0 w 766"/>
                  <a:gd name="T5" fmla="*/ 0 h 1303"/>
                  <a:gd name="T6" fmla="*/ 0 w 766"/>
                  <a:gd name="T7" fmla="*/ 0 h 1303"/>
                  <a:gd name="T8" fmla="*/ 0 w 766"/>
                  <a:gd name="T9" fmla="*/ 0 h 1303"/>
                  <a:gd name="T10" fmla="*/ 0 w 766"/>
                  <a:gd name="T11" fmla="*/ 0 h 1303"/>
                  <a:gd name="T12" fmla="*/ 0 w 766"/>
                  <a:gd name="T13" fmla="*/ 0 h 1303"/>
                  <a:gd name="T14" fmla="*/ 0 w 766"/>
                  <a:gd name="T15" fmla="*/ 0 h 1303"/>
                  <a:gd name="T16" fmla="*/ 0 w 766"/>
                  <a:gd name="T17" fmla="*/ 0 h 1303"/>
                  <a:gd name="T18" fmla="*/ 0 w 766"/>
                  <a:gd name="T19" fmla="*/ 0 h 1303"/>
                  <a:gd name="T20" fmla="*/ 0 w 766"/>
                  <a:gd name="T21" fmla="*/ 0 h 1303"/>
                  <a:gd name="T22" fmla="*/ 0 w 766"/>
                  <a:gd name="T23" fmla="*/ 0 h 1303"/>
                  <a:gd name="T24" fmla="*/ 0 w 766"/>
                  <a:gd name="T25" fmla="*/ 0 h 1303"/>
                  <a:gd name="T26" fmla="*/ 0 w 766"/>
                  <a:gd name="T27" fmla="*/ 0 h 1303"/>
                  <a:gd name="T28" fmla="*/ 0 w 766"/>
                  <a:gd name="T29" fmla="*/ 0 h 1303"/>
                  <a:gd name="T30" fmla="*/ 0 w 766"/>
                  <a:gd name="T31" fmla="*/ 0 h 1303"/>
                  <a:gd name="T32" fmla="*/ 0 w 766"/>
                  <a:gd name="T33" fmla="*/ 0 h 1303"/>
                  <a:gd name="T34" fmla="*/ 0 w 766"/>
                  <a:gd name="T35" fmla="*/ 0 h 1303"/>
                  <a:gd name="T36" fmla="*/ 0 w 766"/>
                  <a:gd name="T37" fmla="*/ 0 h 1303"/>
                  <a:gd name="T38" fmla="*/ 0 w 766"/>
                  <a:gd name="T39" fmla="*/ 0 h 1303"/>
                  <a:gd name="T40" fmla="*/ 0 w 766"/>
                  <a:gd name="T41" fmla="*/ 0 h 1303"/>
                  <a:gd name="T42" fmla="*/ 0 w 766"/>
                  <a:gd name="T43" fmla="*/ 0 h 1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6"/>
                  <a:gd name="T67" fmla="*/ 0 h 1303"/>
                  <a:gd name="T68" fmla="*/ 766 w 766"/>
                  <a:gd name="T69" fmla="*/ 1303 h 13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6" h="1303">
                    <a:moveTo>
                      <a:pt x="761" y="131"/>
                    </a:moveTo>
                    <a:lnTo>
                      <a:pt x="766" y="270"/>
                    </a:lnTo>
                    <a:lnTo>
                      <a:pt x="764" y="476"/>
                    </a:lnTo>
                    <a:lnTo>
                      <a:pt x="766" y="545"/>
                    </a:lnTo>
                    <a:lnTo>
                      <a:pt x="759" y="614"/>
                    </a:lnTo>
                    <a:lnTo>
                      <a:pt x="765" y="892"/>
                    </a:lnTo>
                    <a:lnTo>
                      <a:pt x="702" y="920"/>
                    </a:lnTo>
                    <a:lnTo>
                      <a:pt x="454" y="1062"/>
                    </a:lnTo>
                    <a:lnTo>
                      <a:pt x="389" y="1092"/>
                    </a:lnTo>
                    <a:lnTo>
                      <a:pt x="134" y="1237"/>
                    </a:lnTo>
                    <a:lnTo>
                      <a:pt x="66" y="1267"/>
                    </a:lnTo>
                    <a:lnTo>
                      <a:pt x="3" y="1303"/>
                    </a:lnTo>
                    <a:lnTo>
                      <a:pt x="0" y="967"/>
                    </a:lnTo>
                    <a:lnTo>
                      <a:pt x="5" y="898"/>
                    </a:lnTo>
                    <a:lnTo>
                      <a:pt x="0" y="690"/>
                    </a:lnTo>
                    <a:lnTo>
                      <a:pt x="7" y="550"/>
                    </a:lnTo>
                    <a:lnTo>
                      <a:pt x="7" y="412"/>
                    </a:lnTo>
                    <a:lnTo>
                      <a:pt x="63" y="376"/>
                    </a:lnTo>
                    <a:lnTo>
                      <a:pt x="317" y="245"/>
                    </a:lnTo>
                    <a:lnTo>
                      <a:pt x="377" y="207"/>
                    </a:lnTo>
                    <a:lnTo>
                      <a:pt x="763" y="0"/>
                    </a:lnTo>
                    <a:lnTo>
                      <a:pt x="761" y="131"/>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27" name="Freeform 305">
                <a:extLst>
                  <a:ext uri="{FF2B5EF4-FFF2-40B4-BE49-F238E27FC236}">
                    <a16:creationId xmlns:a16="http://schemas.microsoft.com/office/drawing/2014/main" id="{E93EBF28-CDEA-A94D-B338-578F70106D3A}"/>
                  </a:ext>
                </a:extLst>
              </p:cNvPr>
              <p:cNvSpPr>
                <a:spLocks/>
              </p:cNvSpPr>
              <p:nvPr/>
            </p:nvSpPr>
            <p:spPr bwMode="auto">
              <a:xfrm>
                <a:off x="3580" y="1971"/>
                <a:ext cx="312" cy="448"/>
              </a:xfrm>
              <a:custGeom>
                <a:avLst/>
                <a:gdLst>
                  <a:gd name="T0" fmla="*/ 0 w 1032"/>
                  <a:gd name="T1" fmla="*/ 0 h 1355"/>
                  <a:gd name="T2" fmla="*/ 0 w 1032"/>
                  <a:gd name="T3" fmla="*/ 0 h 1355"/>
                  <a:gd name="T4" fmla="*/ 0 w 1032"/>
                  <a:gd name="T5" fmla="*/ 0 h 1355"/>
                  <a:gd name="T6" fmla="*/ 0 w 1032"/>
                  <a:gd name="T7" fmla="*/ 0 h 1355"/>
                  <a:gd name="T8" fmla="*/ 0 w 1032"/>
                  <a:gd name="T9" fmla="*/ 0 h 1355"/>
                  <a:gd name="T10" fmla="*/ 0 w 1032"/>
                  <a:gd name="T11" fmla="*/ 0 h 1355"/>
                  <a:gd name="T12" fmla="*/ 0 w 1032"/>
                  <a:gd name="T13" fmla="*/ 0 h 1355"/>
                  <a:gd name="T14" fmla="*/ 0 w 1032"/>
                  <a:gd name="T15" fmla="*/ 0 h 1355"/>
                  <a:gd name="T16" fmla="*/ 0 w 1032"/>
                  <a:gd name="T17" fmla="*/ 0 h 1355"/>
                  <a:gd name="T18" fmla="*/ 0 w 1032"/>
                  <a:gd name="T19" fmla="*/ 0 h 1355"/>
                  <a:gd name="T20" fmla="*/ 0 w 1032"/>
                  <a:gd name="T21" fmla="*/ 0 h 1355"/>
                  <a:gd name="T22" fmla="*/ 0 w 1032"/>
                  <a:gd name="T23" fmla="*/ 0 h 1355"/>
                  <a:gd name="T24" fmla="*/ 0 w 1032"/>
                  <a:gd name="T25" fmla="*/ 0 h 1355"/>
                  <a:gd name="T26" fmla="*/ 0 w 1032"/>
                  <a:gd name="T27" fmla="*/ 0 h 1355"/>
                  <a:gd name="T28" fmla="*/ 0 w 1032"/>
                  <a:gd name="T29" fmla="*/ 0 h 1355"/>
                  <a:gd name="T30" fmla="*/ 0 w 1032"/>
                  <a:gd name="T31" fmla="*/ 0 h 1355"/>
                  <a:gd name="T32" fmla="*/ 0 w 1032"/>
                  <a:gd name="T33" fmla="*/ 0 h 1355"/>
                  <a:gd name="T34" fmla="*/ 0 w 1032"/>
                  <a:gd name="T35" fmla="*/ 0 h 1355"/>
                  <a:gd name="T36" fmla="*/ 0 w 1032"/>
                  <a:gd name="T37" fmla="*/ 0 h 1355"/>
                  <a:gd name="T38" fmla="*/ 0 w 1032"/>
                  <a:gd name="T39" fmla="*/ 0 h 1355"/>
                  <a:gd name="T40" fmla="*/ 0 w 1032"/>
                  <a:gd name="T41" fmla="*/ 0 h 1355"/>
                  <a:gd name="T42" fmla="*/ 0 w 1032"/>
                  <a:gd name="T43" fmla="*/ 0 h 1355"/>
                  <a:gd name="T44" fmla="*/ 0 w 1032"/>
                  <a:gd name="T45" fmla="*/ 0 h 1355"/>
                  <a:gd name="T46" fmla="*/ 0 w 1032"/>
                  <a:gd name="T47" fmla="*/ 0 h 1355"/>
                  <a:gd name="T48" fmla="*/ 0 w 1032"/>
                  <a:gd name="T49" fmla="*/ 0 h 1355"/>
                  <a:gd name="T50" fmla="*/ 0 w 1032"/>
                  <a:gd name="T51" fmla="*/ 0 h 1355"/>
                  <a:gd name="T52" fmla="*/ 0 w 1032"/>
                  <a:gd name="T53" fmla="*/ 0 h 1355"/>
                  <a:gd name="T54" fmla="*/ 0 w 1032"/>
                  <a:gd name="T55" fmla="*/ 0 h 1355"/>
                  <a:gd name="T56" fmla="*/ 0 w 1032"/>
                  <a:gd name="T57" fmla="*/ 0 h 13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2"/>
                  <a:gd name="T88" fmla="*/ 0 h 1355"/>
                  <a:gd name="T89" fmla="*/ 1032 w 1032"/>
                  <a:gd name="T90" fmla="*/ 1355 h 13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2" h="1355">
                    <a:moveTo>
                      <a:pt x="982" y="725"/>
                    </a:moveTo>
                    <a:lnTo>
                      <a:pt x="1012" y="588"/>
                    </a:lnTo>
                    <a:lnTo>
                      <a:pt x="1032" y="460"/>
                    </a:lnTo>
                    <a:lnTo>
                      <a:pt x="720" y="281"/>
                    </a:lnTo>
                    <a:lnTo>
                      <a:pt x="656" y="249"/>
                    </a:lnTo>
                    <a:lnTo>
                      <a:pt x="596" y="211"/>
                    </a:lnTo>
                    <a:lnTo>
                      <a:pt x="531" y="180"/>
                    </a:lnTo>
                    <a:lnTo>
                      <a:pt x="226" y="0"/>
                    </a:lnTo>
                    <a:lnTo>
                      <a:pt x="156" y="26"/>
                    </a:lnTo>
                    <a:lnTo>
                      <a:pt x="118" y="228"/>
                    </a:lnTo>
                    <a:lnTo>
                      <a:pt x="111" y="297"/>
                    </a:lnTo>
                    <a:lnTo>
                      <a:pt x="69" y="501"/>
                    </a:lnTo>
                    <a:lnTo>
                      <a:pt x="41" y="708"/>
                    </a:lnTo>
                    <a:lnTo>
                      <a:pt x="24" y="772"/>
                    </a:lnTo>
                    <a:lnTo>
                      <a:pt x="14" y="840"/>
                    </a:lnTo>
                    <a:lnTo>
                      <a:pt x="0" y="904"/>
                    </a:lnTo>
                    <a:lnTo>
                      <a:pt x="126" y="975"/>
                    </a:lnTo>
                    <a:lnTo>
                      <a:pt x="316" y="1076"/>
                    </a:lnTo>
                    <a:lnTo>
                      <a:pt x="437" y="1154"/>
                    </a:lnTo>
                    <a:lnTo>
                      <a:pt x="502" y="1182"/>
                    </a:lnTo>
                    <a:lnTo>
                      <a:pt x="622" y="1258"/>
                    </a:lnTo>
                    <a:lnTo>
                      <a:pt x="802" y="1355"/>
                    </a:lnTo>
                    <a:lnTo>
                      <a:pt x="873" y="1336"/>
                    </a:lnTo>
                    <a:lnTo>
                      <a:pt x="889" y="1268"/>
                    </a:lnTo>
                    <a:lnTo>
                      <a:pt x="906" y="1131"/>
                    </a:lnTo>
                    <a:lnTo>
                      <a:pt x="950" y="929"/>
                    </a:lnTo>
                    <a:lnTo>
                      <a:pt x="960" y="861"/>
                    </a:lnTo>
                    <a:lnTo>
                      <a:pt x="975" y="794"/>
                    </a:lnTo>
                    <a:lnTo>
                      <a:pt x="982" y="725"/>
                    </a:lnTo>
                    <a:close/>
                  </a:path>
                </a:pathLst>
              </a:custGeom>
              <a:solidFill>
                <a:srgbClr val="90A9B7"/>
              </a:solidFill>
              <a:ln w="0">
                <a:solidFill>
                  <a:srgbClr val="000000"/>
                </a:solidFill>
                <a:round/>
                <a:headEnd/>
                <a:tailEnd/>
              </a:ln>
            </p:spPr>
            <p:txBody>
              <a:bodyPr/>
              <a:lstStyle/>
              <a:p>
                <a:endParaRPr lang="zh-TW" altLang="en-US"/>
              </a:p>
            </p:txBody>
          </p:sp>
          <p:sp>
            <p:nvSpPr>
              <p:cNvPr id="7228" name="Freeform 306">
                <a:extLst>
                  <a:ext uri="{FF2B5EF4-FFF2-40B4-BE49-F238E27FC236}">
                    <a16:creationId xmlns:a16="http://schemas.microsoft.com/office/drawing/2014/main" id="{E18D1E3F-7AF6-B249-8615-9D3439901DDD}"/>
                  </a:ext>
                </a:extLst>
              </p:cNvPr>
              <p:cNvSpPr>
                <a:spLocks/>
              </p:cNvSpPr>
              <p:nvPr/>
            </p:nvSpPr>
            <p:spPr bwMode="auto">
              <a:xfrm>
                <a:off x="3580" y="1972"/>
                <a:ext cx="312" cy="447"/>
              </a:xfrm>
              <a:custGeom>
                <a:avLst/>
                <a:gdLst>
                  <a:gd name="T0" fmla="*/ 0 w 1032"/>
                  <a:gd name="T1" fmla="*/ 0 h 1355"/>
                  <a:gd name="T2" fmla="*/ 0 w 1032"/>
                  <a:gd name="T3" fmla="*/ 0 h 1355"/>
                  <a:gd name="T4" fmla="*/ 0 w 1032"/>
                  <a:gd name="T5" fmla="*/ 0 h 1355"/>
                  <a:gd name="T6" fmla="*/ 0 w 1032"/>
                  <a:gd name="T7" fmla="*/ 0 h 1355"/>
                  <a:gd name="T8" fmla="*/ 0 w 1032"/>
                  <a:gd name="T9" fmla="*/ 0 h 1355"/>
                  <a:gd name="T10" fmla="*/ 0 w 1032"/>
                  <a:gd name="T11" fmla="*/ 0 h 1355"/>
                  <a:gd name="T12" fmla="*/ 0 w 1032"/>
                  <a:gd name="T13" fmla="*/ 0 h 1355"/>
                  <a:gd name="T14" fmla="*/ 0 w 1032"/>
                  <a:gd name="T15" fmla="*/ 0 h 1355"/>
                  <a:gd name="T16" fmla="*/ 0 w 1032"/>
                  <a:gd name="T17" fmla="*/ 0 h 1355"/>
                  <a:gd name="T18" fmla="*/ 0 w 1032"/>
                  <a:gd name="T19" fmla="*/ 0 h 1355"/>
                  <a:gd name="T20" fmla="*/ 0 w 1032"/>
                  <a:gd name="T21" fmla="*/ 0 h 1355"/>
                  <a:gd name="T22" fmla="*/ 0 w 1032"/>
                  <a:gd name="T23" fmla="*/ 0 h 1355"/>
                  <a:gd name="T24" fmla="*/ 0 w 1032"/>
                  <a:gd name="T25" fmla="*/ 0 h 1355"/>
                  <a:gd name="T26" fmla="*/ 0 w 1032"/>
                  <a:gd name="T27" fmla="*/ 0 h 1355"/>
                  <a:gd name="T28" fmla="*/ 0 w 1032"/>
                  <a:gd name="T29" fmla="*/ 0 h 1355"/>
                  <a:gd name="T30" fmla="*/ 0 w 1032"/>
                  <a:gd name="T31" fmla="*/ 0 h 1355"/>
                  <a:gd name="T32" fmla="*/ 0 w 1032"/>
                  <a:gd name="T33" fmla="*/ 0 h 1355"/>
                  <a:gd name="T34" fmla="*/ 0 w 1032"/>
                  <a:gd name="T35" fmla="*/ 0 h 1355"/>
                  <a:gd name="T36" fmla="*/ 0 w 1032"/>
                  <a:gd name="T37" fmla="*/ 0 h 1355"/>
                  <a:gd name="T38" fmla="*/ 0 w 1032"/>
                  <a:gd name="T39" fmla="*/ 0 h 1355"/>
                  <a:gd name="T40" fmla="*/ 0 w 1032"/>
                  <a:gd name="T41" fmla="*/ 0 h 1355"/>
                  <a:gd name="T42" fmla="*/ 0 w 1032"/>
                  <a:gd name="T43" fmla="*/ 0 h 1355"/>
                  <a:gd name="T44" fmla="*/ 0 w 1032"/>
                  <a:gd name="T45" fmla="*/ 0 h 1355"/>
                  <a:gd name="T46" fmla="*/ 0 w 1032"/>
                  <a:gd name="T47" fmla="*/ 0 h 1355"/>
                  <a:gd name="T48" fmla="*/ 0 w 1032"/>
                  <a:gd name="T49" fmla="*/ 0 h 1355"/>
                  <a:gd name="T50" fmla="*/ 0 w 1032"/>
                  <a:gd name="T51" fmla="*/ 0 h 1355"/>
                  <a:gd name="T52" fmla="*/ 0 w 1032"/>
                  <a:gd name="T53" fmla="*/ 0 h 1355"/>
                  <a:gd name="T54" fmla="*/ 0 w 1032"/>
                  <a:gd name="T55" fmla="*/ 0 h 1355"/>
                  <a:gd name="T56" fmla="*/ 0 w 1032"/>
                  <a:gd name="T57" fmla="*/ 0 h 13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2"/>
                  <a:gd name="T88" fmla="*/ 0 h 1355"/>
                  <a:gd name="T89" fmla="*/ 1032 w 1032"/>
                  <a:gd name="T90" fmla="*/ 1355 h 13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2" h="1355">
                    <a:moveTo>
                      <a:pt x="982" y="724"/>
                    </a:moveTo>
                    <a:lnTo>
                      <a:pt x="1011" y="588"/>
                    </a:lnTo>
                    <a:lnTo>
                      <a:pt x="1032" y="460"/>
                    </a:lnTo>
                    <a:lnTo>
                      <a:pt x="720" y="281"/>
                    </a:lnTo>
                    <a:lnTo>
                      <a:pt x="656" y="249"/>
                    </a:lnTo>
                    <a:lnTo>
                      <a:pt x="596" y="211"/>
                    </a:lnTo>
                    <a:lnTo>
                      <a:pt x="531" y="180"/>
                    </a:lnTo>
                    <a:lnTo>
                      <a:pt x="226" y="0"/>
                    </a:lnTo>
                    <a:lnTo>
                      <a:pt x="156" y="25"/>
                    </a:lnTo>
                    <a:lnTo>
                      <a:pt x="118" y="228"/>
                    </a:lnTo>
                    <a:lnTo>
                      <a:pt x="110" y="297"/>
                    </a:lnTo>
                    <a:lnTo>
                      <a:pt x="69" y="501"/>
                    </a:lnTo>
                    <a:lnTo>
                      <a:pt x="62" y="569"/>
                    </a:lnTo>
                    <a:lnTo>
                      <a:pt x="41" y="707"/>
                    </a:lnTo>
                    <a:lnTo>
                      <a:pt x="23" y="772"/>
                    </a:lnTo>
                    <a:lnTo>
                      <a:pt x="14" y="840"/>
                    </a:lnTo>
                    <a:lnTo>
                      <a:pt x="0" y="904"/>
                    </a:lnTo>
                    <a:lnTo>
                      <a:pt x="316" y="1076"/>
                    </a:lnTo>
                    <a:lnTo>
                      <a:pt x="437" y="1153"/>
                    </a:lnTo>
                    <a:lnTo>
                      <a:pt x="502" y="1182"/>
                    </a:lnTo>
                    <a:lnTo>
                      <a:pt x="622" y="1258"/>
                    </a:lnTo>
                    <a:lnTo>
                      <a:pt x="802" y="1355"/>
                    </a:lnTo>
                    <a:lnTo>
                      <a:pt x="873" y="1335"/>
                    </a:lnTo>
                    <a:lnTo>
                      <a:pt x="900" y="1199"/>
                    </a:lnTo>
                    <a:lnTo>
                      <a:pt x="906" y="1131"/>
                    </a:lnTo>
                    <a:lnTo>
                      <a:pt x="950" y="928"/>
                    </a:lnTo>
                    <a:lnTo>
                      <a:pt x="960" y="861"/>
                    </a:lnTo>
                    <a:lnTo>
                      <a:pt x="975" y="794"/>
                    </a:lnTo>
                    <a:lnTo>
                      <a:pt x="982" y="724"/>
                    </a:lnTo>
                    <a:close/>
                  </a:path>
                </a:pathLst>
              </a:custGeom>
              <a:solidFill>
                <a:srgbClr val="000000"/>
              </a:solidFill>
              <a:ln w="0">
                <a:solidFill>
                  <a:srgbClr val="000000"/>
                </a:solidFill>
                <a:round/>
                <a:headEnd/>
                <a:tailEnd/>
              </a:ln>
            </p:spPr>
            <p:txBody>
              <a:bodyPr/>
              <a:lstStyle/>
              <a:p>
                <a:endParaRPr lang="zh-TW" altLang="en-US"/>
              </a:p>
            </p:txBody>
          </p:sp>
          <p:sp>
            <p:nvSpPr>
              <p:cNvPr id="7229" name="Freeform 307">
                <a:extLst>
                  <a:ext uri="{FF2B5EF4-FFF2-40B4-BE49-F238E27FC236}">
                    <a16:creationId xmlns:a16="http://schemas.microsoft.com/office/drawing/2014/main" id="{C65AEB94-5B01-5F42-B430-A821FF9569B4}"/>
                  </a:ext>
                </a:extLst>
              </p:cNvPr>
              <p:cNvSpPr>
                <a:spLocks/>
              </p:cNvSpPr>
              <p:nvPr/>
            </p:nvSpPr>
            <p:spPr bwMode="auto">
              <a:xfrm>
                <a:off x="3581" y="1978"/>
                <a:ext cx="291" cy="441"/>
              </a:xfrm>
              <a:custGeom>
                <a:avLst/>
                <a:gdLst>
                  <a:gd name="T0" fmla="*/ 0 w 956"/>
                  <a:gd name="T1" fmla="*/ 0 h 1335"/>
                  <a:gd name="T2" fmla="*/ 0 w 956"/>
                  <a:gd name="T3" fmla="*/ 0 h 1335"/>
                  <a:gd name="T4" fmla="*/ 0 w 956"/>
                  <a:gd name="T5" fmla="*/ 0 h 1335"/>
                  <a:gd name="T6" fmla="*/ 0 w 956"/>
                  <a:gd name="T7" fmla="*/ 0 h 1335"/>
                  <a:gd name="T8" fmla="*/ 0 w 956"/>
                  <a:gd name="T9" fmla="*/ 0 h 1335"/>
                  <a:gd name="T10" fmla="*/ 0 w 956"/>
                  <a:gd name="T11" fmla="*/ 0 h 1335"/>
                  <a:gd name="T12" fmla="*/ 0 w 956"/>
                  <a:gd name="T13" fmla="*/ 0 h 1335"/>
                  <a:gd name="T14" fmla="*/ 0 w 956"/>
                  <a:gd name="T15" fmla="*/ 0 h 1335"/>
                  <a:gd name="T16" fmla="*/ 0 w 956"/>
                  <a:gd name="T17" fmla="*/ 0 h 1335"/>
                  <a:gd name="T18" fmla="*/ 0 w 956"/>
                  <a:gd name="T19" fmla="*/ 0 h 1335"/>
                  <a:gd name="T20" fmla="*/ 0 w 956"/>
                  <a:gd name="T21" fmla="*/ 0 h 1335"/>
                  <a:gd name="T22" fmla="*/ 0 w 956"/>
                  <a:gd name="T23" fmla="*/ 0 h 1335"/>
                  <a:gd name="T24" fmla="*/ 0 w 956"/>
                  <a:gd name="T25" fmla="*/ 0 h 1335"/>
                  <a:gd name="T26" fmla="*/ 0 w 956"/>
                  <a:gd name="T27" fmla="*/ 0 h 1335"/>
                  <a:gd name="T28" fmla="*/ 0 w 956"/>
                  <a:gd name="T29" fmla="*/ 0 h 1335"/>
                  <a:gd name="T30" fmla="*/ 0 w 956"/>
                  <a:gd name="T31" fmla="*/ 0 h 1335"/>
                  <a:gd name="T32" fmla="*/ 0 w 956"/>
                  <a:gd name="T33" fmla="*/ 0 h 1335"/>
                  <a:gd name="T34" fmla="*/ 0 w 956"/>
                  <a:gd name="T35" fmla="*/ 0 h 1335"/>
                  <a:gd name="T36" fmla="*/ 0 w 956"/>
                  <a:gd name="T37" fmla="*/ 0 h 1335"/>
                  <a:gd name="T38" fmla="*/ 0 w 956"/>
                  <a:gd name="T39" fmla="*/ 0 h 1335"/>
                  <a:gd name="T40" fmla="*/ 0 w 956"/>
                  <a:gd name="T41" fmla="*/ 0 h 1335"/>
                  <a:gd name="T42" fmla="*/ 0 w 956"/>
                  <a:gd name="T43" fmla="*/ 0 h 1335"/>
                  <a:gd name="T44" fmla="*/ 0 w 956"/>
                  <a:gd name="T45" fmla="*/ 0 h 1335"/>
                  <a:gd name="T46" fmla="*/ 0 w 956"/>
                  <a:gd name="T47" fmla="*/ 0 h 1335"/>
                  <a:gd name="T48" fmla="*/ 0 w 956"/>
                  <a:gd name="T49" fmla="*/ 0 h 13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6"/>
                  <a:gd name="T76" fmla="*/ 0 h 1335"/>
                  <a:gd name="T77" fmla="*/ 956 w 956"/>
                  <a:gd name="T78" fmla="*/ 1335 h 13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6" h="1335">
                    <a:moveTo>
                      <a:pt x="890" y="427"/>
                    </a:moveTo>
                    <a:lnTo>
                      <a:pt x="831" y="387"/>
                    </a:lnTo>
                    <a:lnTo>
                      <a:pt x="454" y="180"/>
                    </a:lnTo>
                    <a:lnTo>
                      <a:pt x="392" y="139"/>
                    </a:lnTo>
                    <a:lnTo>
                      <a:pt x="148" y="0"/>
                    </a:lnTo>
                    <a:lnTo>
                      <a:pt x="141" y="71"/>
                    </a:lnTo>
                    <a:lnTo>
                      <a:pt x="123" y="139"/>
                    </a:lnTo>
                    <a:lnTo>
                      <a:pt x="110" y="206"/>
                    </a:lnTo>
                    <a:lnTo>
                      <a:pt x="104" y="275"/>
                    </a:lnTo>
                    <a:lnTo>
                      <a:pt x="92" y="343"/>
                    </a:lnTo>
                    <a:lnTo>
                      <a:pt x="74" y="409"/>
                    </a:lnTo>
                    <a:lnTo>
                      <a:pt x="44" y="616"/>
                    </a:lnTo>
                    <a:lnTo>
                      <a:pt x="28" y="684"/>
                    </a:lnTo>
                    <a:lnTo>
                      <a:pt x="0" y="878"/>
                    </a:lnTo>
                    <a:lnTo>
                      <a:pt x="120" y="953"/>
                    </a:lnTo>
                    <a:lnTo>
                      <a:pt x="372" y="1090"/>
                    </a:lnTo>
                    <a:lnTo>
                      <a:pt x="795" y="1335"/>
                    </a:lnTo>
                    <a:lnTo>
                      <a:pt x="810" y="1268"/>
                    </a:lnTo>
                    <a:lnTo>
                      <a:pt x="820" y="1198"/>
                    </a:lnTo>
                    <a:lnTo>
                      <a:pt x="870" y="928"/>
                    </a:lnTo>
                    <a:lnTo>
                      <a:pt x="878" y="860"/>
                    </a:lnTo>
                    <a:lnTo>
                      <a:pt x="909" y="725"/>
                    </a:lnTo>
                    <a:lnTo>
                      <a:pt x="917" y="656"/>
                    </a:lnTo>
                    <a:lnTo>
                      <a:pt x="956" y="460"/>
                    </a:lnTo>
                    <a:lnTo>
                      <a:pt x="890" y="427"/>
                    </a:lnTo>
                    <a:close/>
                  </a:path>
                </a:pathLst>
              </a:custGeom>
              <a:solidFill>
                <a:srgbClr val="F2F2F2"/>
              </a:solidFill>
              <a:ln w="0">
                <a:solidFill>
                  <a:srgbClr val="000000"/>
                </a:solidFill>
                <a:round/>
                <a:headEnd/>
                <a:tailEnd/>
              </a:ln>
            </p:spPr>
            <p:txBody>
              <a:bodyPr/>
              <a:lstStyle/>
              <a:p>
                <a:endParaRPr lang="zh-TW" altLang="en-US"/>
              </a:p>
            </p:txBody>
          </p:sp>
          <p:sp>
            <p:nvSpPr>
              <p:cNvPr id="7230" name="Freeform 308">
                <a:extLst>
                  <a:ext uri="{FF2B5EF4-FFF2-40B4-BE49-F238E27FC236}">
                    <a16:creationId xmlns:a16="http://schemas.microsoft.com/office/drawing/2014/main" id="{45BDC84E-DFDF-4046-8CF7-3934CA779357}"/>
                  </a:ext>
                </a:extLst>
              </p:cNvPr>
              <p:cNvSpPr>
                <a:spLocks/>
              </p:cNvSpPr>
              <p:nvPr/>
            </p:nvSpPr>
            <p:spPr bwMode="auto">
              <a:xfrm>
                <a:off x="3611" y="2023"/>
                <a:ext cx="232" cy="352"/>
              </a:xfrm>
              <a:custGeom>
                <a:avLst/>
                <a:gdLst>
                  <a:gd name="T0" fmla="*/ 0 w 766"/>
                  <a:gd name="T1" fmla="*/ 0 h 1068"/>
                  <a:gd name="T2" fmla="*/ 0 w 766"/>
                  <a:gd name="T3" fmla="*/ 0 h 1068"/>
                  <a:gd name="T4" fmla="*/ 0 w 766"/>
                  <a:gd name="T5" fmla="*/ 0 h 1068"/>
                  <a:gd name="T6" fmla="*/ 0 w 766"/>
                  <a:gd name="T7" fmla="*/ 0 h 1068"/>
                  <a:gd name="T8" fmla="*/ 0 w 766"/>
                  <a:gd name="T9" fmla="*/ 0 h 1068"/>
                  <a:gd name="T10" fmla="*/ 0 w 766"/>
                  <a:gd name="T11" fmla="*/ 0 h 1068"/>
                  <a:gd name="T12" fmla="*/ 0 w 766"/>
                  <a:gd name="T13" fmla="*/ 0 h 1068"/>
                  <a:gd name="T14" fmla="*/ 0 w 766"/>
                  <a:gd name="T15" fmla="*/ 0 h 1068"/>
                  <a:gd name="T16" fmla="*/ 0 w 766"/>
                  <a:gd name="T17" fmla="*/ 0 h 1068"/>
                  <a:gd name="T18" fmla="*/ 0 w 766"/>
                  <a:gd name="T19" fmla="*/ 0 h 1068"/>
                  <a:gd name="T20" fmla="*/ 0 w 766"/>
                  <a:gd name="T21" fmla="*/ 0 h 1068"/>
                  <a:gd name="T22" fmla="*/ 0 w 766"/>
                  <a:gd name="T23" fmla="*/ 0 h 1068"/>
                  <a:gd name="T24" fmla="*/ 0 w 766"/>
                  <a:gd name="T25" fmla="*/ 0 h 1068"/>
                  <a:gd name="T26" fmla="*/ 0 w 766"/>
                  <a:gd name="T27" fmla="*/ 0 h 1068"/>
                  <a:gd name="T28" fmla="*/ 0 w 766"/>
                  <a:gd name="T29" fmla="*/ 0 h 1068"/>
                  <a:gd name="T30" fmla="*/ 0 w 766"/>
                  <a:gd name="T31" fmla="*/ 0 h 1068"/>
                  <a:gd name="T32" fmla="*/ 0 w 766"/>
                  <a:gd name="T33" fmla="*/ 0 h 1068"/>
                  <a:gd name="T34" fmla="*/ 0 w 766"/>
                  <a:gd name="T35" fmla="*/ 0 h 1068"/>
                  <a:gd name="T36" fmla="*/ 0 w 766"/>
                  <a:gd name="T37" fmla="*/ 0 h 1068"/>
                  <a:gd name="T38" fmla="*/ 0 w 766"/>
                  <a:gd name="T39" fmla="*/ 0 h 1068"/>
                  <a:gd name="T40" fmla="*/ 0 w 766"/>
                  <a:gd name="T41" fmla="*/ 0 h 1068"/>
                  <a:gd name="T42" fmla="*/ 0 w 766"/>
                  <a:gd name="T43" fmla="*/ 0 h 10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6"/>
                  <a:gd name="T67" fmla="*/ 0 h 1068"/>
                  <a:gd name="T68" fmla="*/ 766 w 766"/>
                  <a:gd name="T69" fmla="*/ 1068 h 10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6" h="1068">
                    <a:moveTo>
                      <a:pt x="704" y="336"/>
                    </a:moveTo>
                    <a:lnTo>
                      <a:pt x="587" y="266"/>
                    </a:lnTo>
                    <a:lnTo>
                      <a:pt x="526" y="235"/>
                    </a:lnTo>
                    <a:lnTo>
                      <a:pt x="467" y="199"/>
                    </a:lnTo>
                    <a:lnTo>
                      <a:pt x="119" y="0"/>
                    </a:lnTo>
                    <a:lnTo>
                      <a:pt x="105" y="72"/>
                    </a:lnTo>
                    <a:lnTo>
                      <a:pt x="73" y="285"/>
                    </a:lnTo>
                    <a:lnTo>
                      <a:pt x="44" y="428"/>
                    </a:lnTo>
                    <a:lnTo>
                      <a:pt x="37" y="498"/>
                    </a:lnTo>
                    <a:lnTo>
                      <a:pt x="19" y="567"/>
                    </a:lnTo>
                    <a:lnTo>
                      <a:pt x="0" y="704"/>
                    </a:lnTo>
                    <a:lnTo>
                      <a:pt x="116" y="773"/>
                    </a:lnTo>
                    <a:lnTo>
                      <a:pt x="177" y="803"/>
                    </a:lnTo>
                    <a:lnTo>
                      <a:pt x="349" y="907"/>
                    </a:lnTo>
                    <a:lnTo>
                      <a:pt x="411" y="936"/>
                    </a:lnTo>
                    <a:lnTo>
                      <a:pt x="638" y="1068"/>
                    </a:lnTo>
                    <a:lnTo>
                      <a:pt x="652" y="998"/>
                    </a:lnTo>
                    <a:lnTo>
                      <a:pt x="662" y="928"/>
                    </a:lnTo>
                    <a:lnTo>
                      <a:pt x="690" y="786"/>
                    </a:lnTo>
                    <a:lnTo>
                      <a:pt x="725" y="573"/>
                    </a:lnTo>
                    <a:lnTo>
                      <a:pt x="766" y="368"/>
                    </a:lnTo>
                    <a:lnTo>
                      <a:pt x="704" y="336"/>
                    </a:lnTo>
                    <a:close/>
                  </a:path>
                </a:pathLst>
              </a:custGeom>
              <a:solidFill>
                <a:srgbClr val="4E7284"/>
              </a:solidFill>
              <a:ln w="0">
                <a:solidFill>
                  <a:srgbClr val="000000"/>
                </a:solidFill>
                <a:round/>
                <a:headEnd/>
                <a:tailEnd/>
              </a:ln>
            </p:spPr>
            <p:txBody>
              <a:bodyPr/>
              <a:lstStyle/>
              <a:p>
                <a:endParaRPr lang="zh-TW" altLang="en-US"/>
              </a:p>
            </p:txBody>
          </p:sp>
          <p:sp>
            <p:nvSpPr>
              <p:cNvPr id="7231" name="Freeform 309">
                <a:extLst>
                  <a:ext uri="{FF2B5EF4-FFF2-40B4-BE49-F238E27FC236}">
                    <a16:creationId xmlns:a16="http://schemas.microsoft.com/office/drawing/2014/main" id="{D596BC1F-6FDD-D74C-8234-36A52D9F48CA}"/>
                  </a:ext>
                </a:extLst>
              </p:cNvPr>
              <p:cNvSpPr>
                <a:spLocks/>
              </p:cNvSpPr>
              <p:nvPr/>
            </p:nvSpPr>
            <p:spPr bwMode="auto">
              <a:xfrm>
                <a:off x="3611" y="2023"/>
                <a:ext cx="232" cy="352"/>
              </a:xfrm>
              <a:custGeom>
                <a:avLst/>
                <a:gdLst>
                  <a:gd name="T0" fmla="*/ 0 w 765"/>
                  <a:gd name="T1" fmla="*/ 0 h 1068"/>
                  <a:gd name="T2" fmla="*/ 0 w 765"/>
                  <a:gd name="T3" fmla="*/ 0 h 1068"/>
                  <a:gd name="T4" fmla="*/ 0 w 765"/>
                  <a:gd name="T5" fmla="*/ 0 h 1068"/>
                  <a:gd name="T6" fmla="*/ 0 w 765"/>
                  <a:gd name="T7" fmla="*/ 0 h 1068"/>
                  <a:gd name="T8" fmla="*/ 0 w 765"/>
                  <a:gd name="T9" fmla="*/ 0 h 1068"/>
                  <a:gd name="T10" fmla="*/ 0 w 765"/>
                  <a:gd name="T11" fmla="*/ 0 h 1068"/>
                  <a:gd name="T12" fmla="*/ 0 w 765"/>
                  <a:gd name="T13" fmla="*/ 0 h 1068"/>
                  <a:gd name="T14" fmla="*/ 0 w 765"/>
                  <a:gd name="T15" fmla="*/ 0 h 1068"/>
                  <a:gd name="T16" fmla="*/ 0 w 765"/>
                  <a:gd name="T17" fmla="*/ 0 h 1068"/>
                  <a:gd name="T18" fmla="*/ 0 w 765"/>
                  <a:gd name="T19" fmla="*/ 0 h 1068"/>
                  <a:gd name="T20" fmla="*/ 0 w 765"/>
                  <a:gd name="T21" fmla="*/ 0 h 1068"/>
                  <a:gd name="T22" fmla="*/ 0 w 765"/>
                  <a:gd name="T23" fmla="*/ 0 h 1068"/>
                  <a:gd name="T24" fmla="*/ 0 w 765"/>
                  <a:gd name="T25" fmla="*/ 0 h 1068"/>
                  <a:gd name="T26" fmla="*/ 0 w 765"/>
                  <a:gd name="T27" fmla="*/ 0 h 1068"/>
                  <a:gd name="T28" fmla="*/ 0 w 765"/>
                  <a:gd name="T29" fmla="*/ 0 h 1068"/>
                  <a:gd name="T30" fmla="*/ 0 w 765"/>
                  <a:gd name="T31" fmla="*/ 0 h 1068"/>
                  <a:gd name="T32" fmla="*/ 0 w 765"/>
                  <a:gd name="T33" fmla="*/ 0 h 1068"/>
                  <a:gd name="T34" fmla="*/ 0 w 765"/>
                  <a:gd name="T35" fmla="*/ 0 h 1068"/>
                  <a:gd name="T36" fmla="*/ 0 w 765"/>
                  <a:gd name="T37" fmla="*/ 0 h 1068"/>
                  <a:gd name="T38" fmla="*/ 0 w 765"/>
                  <a:gd name="T39" fmla="*/ 0 h 1068"/>
                  <a:gd name="T40" fmla="*/ 0 w 765"/>
                  <a:gd name="T41" fmla="*/ 0 h 1068"/>
                  <a:gd name="T42" fmla="*/ 0 w 765"/>
                  <a:gd name="T43" fmla="*/ 0 h 1068"/>
                  <a:gd name="T44" fmla="*/ 0 w 765"/>
                  <a:gd name="T45" fmla="*/ 0 h 10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65"/>
                  <a:gd name="T70" fmla="*/ 0 h 1068"/>
                  <a:gd name="T71" fmla="*/ 765 w 765"/>
                  <a:gd name="T72" fmla="*/ 1068 h 10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65" h="1068">
                    <a:moveTo>
                      <a:pt x="704" y="336"/>
                    </a:moveTo>
                    <a:lnTo>
                      <a:pt x="765" y="368"/>
                    </a:lnTo>
                    <a:lnTo>
                      <a:pt x="725" y="573"/>
                    </a:lnTo>
                    <a:lnTo>
                      <a:pt x="690" y="786"/>
                    </a:lnTo>
                    <a:lnTo>
                      <a:pt x="661" y="927"/>
                    </a:lnTo>
                    <a:lnTo>
                      <a:pt x="652" y="998"/>
                    </a:lnTo>
                    <a:lnTo>
                      <a:pt x="637" y="1068"/>
                    </a:lnTo>
                    <a:lnTo>
                      <a:pt x="411" y="936"/>
                    </a:lnTo>
                    <a:lnTo>
                      <a:pt x="349" y="907"/>
                    </a:lnTo>
                    <a:lnTo>
                      <a:pt x="177" y="802"/>
                    </a:lnTo>
                    <a:lnTo>
                      <a:pt x="116" y="773"/>
                    </a:lnTo>
                    <a:lnTo>
                      <a:pt x="0" y="703"/>
                    </a:lnTo>
                    <a:lnTo>
                      <a:pt x="19" y="567"/>
                    </a:lnTo>
                    <a:lnTo>
                      <a:pt x="37" y="498"/>
                    </a:lnTo>
                    <a:lnTo>
                      <a:pt x="43" y="427"/>
                    </a:lnTo>
                    <a:lnTo>
                      <a:pt x="61" y="356"/>
                    </a:lnTo>
                    <a:lnTo>
                      <a:pt x="97" y="145"/>
                    </a:lnTo>
                    <a:lnTo>
                      <a:pt x="105" y="72"/>
                    </a:lnTo>
                    <a:lnTo>
                      <a:pt x="119" y="0"/>
                    </a:lnTo>
                    <a:lnTo>
                      <a:pt x="467" y="198"/>
                    </a:lnTo>
                    <a:lnTo>
                      <a:pt x="526" y="235"/>
                    </a:lnTo>
                    <a:lnTo>
                      <a:pt x="587" y="266"/>
                    </a:lnTo>
                    <a:lnTo>
                      <a:pt x="704" y="3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32" name="Freeform 310">
                <a:extLst>
                  <a:ext uri="{FF2B5EF4-FFF2-40B4-BE49-F238E27FC236}">
                    <a16:creationId xmlns:a16="http://schemas.microsoft.com/office/drawing/2014/main" id="{722DB10F-80BC-CD41-B370-4C17FAF96E8D}"/>
                  </a:ext>
                </a:extLst>
              </p:cNvPr>
              <p:cNvSpPr>
                <a:spLocks/>
              </p:cNvSpPr>
              <p:nvPr/>
            </p:nvSpPr>
            <p:spPr bwMode="auto">
              <a:xfrm>
                <a:off x="3628" y="1972"/>
                <a:ext cx="264" cy="159"/>
              </a:xfrm>
              <a:custGeom>
                <a:avLst/>
                <a:gdLst>
                  <a:gd name="T0" fmla="*/ 0 w 877"/>
                  <a:gd name="T1" fmla="*/ 0 h 478"/>
                  <a:gd name="T2" fmla="*/ 0 w 877"/>
                  <a:gd name="T3" fmla="*/ 0 h 478"/>
                  <a:gd name="T4" fmla="*/ 0 w 877"/>
                  <a:gd name="T5" fmla="*/ 0 h 478"/>
                  <a:gd name="T6" fmla="*/ 0 w 877"/>
                  <a:gd name="T7" fmla="*/ 0 h 478"/>
                  <a:gd name="T8" fmla="*/ 0 w 877"/>
                  <a:gd name="T9" fmla="*/ 0 h 478"/>
                  <a:gd name="T10" fmla="*/ 0 w 877"/>
                  <a:gd name="T11" fmla="*/ 0 h 478"/>
                  <a:gd name="T12" fmla="*/ 0 w 877"/>
                  <a:gd name="T13" fmla="*/ 0 h 478"/>
                  <a:gd name="T14" fmla="*/ 0 w 877"/>
                  <a:gd name="T15" fmla="*/ 0 h 478"/>
                  <a:gd name="T16" fmla="*/ 0 w 877"/>
                  <a:gd name="T17" fmla="*/ 0 h 478"/>
                  <a:gd name="T18" fmla="*/ 0 w 877"/>
                  <a:gd name="T19" fmla="*/ 0 h 478"/>
                  <a:gd name="T20" fmla="*/ 0 w 877"/>
                  <a:gd name="T21" fmla="*/ 0 h 478"/>
                  <a:gd name="T22" fmla="*/ 0 w 877"/>
                  <a:gd name="T23" fmla="*/ 0 h 4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7"/>
                  <a:gd name="T37" fmla="*/ 0 h 478"/>
                  <a:gd name="T38" fmla="*/ 877 w 877"/>
                  <a:gd name="T39" fmla="*/ 478 h 4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7" h="478">
                    <a:moveTo>
                      <a:pt x="808" y="478"/>
                    </a:moveTo>
                    <a:lnTo>
                      <a:pt x="877" y="457"/>
                    </a:lnTo>
                    <a:lnTo>
                      <a:pt x="757" y="390"/>
                    </a:lnTo>
                    <a:lnTo>
                      <a:pt x="636" y="317"/>
                    </a:lnTo>
                    <a:lnTo>
                      <a:pt x="571" y="284"/>
                    </a:lnTo>
                    <a:lnTo>
                      <a:pt x="72" y="0"/>
                    </a:lnTo>
                    <a:lnTo>
                      <a:pt x="0" y="21"/>
                    </a:lnTo>
                    <a:lnTo>
                      <a:pt x="184" y="123"/>
                    </a:lnTo>
                    <a:lnTo>
                      <a:pt x="618" y="374"/>
                    </a:lnTo>
                    <a:lnTo>
                      <a:pt x="683" y="406"/>
                    </a:lnTo>
                    <a:lnTo>
                      <a:pt x="743" y="445"/>
                    </a:lnTo>
                    <a:lnTo>
                      <a:pt x="808" y="478"/>
                    </a:lnTo>
                    <a:close/>
                  </a:path>
                </a:pathLst>
              </a:custGeom>
              <a:solidFill>
                <a:srgbClr val="B8C9D2"/>
              </a:solidFill>
              <a:ln w="0">
                <a:solidFill>
                  <a:srgbClr val="000000"/>
                </a:solidFill>
                <a:round/>
                <a:headEnd/>
                <a:tailEnd/>
              </a:ln>
            </p:spPr>
            <p:txBody>
              <a:bodyPr/>
              <a:lstStyle/>
              <a:p>
                <a:endParaRPr lang="zh-TW" altLang="en-US"/>
              </a:p>
            </p:txBody>
          </p:sp>
          <p:sp>
            <p:nvSpPr>
              <p:cNvPr id="7233" name="Freeform 311">
                <a:extLst>
                  <a:ext uri="{FF2B5EF4-FFF2-40B4-BE49-F238E27FC236}">
                    <a16:creationId xmlns:a16="http://schemas.microsoft.com/office/drawing/2014/main" id="{9AF84E4F-5F7A-3D45-882A-E5F52B30ADB3}"/>
                  </a:ext>
                </a:extLst>
              </p:cNvPr>
              <p:cNvSpPr>
                <a:spLocks/>
              </p:cNvSpPr>
              <p:nvPr/>
            </p:nvSpPr>
            <p:spPr bwMode="auto">
              <a:xfrm>
                <a:off x="3424" y="2407"/>
                <a:ext cx="361" cy="278"/>
              </a:xfrm>
              <a:custGeom>
                <a:avLst/>
                <a:gdLst>
                  <a:gd name="T0" fmla="*/ 0 w 1190"/>
                  <a:gd name="T1" fmla="*/ 0 h 843"/>
                  <a:gd name="T2" fmla="*/ 0 w 1190"/>
                  <a:gd name="T3" fmla="*/ 0 h 843"/>
                  <a:gd name="T4" fmla="*/ 0 w 1190"/>
                  <a:gd name="T5" fmla="*/ 0 h 843"/>
                  <a:gd name="T6" fmla="*/ 0 w 1190"/>
                  <a:gd name="T7" fmla="*/ 0 h 843"/>
                  <a:gd name="T8" fmla="*/ 0 w 1190"/>
                  <a:gd name="T9" fmla="*/ 0 h 843"/>
                  <a:gd name="T10" fmla="*/ 0 w 1190"/>
                  <a:gd name="T11" fmla="*/ 0 h 843"/>
                  <a:gd name="T12" fmla="*/ 0 w 1190"/>
                  <a:gd name="T13" fmla="*/ 0 h 843"/>
                  <a:gd name="T14" fmla="*/ 0 w 1190"/>
                  <a:gd name="T15" fmla="*/ 0 h 843"/>
                  <a:gd name="T16" fmla="*/ 0 w 1190"/>
                  <a:gd name="T17" fmla="*/ 0 h 843"/>
                  <a:gd name="T18" fmla="*/ 0 w 1190"/>
                  <a:gd name="T19" fmla="*/ 0 h 843"/>
                  <a:gd name="T20" fmla="*/ 0 w 1190"/>
                  <a:gd name="T21" fmla="*/ 0 h 843"/>
                  <a:gd name="T22" fmla="*/ 0 w 1190"/>
                  <a:gd name="T23" fmla="*/ 0 h 843"/>
                  <a:gd name="T24" fmla="*/ 0 w 1190"/>
                  <a:gd name="T25" fmla="*/ 0 h 843"/>
                  <a:gd name="T26" fmla="*/ 0 w 1190"/>
                  <a:gd name="T27" fmla="*/ 0 h 843"/>
                  <a:gd name="T28" fmla="*/ 0 w 1190"/>
                  <a:gd name="T29" fmla="*/ 0 h 843"/>
                  <a:gd name="T30" fmla="*/ 0 w 1190"/>
                  <a:gd name="T31" fmla="*/ 0 h 843"/>
                  <a:gd name="T32" fmla="*/ 0 w 1190"/>
                  <a:gd name="T33" fmla="*/ 0 h 843"/>
                  <a:gd name="T34" fmla="*/ 0 w 1190"/>
                  <a:gd name="T35" fmla="*/ 0 h 8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0"/>
                  <a:gd name="T55" fmla="*/ 0 h 843"/>
                  <a:gd name="T56" fmla="*/ 1190 w 1190"/>
                  <a:gd name="T57" fmla="*/ 843 h 8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0" h="843">
                    <a:moveTo>
                      <a:pt x="1061" y="444"/>
                    </a:moveTo>
                    <a:lnTo>
                      <a:pt x="1005" y="407"/>
                    </a:lnTo>
                    <a:lnTo>
                      <a:pt x="769" y="276"/>
                    </a:lnTo>
                    <a:lnTo>
                      <a:pt x="711" y="238"/>
                    </a:lnTo>
                    <a:lnTo>
                      <a:pt x="593" y="171"/>
                    </a:lnTo>
                    <a:lnTo>
                      <a:pt x="471" y="107"/>
                    </a:lnTo>
                    <a:lnTo>
                      <a:pt x="292" y="0"/>
                    </a:lnTo>
                    <a:lnTo>
                      <a:pt x="0" y="258"/>
                    </a:lnTo>
                    <a:lnTo>
                      <a:pt x="17" y="330"/>
                    </a:lnTo>
                    <a:lnTo>
                      <a:pt x="427" y="562"/>
                    </a:lnTo>
                    <a:lnTo>
                      <a:pt x="484" y="601"/>
                    </a:lnTo>
                    <a:lnTo>
                      <a:pt x="608" y="666"/>
                    </a:lnTo>
                    <a:lnTo>
                      <a:pt x="907" y="843"/>
                    </a:lnTo>
                    <a:lnTo>
                      <a:pt x="955" y="801"/>
                    </a:lnTo>
                    <a:lnTo>
                      <a:pt x="998" y="755"/>
                    </a:lnTo>
                    <a:lnTo>
                      <a:pt x="1190" y="579"/>
                    </a:lnTo>
                    <a:lnTo>
                      <a:pt x="1179" y="506"/>
                    </a:lnTo>
                    <a:lnTo>
                      <a:pt x="1061" y="444"/>
                    </a:lnTo>
                    <a:close/>
                  </a:path>
                </a:pathLst>
              </a:custGeom>
              <a:solidFill>
                <a:srgbClr val="90A9B7"/>
              </a:solidFill>
              <a:ln w="0">
                <a:solidFill>
                  <a:srgbClr val="000000"/>
                </a:solidFill>
                <a:round/>
                <a:headEnd/>
                <a:tailEnd/>
              </a:ln>
            </p:spPr>
            <p:txBody>
              <a:bodyPr/>
              <a:lstStyle/>
              <a:p>
                <a:endParaRPr lang="zh-TW" altLang="en-US"/>
              </a:p>
            </p:txBody>
          </p:sp>
          <p:sp>
            <p:nvSpPr>
              <p:cNvPr id="7234" name="Freeform 312">
                <a:extLst>
                  <a:ext uri="{FF2B5EF4-FFF2-40B4-BE49-F238E27FC236}">
                    <a16:creationId xmlns:a16="http://schemas.microsoft.com/office/drawing/2014/main" id="{0C52581A-A031-BE4B-B2AB-6BFB020AFE13}"/>
                  </a:ext>
                </a:extLst>
              </p:cNvPr>
              <p:cNvSpPr>
                <a:spLocks/>
              </p:cNvSpPr>
              <p:nvPr/>
            </p:nvSpPr>
            <p:spPr bwMode="auto">
              <a:xfrm>
                <a:off x="3424" y="2407"/>
                <a:ext cx="361" cy="278"/>
              </a:xfrm>
              <a:custGeom>
                <a:avLst/>
                <a:gdLst>
                  <a:gd name="T0" fmla="*/ 0 w 1190"/>
                  <a:gd name="T1" fmla="*/ 0 h 843"/>
                  <a:gd name="T2" fmla="*/ 0 w 1190"/>
                  <a:gd name="T3" fmla="*/ 0 h 843"/>
                  <a:gd name="T4" fmla="*/ 0 w 1190"/>
                  <a:gd name="T5" fmla="*/ 0 h 843"/>
                  <a:gd name="T6" fmla="*/ 0 w 1190"/>
                  <a:gd name="T7" fmla="*/ 0 h 843"/>
                  <a:gd name="T8" fmla="*/ 0 w 1190"/>
                  <a:gd name="T9" fmla="*/ 0 h 843"/>
                  <a:gd name="T10" fmla="*/ 0 w 1190"/>
                  <a:gd name="T11" fmla="*/ 0 h 843"/>
                  <a:gd name="T12" fmla="*/ 0 w 1190"/>
                  <a:gd name="T13" fmla="*/ 0 h 843"/>
                  <a:gd name="T14" fmla="*/ 0 w 1190"/>
                  <a:gd name="T15" fmla="*/ 0 h 843"/>
                  <a:gd name="T16" fmla="*/ 0 w 1190"/>
                  <a:gd name="T17" fmla="*/ 0 h 843"/>
                  <a:gd name="T18" fmla="*/ 0 w 1190"/>
                  <a:gd name="T19" fmla="*/ 0 h 843"/>
                  <a:gd name="T20" fmla="*/ 0 w 1190"/>
                  <a:gd name="T21" fmla="*/ 0 h 843"/>
                  <a:gd name="T22" fmla="*/ 0 w 1190"/>
                  <a:gd name="T23" fmla="*/ 0 h 843"/>
                  <a:gd name="T24" fmla="*/ 0 w 1190"/>
                  <a:gd name="T25" fmla="*/ 0 h 843"/>
                  <a:gd name="T26" fmla="*/ 0 w 1190"/>
                  <a:gd name="T27" fmla="*/ 0 h 843"/>
                  <a:gd name="T28" fmla="*/ 0 w 1190"/>
                  <a:gd name="T29" fmla="*/ 0 h 843"/>
                  <a:gd name="T30" fmla="*/ 0 w 1190"/>
                  <a:gd name="T31" fmla="*/ 0 h 843"/>
                  <a:gd name="T32" fmla="*/ 0 w 1190"/>
                  <a:gd name="T33" fmla="*/ 0 h 8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0"/>
                  <a:gd name="T52" fmla="*/ 0 h 843"/>
                  <a:gd name="T53" fmla="*/ 1190 w 1190"/>
                  <a:gd name="T54" fmla="*/ 843 h 8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0" h="843">
                    <a:moveTo>
                      <a:pt x="1061" y="443"/>
                    </a:moveTo>
                    <a:lnTo>
                      <a:pt x="768" y="276"/>
                    </a:lnTo>
                    <a:lnTo>
                      <a:pt x="711" y="237"/>
                    </a:lnTo>
                    <a:lnTo>
                      <a:pt x="471" y="107"/>
                    </a:lnTo>
                    <a:lnTo>
                      <a:pt x="292" y="0"/>
                    </a:lnTo>
                    <a:lnTo>
                      <a:pt x="100" y="172"/>
                    </a:lnTo>
                    <a:lnTo>
                      <a:pt x="0" y="258"/>
                    </a:lnTo>
                    <a:lnTo>
                      <a:pt x="17" y="329"/>
                    </a:lnTo>
                    <a:lnTo>
                      <a:pt x="427" y="562"/>
                    </a:lnTo>
                    <a:lnTo>
                      <a:pt x="484" y="601"/>
                    </a:lnTo>
                    <a:lnTo>
                      <a:pt x="607" y="665"/>
                    </a:lnTo>
                    <a:lnTo>
                      <a:pt x="907" y="843"/>
                    </a:lnTo>
                    <a:lnTo>
                      <a:pt x="954" y="801"/>
                    </a:lnTo>
                    <a:lnTo>
                      <a:pt x="998" y="755"/>
                    </a:lnTo>
                    <a:lnTo>
                      <a:pt x="1190" y="579"/>
                    </a:lnTo>
                    <a:lnTo>
                      <a:pt x="1179" y="505"/>
                    </a:lnTo>
                    <a:lnTo>
                      <a:pt x="1061" y="443"/>
                    </a:lnTo>
                    <a:close/>
                  </a:path>
                </a:pathLst>
              </a:custGeom>
              <a:solidFill>
                <a:srgbClr val="000000"/>
              </a:solidFill>
              <a:ln w="0">
                <a:solidFill>
                  <a:srgbClr val="000000"/>
                </a:solidFill>
                <a:round/>
                <a:headEnd/>
                <a:tailEnd/>
              </a:ln>
            </p:spPr>
            <p:txBody>
              <a:bodyPr/>
              <a:lstStyle/>
              <a:p>
                <a:endParaRPr lang="zh-TW" altLang="en-US"/>
              </a:p>
            </p:txBody>
          </p:sp>
          <p:sp>
            <p:nvSpPr>
              <p:cNvPr id="7235" name="Freeform 313">
                <a:extLst>
                  <a:ext uri="{FF2B5EF4-FFF2-40B4-BE49-F238E27FC236}">
                    <a16:creationId xmlns:a16="http://schemas.microsoft.com/office/drawing/2014/main" id="{DED45F56-4673-6947-9B1F-4E825C62AAF0}"/>
                  </a:ext>
                </a:extLst>
              </p:cNvPr>
              <p:cNvSpPr>
                <a:spLocks/>
              </p:cNvSpPr>
              <p:nvPr/>
            </p:nvSpPr>
            <p:spPr bwMode="auto">
              <a:xfrm>
                <a:off x="3424" y="2409"/>
                <a:ext cx="357" cy="253"/>
              </a:xfrm>
              <a:custGeom>
                <a:avLst/>
                <a:gdLst>
                  <a:gd name="T0" fmla="*/ 0 w 1174"/>
                  <a:gd name="T1" fmla="*/ 0 h 766"/>
                  <a:gd name="T2" fmla="*/ 0 w 1174"/>
                  <a:gd name="T3" fmla="*/ 0 h 766"/>
                  <a:gd name="T4" fmla="*/ 0 w 1174"/>
                  <a:gd name="T5" fmla="*/ 0 h 766"/>
                  <a:gd name="T6" fmla="*/ 0 w 1174"/>
                  <a:gd name="T7" fmla="*/ 0 h 766"/>
                  <a:gd name="T8" fmla="*/ 0 w 1174"/>
                  <a:gd name="T9" fmla="*/ 0 h 766"/>
                  <a:gd name="T10" fmla="*/ 0 w 1174"/>
                  <a:gd name="T11" fmla="*/ 0 h 766"/>
                  <a:gd name="T12" fmla="*/ 0 w 1174"/>
                  <a:gd name="T13" fmla="*/ 0 h 766"/>
                  <a:gd name="T14" fmla="*/ 0 w 1174"/>
                  <a:gd name="T15" fmla="*/ 0 h 766"/>
                  <a:gd name="T16" fmla="*/ 0 w 1174"/>
                  <a:gd name="T17" fmla="*/ 0 h 766"/>
                  <a:gd name="T18" fmla="*/ 0 w 1174"/>
                  <a:gd name="T19" fmla="*/ 0 h 766"/>
                  <a:gd name="T20" fmla="*/ 0 w 1174"/>
                  <a:gd name="T21" fmla="*/ 0 h 766"/>
                  <a:gd name="T22" fmla="*/ 0 w 1174"/>
                  <a:gd name="T23" fmla="*/ 0 h 766"/>
                  <a:gd name="T24" fmla="*/ 0 w 1174"/>
                  <a:gd name="T25" fmla="*/ 0 h 766"/>
                  <a:gd name="T26" fmla="*/ 0 w 1174"/>
                  <a:gd name="T27" fmla="*/ 0 h 766"/>
                  <a:gd name="T28" fmla="*/ 0 w 1174"/>
                  <a:gd name="T29" fmla="*/ 0 h 766"/>
                  <a:gd name="T30" fmla="*/ 0 w 1174"/>
                  <a:gd name="T31" fmla="*/ 0 h 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74"/>
                  <a:gd name="T49" fmla="*/ 0 h 766"/>
                  <a:gd name="T50" fmla="*/ 1174 w 1174"/>
                  <a:gd name="T51" fmla="*/ 766 h 7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74" h="766">
                    <a:moveTo>
                      <a:pt x="1122" y="470"/>
                    </a:moveTo>
                    <a:lnTo>
                      <a:pt x="887" y="337"/>
                    </a:lnTo>
                    <a:lnTo>
                      <a:pt x="827" y="307"/>
                    </a:lnTo>
                    <a:lnTo>
                      <a:pt x="769" y="270"/>
                    </a:lnTo>
                    <a:lnTo>
                      <a:pt x="708" y="238"/>
                    </a:lnTo>
                    <a:lnTo>
                      <a:pt x="652" y="201"/>
                    </a:lnTo>
                    <a:lnTo>
                      <a:pt x="292" y="0"/>
                    </a:lnTo>
                    <a:lnTo>
                      <a:pt x="195" y="79"/>
                    </a:lnTo>
                    <a:lnTo>
                      <a:pt x="149" y="126"/>
                    </a:lnTo>
                    <a:lnTo>
                      <a:pt x="0" y="253"/>
                    </a:lnTo>
                    <a:lnTo>
                      <a:pt x="54" y="287"/>
                    </a:lnTo>
                    <a:lnTo>
                      <a:pt x="173" y="350"/>
                    </a:lnTo>
                    <a:lnTo>
                      <a:pt x="646" y="629"/>
                    </a:lnTo>
                    <a:lnTo>
                      <a:pt x="890" y="766"/>
                    </a:lnTo>
                    <a:lnTo>
                      <a:pt x="1174" y="504"/>
                    </a:lnTo>
                    <a:lnTo>
                      <a:pt x="1122" y="470"/>
                    </a:lnTo>
                    <a:close/>
                  </a:path>
                </a:pathLst>
              </a:custGeom>
              <a:solidFill>
                <a:srgbClr val="F2F2F2"/>
              </a:solidFill>
              <a:ln w="0">
                <a:solidFill>
                  <a:srgbClr val="000000"/>
                </a:solidFill>
                <a:round/>
                <a:headEnd/>
                <a:tailEnd/>
              </a:ln>
            </p:spPr>
            <p:txBody>
              <a:bodyPr/>
              <a:lstStyle/>
              <a:p>
                <a:endParaRPr lang="zh-TW" altLang="en-US"/>
              </a:p>
            </p:txBody>
          </p:sp>
          <p:sp>
            <p:nvSpPr>
              <p:cNvPr id="7236" name="Freeform 314">
                <a:extLst>
                  <a:ext uri="{FF2B5EF4-FFF2-40B4-BE49-F238E27FC236}">
                    <a16:creationId xmlns:a16="http://schemas.microsoft.com/office/drawing/2014/main" id="{63F113E3-AF12-3A48-BB35-9A562EA25200}"/>
                  </a:ext>
                </a:extLst>
              </p:cNvPr>
              <p:cNvSpPr>
                <a:spLocks/>
              </p:cNvSpPr>
              <p:nvPr/>
            </p:nvSpPr>
            <p:spPr bwMode="auto">
              <a:xfrm>
                <a:off x="3424" y="2494"/>
                <a:ext cx="276" cy="190"/>
              </a:xfrm>
              <a:custGeom>
                <a:avLst/>
                <a:gdLst>
                  <a:gd name="T0" fmla="*/ 0 w 906"/>
                  <a:gd name="T1" fmla="*/ 0 h 581"/>
                  <a:gd name="T2" fmla="*/ 0 w 906"/>
                  <a:gd name="T3" fmla="*/ 0 h 581"/>
                  <a:gd name="T4" fmla="*/ 0 w 906"/>
                  <a:gd name="T5" fmla="*/ 0 h 581"/>
                  <a:gd name="T6" fmla="*/ 0 w 906"/>
                  <a:gd name="T7" fmla="*/ 0 h 581"/>
                  <a:gd name="T8" fmla="*/ 0 w 906"/>
                  <a:gd name="T9" fmla="*/ 0 h 581"/>
                  <a:gd name="T10" fmla="*/ 0 w 906"/>
                  <a:gd name="T11" fmla="*/ 0 h 581"/>
                  <a:gd name="T12" fmla="*/ 0 w 906"/>
                  <a:gd name="T13" fmla="*/ 0 h 581"/>
                  <a:gd name="T14" fmla="*/ 0 w 906"/>
                  <a:gd name="T15" fmla="*/ 0 h 581"/>
                  <a:gd name="T16" fmla="*/ 0 w 906"/>
                  <a:gd name="T17" fmla="*/ 0 h 5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6"/>
                  <a:gd name="T28" fmla="*/ 0 h 581"/>
                  <a:gd name="T29" fmla="*/ 906 w 906"/>
                  <a:gd name="T30" fmla="*/ 581 h 5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6" h="581">
                    <a:moveTo>
                      <a:pt x="906" y="581"/>
                    </a:moveTo>
                    <a:lnTo>
                      <a:pt x="890" y="509"/>
                    </a:lnTo>
                    <a:lnTo>
                      <a:pt x="407" y="234"/>
                    </a:lnTo>
                    <a:lnTo>
                      <a:pt x="0" y="0"/>
                    </a:lnTo>
                    <a:lnTo>
                      <a:pt x="14" y="72"/>
                    </a:lnTo>
                    <a:lnTo>
                      <a:pt x="315" y="246"/>
                    </a:lnTo>
                    <a:lnTo>
                      <a:pt x="499" y="345"/>
                    </a:lnTo>
                    <a:lnTo>
                      <a:pt x="556" y="383"/>
                    </a:lnTo>
                    <a:lnTo>
                      <a:pt x="906" y="581"/>
                    </a:lnTo>
                    <a:close/>
                  </a:path>
                </a:pathLst>
              </a:custGeom>
              <a:solidFill>
                <a:srgbClr val="B8C9D2"/>
              </a:solidFill>
              <a:ln w="0">
                <a:solidFill>
                  <a:srgbClr val="000000"/>
                </a:solidFill>
                <a:round/>
                <a:headEnd/>
                <a:tailEnd/>
              </a:ln>
            </p:spPr>
            <p:txBody>
              <a:bodyPr/>
              <a:lstStyle/>
              <a:p>
                <a:endParaRPr lang="zh-TW" altLang="en-US"/>
              </a:p>
            </p:txBody>
          </p:sp>
          <p:sp>
            <p:nvSpPr>
              <p:cNvPr id="7237" name="Freeform 315">
                <a:extLst>
                  <a:ext uri="{FF2B5EF4-FFF2-40B4-BE49-F238E27FC236}">
                    <a16:creationId xmlns:a16="http://schemas.microsoft.com/office/drawing/2014/main" id="{AEE33670-041B-684B-B9A3-04D8CA340C39}"/>
                  </a:ext>
                </a:extLst>
              </p:cNvPr>
              <p:cNvSpPr>
                <a:spLocks/>
              </p:cNvSpPr>
              <p:nvPr/>
            </p:nvSpPr>
            <p:spPr bwMode="auto">
              <a:xfrm>
                <a:off x="3460" y="2434"/>
                <a:ext cx="192" cy="140"/>
              </a:xfrm>
              <a:custGeom>
                <a:avLst/>
                <a:gdLst>
                  <a:gd name="T0" fmla="*/ 0 w 635"/>
                  <a:gd name="T1" fmla="*/ 0 h 425"/>
                  <a:gd name="T2" fmla="*/ 0 w 635"/>
                  <a:gd name="T3" fmla="*/ 0 h 425"/>
                  <a:gd name="T4" fmla="*/ 0 w 635"/>
                  <a:gd name="T5" fmla="*/ 0 h 425"/>
                  <a:gd name="T6" fmla="*/ 0 w 635"/>
                  <a:gd name="T7" fmla="*/ 0 h 425"/>
                  <a:gd name="T8" fmla="*/ 0 w 635"/>
                  <a:gd name="T9" fmla="*/ 0 h 425"/>
                  <a:gd name="T10" fmla="*/ 0 w 635"/>
                  <a:gd name="T11" fmla="*/ 0 h 425"/>
                  <a:gd name="T12" fmla="*/ 0 w 635"/>
                  <a:gd name="T13" fmla="*/ 0 h 425"/>
                  <a:gd name="T14" fmla="*/ 0 60000 65536"/>
                  <a:gd name="T15" fmla="*/ 0 60000 65536"/>
                  <a:gd name="T16" fmla="*/ 0 60000 65536"/>
                  <a:gd name="T17" fmla="*/ 0 60000 65536"/>
                  <a:gd name="T18" fmla="*/ 0 60000 65536"/>
                  <a:gd name="T19" fmla="*/ 0 60000 65536"/>
                  <a:gd name="T20" fmla="*/ 0 60000 65536"/>
                  <a:gd name="T21" fmla="*/ 0 w 635"/>
                  <a:gd name="T22" fmla="*/ 0 h 425"/>
                  <a:gd name="T23" fmla="*/ 635 w 635"/>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5" h="425">
                    <a:moveTo>
                      <a:pt x="462" y="425"/>
                    </a:moveTo>
                    <a:lnTo>
                      <a:pt x="635" y="260"/>
                    </a:lnTo>
                    <a:lnTo>
                      <a:pt x="180" y="0"/>
                    </a:lnTo>
                    <a:lnTo>
                      <a:pt x="0" y="161"/>
                    </a:lnTo>
                    <a:lnTo>
                      <a:pt x="345" y="360"/>
                    </a:lnTo>
                    <a:lnTo>
                      <a:pt x="405" y="390"/>
                    </a:lnTo>
                    <a:lnTo>
                      <a:pt x="462" y="425"/>
                    </a:lnTo>
                    <a:close/>
                  </a:path>
                </a:pathLst>
              </a:custGeom>
              <a:solidFill>
                <a:srgbClr val="4E7284"/>
              </a:solidFill>
              <a:ln w="0">
                <a:solidFill>
                  <a:srgbClr val="000000"/>
                </a:solidFill>
                <a:round/>
                <a:headEnd/>
                <a:tailEnd/>
              </a:ln>
            </p:spPr>
            <p:txBody>
              <a:bodyPr/>
              <a:lstStyle/>
              <a:p>
                <a:endParaRPr lang="zh-TW" altLang="en-US"/>
              </a:p>
            </p:txBody>
          </p:sp>
          <p:sp>
            <p:nvSpPr>
              <p:cNvPr id="7238" name="Freeform 316">
                <a:extLst>
                  <a:ext uri="{FF2B5EF4-FFF2-40B4-BE49-F238E27FC236}">
                    <a16:creationId xmlns:a16="http://schemas.microsoft.com/office/drawing/2014/main" id="{2991CAEB-AFCB-DD4A-B0FE-66E5E3B3FB1E}"/>
                  </a:ext>
                </a:extLst>
              </p:cNvPr>
              <p:cNvSpPr>
                <a:spLocks/>
              </p:cNvSpPr>
              <p:nvPr/>
            </p:nvSpPr>
            <p:spPr bwMode="auto">
              <a:xfrm>
                <a:off x="3460" y="2434"/>
                <a:ext cx="192" cy="140"/>
              </a:xfrm>
              <a:custGeom>
                <a:avLst/>
                <a:gdLst>
                  <a:gd name="T0" fmla="*/ 0 w 635"/>
                  <a:gd name="T1" fmla="*/ 0 h 425"/>
                  <a:gd name="T2" fmla="*/ 0 w 635"/>
                  <a:gd name="T3" fmla="*/ 0 h 425"/>
                  <a:gd name="T4" fmla="*/ 0 w 635"/>
                  <a:gd name="T5" fmla="*/ 0 h 425"/>
                  <a:gd name="T6" fmla="*/ 0 w 635"/>
                  <a:gd name="T7" fmla="*/ 0 h 425"/>
                  <a:gd name="T8" fmla="*/ 0 w 635"/>
                  <a:gd name="T9" fmla="*/ 0 h 425"/>
                  <a:gd name="T10" fmla="*/ 0 60000 65536"/>
                  <a:gd name="T11" fmla="*/ 0 60000 65536"/>
                  <a:gd name="T12" fmla="*/ 0 60000 65536"/>
                  <a:gd name="T13" fmla="*/ 0 60000 65536"/>
                  <a:gd name="T14" fmla="*/ 0 60000 65536"/>
                  <a:gd name="T15" fmla="*/ 0 w 635"/>
                  <a:gd name="T16" fmla="*/ 0 h 425"/>
                  <a:gd name="T17" fmla="*/ 635 w 635"/>
                  <a:gd name="T18" fmla="*/ 425 h 425"/>
                </a:gdLst>
                <a:ahLst/>
                <a:cxnLst>
                  <a:cxn ang="T10">
                    <a:pos x="T0" y="T1"/>
                  </a:cxn>
                  <a:cxn ang="T11">
                    <a:pos x="T2" y="T3"/>
                  </a:cxn>
                  <a:cxn ang="T12">
                    <a:pos x="T4" y="T5"/>
                  </a:cxn>
                  <a:cxn ang="T13">
                    <a:pos x="T6" y="T7"/>
                  </a:cxn>
                  <a:cxn ang="T14">
                    <a:pos x="T8" y="T9"/>
                  </a:cxn>
                </a:cxnLst>
                <a:rect l="T15" t="T16" r="T17" b="T18"/>
                <a:pathLst>
                  <a:path w="635" h="425">
                    <a:moveTo>
                      <a:pt x="635" y="260"/>
                    </a:moveTo>
                    <a:lnTo>
                      <a:pt x="180" y="0"/>
                    </a:lnTo>
                    <a:lnTo>
                      <a:pt x="0" y="160"/>
                    </a:lnTo>
                    <a:lnTo>
                      <a:pt x="462" y="425"/>
                    </a:lnTo>
                    <a:lnTo>
                      <a:pt x="635" y="26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39" name="Freeform 317">
                <a:extLst>
                  <a:ext uri="{FF2B5EF4-FFF2-40B4-BE49-F238E27FC236}">
                    <a16:creationId xmlns:a16="http://schemas.microsoft.com/office/drawing/2014/main" id="{D40B9839-5538-EC4B-8CA8-66512DD0FD59}"/>
                  </a:ext>
                </a:extLst>
              </p:cNvPr>
              <p:cNvSpPr>
                <a:spLocks/>
              </p:cNvSpPr>
              <p:nvPr/>
            </p:nvSpPr>
            <p:spPr bwMode="auto">
              <a:xfrm>
                <a:off x="3658" y="2555"/>
                <a:ext cx="94" cy="79"/>
              </a:xfrm>
              <a:custGeom>
                <a:avLst/>
                <a:gdLst>
                  <a:gd name="T0" fmla="*/ 0 w 310"/>
                  <a:gd name="T1" fmla="*/ 0 h 238"/>
                  <a:gd name="T2" fmla="*/ 0 w 310"/>
                  <a:gd name="T3" fmla="*/ 0 h 238"/>
                  <a:gd name="T4" fmla="*/ 0 w 310"/>
                  <a:gd name="T5" fmla="*/ 0 h 238"/>
                  <a:gd name="T6" fmla="*/ 0 w 310"/>
                  <a:gd name="T7" fmla="*/ 0 h 238"/>
                  <a:gd name="T8" fmla="*/ 0 w 310"/>
                  <a:gd name="T9" fmla="*/ 0 h 238"/>
                  <a:gd name="T10" fmla="*/ 0 60000 65536"/>
                  <a:gd name="T11" fmla="*/ 0 60000 65536"/>
                  <a:gd name="T12" fmla="*/ 0 60000 65536"/>
                  <a:gd name="T13" fmla="*/ 0 60000 65536"/>
                  <a:gd name="T14" fmla="*/ 0 60000 65536"/>
                  <a:gd name="T15" fmla="*/ 0 w 310"/>
                  <a:gd name="T16" fmla="*/ 0 h 238"/>
                  <a:gd name="T17" fmla="*/ 310 w 310"/>
                  <a:gd name="T18" fmla="*/ 238 h 238"/>
                </a:gdLst>
                <a:ahLst/>
                <a:cxnLst>
                  <a:cxn ang="T10">
                    <a:pos x="T0" y="T1"/>
                  </a:cxn>
                  <a:cxn ang="T11">
                    <a:pos x="T2" y="T3"/>
                  </a:cxn>
                  <a:cxn ang="T12">
                    <a:pos x="T4" y="T5"/>
                  </a:cxn>
                  <a:cxn ang="T13">
                    <a:pos x="T6" y="T7"/>
                  </a:cxn>
                  <a:cxn ang="T14">
                    <a:pos x="T8" y="T9"/>
                  </a:cxn>
                </a:cxnLst>
                <a:rect l="T15" t="T16" r="T17" b="T18"/>
                <a:pathLst>
                  <a:path w="310" h="238">
                    <a:moveTo>
                      <a:pt x="180" y="0"/>
                    </a:moveTo>
                    <a:lnTo>
                      <a:pt x="0" y="161"/>
                    </a:lnTo>
                    <a:lnTo>
                      <a:pt x="136" y="238"/>
                    </a:lnTo>
                    <a:lnTo>
                      <a:pt x="310" y="73"/>
                    </a:lnTo>
                    <a:lnTo>
                      <a:pt x="180" y="0"/>
                    </a:lnTo>
                    <a:close/>
                  </a:path>
                </a:pathLst>
              </a:custGeom>
              <a:solidFill>
                <a:srgbClr val="4E7284"/>
              </a:solidFill>
              <a:ln w="0">
                <a:solidFill>
                  <a:srgbClr val="000000"/>
                </a:solidFill>
                <a:round/>
                <a:headEnd/>
                <a:tailEnd/>
              </a:ln>
            </p:spPr>
            <p:txBody>
              <a:bodyPr/>
              <a:lstStyle/>
              <a:p>
                <a:endParaRPr lang="zh-TW" altLang="en-US"/>
              </a:p>
            </p:txBody>
          </p:sp>
          <p:sp>
            <p:nvSpPr>
              <p:cNvPr id="7240" name="Freeform 318">
                <a:extLst>
                  <a:ext uri="{FF2B5EF4-FFF2-40B4-BE49-F238E27FC236}">
                    <a16:creationId xmlns:a16="http://schemas.microsoft.com/office/drawing/2014/main" id="{6912E2D9-D86F-0E47-9DFC-516475BC4E92}"/>
                  </a:ext>
                </a:extLst>
              </p:cNvPr>
              <p:cNvSpPr>
                <a:spLocks/>
              </p:cNvSpPr>
              <p:nvPr/>
            </p:nvSpPr>
            <p:spPr bwMode="auto">
              <a:xfrm>
                <a:off x="3658" y="2555"/>
                <a:ext cx="94" cy="79"/>
              </a:xfrm>
              <a:custGeom>
                <a:avLst/>
                <a:gdLst>
                  <a:gd name="T0" fmla="*/ 0 w 309"/>
                  <a:gd name="T1" fmla="*/ 0 h 238"/>
                  <a:gd name="T2" fmla="*/ 0 w 309"/>
                  <a:gd name="T3" fmla="*/ 0 h 238"/>
                  <a:gd name="T4" fmla="*/ 0 w 309"/>
                  <a:gd name="T5" fmla="*/ 0 h 238"/>
                  <a:gd name="T6" fmla="*/ 0 w 309"/>
                  <a:gd name="T7" fmla="*/ 0 h 238"/>
                  <a:gd name="T8" fmla="*/ 0 w 309"/>
                  <a:gd name="T9" fmla="*/ 0 h 238"/>
                  <a:gd name="T10" fmla="*/ 0 60000 65536"/>
                  <a:gd name="T11" fmla="*/ 0 60000 65536"/>
                  <a:gd name="T12" fmla="*/ 0 60000 65536"/>
                  <a:gd name="T13" fmla="*/ 0 60000 65536"/>
                  <a:gd name="T14" fmla="*/ 0 60000 65536"/>
                  <a:gd name="T15" fmla="*/ 0 w 309"/>
                  <a:gd name="T16" fmla="*/ 0 h 238"/>
                  <a:gd name="T17" fmla="*/ 309 w 309"/>
                  <a:gd name="T18" fmla="*/ 238 h 238"/>
                </a:gdLst>
                <a:ahLst/>
                <a:cxnLst>
                  <a:cxn ang="T10">
                    <a:pos x="T0" y="T1"/>
                  </a:cxn>
                  <a:cxn ang="T11">
                    <a:pos x="T2" y="T3"/>
                  </a:cxn>
                  <a:cxn ang="T12">
                    <a:pos x="T4" y="T5"/>
                  </a:cxn>
                  <a:cxn ang="T13">
                    <a:pos x="T6" y="T7"/>
                  </a:cxn>
                  <a:cxn ang="T14">
                    <a:pos x="T8" y="T9"/>
                  </a:cxn>
                </a:cxnLst>
                <a:rect l="T15" t="T16" r="T17" b="T18"/>
                <a:pathLst>
                  <a:path w="309" h="238">
                    <a:moveTo>
                      <a:pt x="179" y="0"/>
                    </a:moveTo>
                    <a:lnTo>
                      <a:pt x="309" y="73"/>
                    </a:lnTo>
                    <a:lnTo>
                      <a:pt x="136" y="238"/>
                    </a:lnTo>
                    <a:lnTo>
                      <a:pt x="0" y="160"/>
                    </a:lnTo>
                    <a:lnTo>
                      <a:pt x="179"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1" name="Freeform 319">
                <a:extLst>
                  <a:ext uri="{FF2B5EF4-FFF2-40B4-BE49-F238E27FC236}">
                    <a16:creationId xmlns:a16="http://schemas.microsoft.com/office/drawing/2014/main" id="{F0ACB14C-126C-6D47-94F9-801C4BFD1FFD}"/>
                  </a:ext>
                </a:extLst>
              </p:cNvPr>
              <p:cNvSpPr>
                <a:spLocks/>
              </p:cNvSpPr>
              <p:nvPr/>
            </p:nvSpPr>
            <p:spPr bwMode="auto">
              <a:xfrm>
                <a:off x="3640" y="2525"/>
                <a:ext cx="61" cy="48"/>
              </a:xfrm>
              <a:custGeom>
                <a:avLst/>
                <a:gdLst>
                  <a:gd name="T0" fmla="*/ 0 w 201"/>
                  <a:gd name="T1" fmla="*/ 0 h 140"/>
                  <a:gd name="T2" fmla="*/ 0 w 201"/>
                  <a:gd name="T3" fmla="*/ 0 h 140"/>
                  <a:gd name="T4" fmla="*/ 0 w 201"/>
                  <a:gd name="T5" fmla="*/ 0 h 140"/>
                  <a:gd name="T6" fmla="*/ 0 w 201"/>
                  <a:gd name="T7" fmla="*/ 0 h 140"/>
                  <a:gd name="T8" fmla="*/ 0 w 201"/>
                  <a:gd name="T9" fmla="*/ 0 h 140"/>
                  <a:gd name="T10" fmla="*/ 0 60000 65536"/>
                  <a:gd name="T11" fmla="*/ 0 60000 65536"/>
                  <a:gd name="T12" fmla="*/ 0 60000 65536"/>
                  <a:gd name="T13" fmla="*/ 0 60000 65536"/>
                  <a:gd name="T14" fmla="*/ 0 60000 65536"/>
                  <a:gd name="T15" fmla="*/ 0 w 201"/>
                  <a:gd name="T16" fmla="*/ 0 h 140"/>
                  <a:gd name="T17" fmla="*/ 201 w 201"/>
                  <a:gd name="T18" fmla="*/ 140 h 140"/>
                </a:gdLst>
                <a:ahLst/>
                <a:cxnLst>
                  <a:cxn ang="T10">
                    <a:pos x="T0" y="T1"/>
                  </a:cxn>
                  <a:cxn ang="T11">
                    <a:pos x="T2" y="T3"/>
                  </a:cxn>
                  <a:cxn ang="T12">
                    <a:pos x="T4" y="T5"/>
                  </a:cxn>
                  <a:cxn ang="T13">
                    <a:pos x="T6" y="T7"/>
                  </a:cxn>
                  <a:cxn ang="T14">
                    <a:pos x="T8" y="T9"/>
                  </a:cxn>
                </a:cxnLst>
                <a:rect l="T15" t="T16" r="T17" b="T18"/>
                <a:pathLst>
                  <a:path w="201" h="140">
                    <a:moveTo>
                      <a:pt x="0" y="75"/>
                    </a:moveTo>
                    <a:lnTo>
                      <a:pt x="118" y="140"/>
                    </a:lnTo>
                    <a:lnTo>
                      <a:pt x="201" y="65"/>
                    </a:lnTo>
                    <a:lnTo>
                      <a:pt x="84" y="0"/>
                    </a:lnTo>
                    <a:lnTo>
                      <a:pt x="0" y="75"/>
                    </a:lnTo>
                    <a:close/>
                  </a:path>
                </a:pathLst>
              </a:custGeom>
              <a:solidFill>
                <a:srgbClr val="4E7284"/>
              </a:solidFill>
              <a:ln w="0">
                <a:solidFill>
                  <a:srgbClr val="000000"/>
                </a:solidFill>
                <a:round/>
                <a:headEnd/>
                <a:tailEnd/>
              </a:ln>
            </p:spPr>
            <p:txBody>
              <a:bodyPr/>
              <a:lstStyle/>
              <a:p>
                <a:endParaRPr lang="zh-TW" altLang="en-US"/>
              </a:p>
            </p:txBody>
          </p:sp>
          <p:sp>
            <p:nvSpPr>
              <p:cNvPr id="7242" name="Freeform 320">
                <a:extLst>
                  <a:ext uri="{FF2B5EF4-FFF2-40B4-BE49-F238E27FC236}">
                    <a16:creationId xmlns:a16="http://schemas.microsoft.com/office/drawing/2014/main" id="{7C82CCE2-9116-C24F-AC7B-461638AD9EC8}"/>
                  </a:ext>
                </a:extLst>
              </p:cNvPr>
              <p:cNvSpPr>
                <a:spLocks/>
              </p:cNvSpPr>
              <p:nvPr/>
            </p:nvSpPr>
            <p:spPr bwMode="auto">
              <a:xfrm>
                <a:off x="3640" y="2526"/>
                <a:ext cx="61" cy="47"/>
              </a:xfrm>
              <a:custGeom>
                <a:avLst/>
                <a:gdLst>
                  <a:gd name="T0" fmla="*/ 0 w 201"/>
                  <a:gd name="T1" fmla="*/ 0 h 140"/>
                  <a:gd name="T2" fmla="*/ 0 w 201"/>
                  <a:gd name="T3" fmla="*/ 0 h 140"/>
                  <a:gd name="T4" fmla="*/ 0 w 201"/>
                  <a:gd name="T5" fmla="*/ 0 h 140"/>
                  <a:gd name="T6" fmla="*/ 0 w 201"/>
                  <a:gd name="T7" fmla="*/ 0 h 140"/>
                  <a:gd name="T8" fmla="*/ 0 w 201"/>
                  <a:gd name="T9" fmla="*/ 0 h 140"/>
                  <a:gd name="T10" fmla="*/ 0 60000 65536"/>
                  <a:gd name="T11" fmla="*/ 0 60000 65536"/>
                  <a:gd name="T12" fmla="*/ 0 60000 65536"/>
                  <a:gd name="T13" fmla="*/ 0 60000 65536"/>
                  <a:gd name="T14" fmla="*/ 0 60000 65536"/>
                  <a:gd name="T15" fmla="*/ 0 w 201"/>
                  <a:gd name="T16" fmla="*/ 0 h 140"/>
                  <a:gd name="T17" fmla="*/ 201 w 201"/>
                  <a:gd name="T18" fmla="*/ 140 h 140"/>
                </a:gdLst>
                <a:ahLst/>
                <a:cxnLst>
                  <a:cxn ang="T10">
                    <a:pos x="T0" y="T1"/>
                  </a:cxn>
                  <a:cxn ang="T11">
                    <a:pos x="T2" y="T3"/>
                  </a:cxn>
                  <a:cxn ang="T12">
                    <a:pos x="T4" y="T5"/>
                  </a:cxn>
                  <a:cxn ang="T13">
                    <a:pos x="T6" y="T7"/>
                  </a:cxn>
                  <a:cxn ang="T14">
                    <a:pos x="T8" y="T9"/>
                  </a:cxn>
                </a:cxnLst>
                <a:rect l="T15" t="T16" r="T17" b="T18"/>
                <a:pathLst>
                  <a:path w="201" h="140">
                    <a:moveTo>
                      <a:pt x="0" y="75"/>
                    </a:moveTo>
                    <a:lnTo>
                      <a:pt x="84" y="0"/>
                    </a:lnTo>
                    <a:lnTo>
                      <a:pt x="201" y="65"/>
                    </a:lnTo>
                    <a:lnTo>
                      <a:pt x="118" y="140"/>
                    </a:lnTo>
                    <a:lnTo>
                      <a:pt x="0" y="75"/>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3" name="Freeform 321">
                <a:extLst>
                  <a:ext uri="{FF2B5EF4-FFF2-40B4-BE49-F238E27FC236}">
                    <a16:creationId xmlns:a16="http://schemas.microsoft.com/office/drawing/2014/main" id="{36D511B2-9408-3B47-B40C-D984C7B40EC3}"/>
                  </a:ext>
                </a:extLst>
              </p:cNvPr>
              <p:cNvSpPr>
                <a:spLocks/>
              </p:cNvSpPr>
              <p:nvPr/>
            </p:nvSpPr>
            <p:spPr bwMode="auto">
              <a:xfrm>
                <a:off x="3611" y="2564"/>
                <a:ext cx="53" cy="38"/>
              </a:xfrm>
              <a:custGeom>
                <a:avLst/>
                <a:gdLst>
                  <a:gd name="T0" fmla="*/ 0 w 172"/>
                  <a:gd name="T1" fmla="*/ 0 h 115"/>
                  <a:gd name="T2" fmla="*/ 0 w 172"/>
                  <a:gd name="T3" fmla="*/ 0 h 115"/>
                  <a:gd name="T4" fmla="*/ 0 w 172"/>
                  <a:gd name="T5" fmla="*/ 0 h 115"/>
                  <a:gd name="T6" fmla="*/ 0 w 172"/>
                  <a:gd name="T7" fmla="*/ 0 h 115"/>
                  <a:gd name="T8" fmla="*/ 0 w 172"/>
                  <a:gd name="T9" fmla="*/ 0 h 115"/>
                  <a:gd name="T10" fmla="*/ 0 60000 65536"/>
                  <a:gd name="T11" fmla="*/ 0 60000 65536"/>
                  <a:gd name="T12" fmla="*/ 0 60000 65536"/>
                  <a:gd name="T13" fmla="*/ 0 60000 65536"/>
                  <a:gd name="T14" fmla="*/ 0 60000 65536"/>
                  <a:gd name="T15" fmla="*/ 0 w 172"/>
                  <a:gd name="T16" fmla="*/ 0 h 115"/>
                  <a:gd name="T17" fmla="*/ 172 w 172"/>
                  <a:gd name="T18" fmla="*/ 115 h 115"/>
                </a:gdLst>
                <a:ahLst/>
                <a:cxnLst>
                  <a:cxn ang="T10">
                    <a:pos x="T0" y="T1"/>
                  </a:cxn>
                  <a:cxn ang="T11">
                    <a:pos x="T2" y="T3"/>
                  </a:cxn>
                  <a:cxn ang="T12">
                    <a:pos x="T4" y="T5"/>
                  </a:cxn>
                  <a:cxn ang="T13">
                    <a:pos x="T6" y="T7"/>
                  </a:cxn>
                  <a:cxn ang="T14">
                    <a:pos x="T8" y="T9"/>
                  </a:cxn>
                </a:cxnLst>
                <a:rect l="T15" t="T16" r="T17" b="T18"/>
                <a:pathLst>
                  <a:path w="172" h="115">
                    <a:moveTo>
                      <a:pt x="0" y="49"/>
                    </a:moveTo>
                    <a:lnTo>
                      <a:pt x="118" y="115"/>
                    </a:lnTo>
                    <a:lnTo>
                      <a:pt x="172" y="66"/>
                    </a:lnTo>
                    <a:lnTo>
                      <a:pt x="55" y="0"/>
                    </a:lnTo>
                    <a:lnTo>
                      <a:pt x="0" y="49"/>
                    </a:lnTo>
                    <a:close/>
                  </a:path>
                </a:pathLst>
              </a:custGeom>
              <a:solidFill>
                <a:srgbClr val="4E7284"/>
              </a:solidFill>
              <a:ln w="0">
                <a:solidFill>
                  <a:srgbClr val="000000"/>
                </a:solidFill>
                <a:round/>
                <a:headEnd/>
                <a:tailEnd/>
              </a:ln>
            </p:spPr>
            <p:txBody>
              <a:bodyPr/>
              <a:lstStyle/>
              <a:p>
                <a:endParaRPr lang="zh-TW" altLang="en-US"/>
              </a:p>
            </p:txBody>
          </p:sp>
          <p:sp>
            <p:nvSpPr>
              <p:cNvPr id="7244" name="Freeform 322">
                <a:extLst>
                  <a:ext uri="{FF2B5EF4-FFF2-40B4-BE49-F238E27FC236}">
                    <a16:creationId xmlns:a16="http://schemas.microsoft.com/office/drawing/2014/main" id="{B21D4E72-D0E3-FA46-B0F8-7ADF5016461F}"/>
                  </a:ext>
                </a:extLst>
              </p:cNvPr>
              <p:cNvSpPr>
                <a:spLocks/>
              </p:cNvSpPr>
              <p:nvPr/>
            </p:nvSpPr>
            <p:spPr bwMode="auto">
              <a:xfrm>
                <a:off x="3611" y="2564"/>
                <a:ext cx="53" cy="38"/>
              </a:xfrm>
              <a:custGeom>
                <a:avLst/>
                <a:gdLst>
                  <a:gd name="T0" fmla="*/ 0 w 172"/>
                  <a:gd name="T1" fmla="*/ 0 h 114"/>
                  <a:gd name="T2" fmla="*/ 0 w 172"/>
                  <a:gd name="T3" fmla="*/ 0 h 114"/>
                  <a:gd name="T4" fmla="*/ 0 w 172"/>
                  <a:gd name="T5" fmla="*/ 0 h 114"/>
                  <a:gd name="T6" fmla="*/ 0 w 172"/>
                  <a:gd name="T7" fmla="*/ 0 h 114"/>
                  <a:gd name="T8" fmla="*/ 0 w 172"/>
                  <a:gd name="T9" fmla="*/ 0 h 114"/>
                  <a:gd name="T10" fmla="*/ 0 60000 65536"/>
                  <a:gd name="T11" fmla="*/ 0 60000 65536"/>
                  <a:gd name="T12" fmla="*/ 0 60000 65536"/>
                  <a:gd name="T13" fmla="*/ 0 60000 65536"/>
                  <a:gd name="T14" fmla="*/ 0 60000 65536"/>
                  <a:gd name="T15" fmla="*/ 0 w 172"/>
                  <a:gd name="T16" fmla="*/ 0 h 114"/>
                  <a:gd name="T17" fmla="*/ 172 w 172"/>
                  <a:gd name="T18" fmla="*/ 114 h 114"/>
                </a:gdLst>
                <a:ahLst/>
                <a:cxnLst>
                  <a:cxn ang="T10">
                    <a:pos x="T0" y="T1"/>
                  </a:cxn>
                  <a:cxn ang="T11">
                    <a:pos x="T2" y="T3"/>
                  </a:cxn>
                  <a:cxn ang="T12">
                    <a:pos x="T4" y="T5"/>
                  </a:cxn>
                  <a:cxn ang="T13">
                    <a:pos x="T6" y="T7"/>
                  </a:cxn>
                  <a:cxn ang="T14">
                    <a:pos x="T8" y="T9"/>
                  </a:cxn>
                </a:cxnLst>
                <a:rect l="T15" t="T16" r="T17" b="T18"/>
                <a:pathLst>
                  <a:path w="172" h="114">
                    <a:moveTo>
                      <a:pt x="0" y="49"/>
                    </a:moveTo>
                    <a:lnTo>
                      <a:pt x="54" y="0"/>
                    </a:lnTo>
                    <a:lnTo>
                      <a:pt x="172" y="66"/>
                    </a:lnTo>
                    <a:lnTo>
                      <a:pt x="118" y="114"/>
                    </a:lnTo>
                    <a:lnTo>
                      <a:pt x="0" y="49"/>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5" name="Freeform 323">
                <a:extLst>
                  <a:ext uri="{FF2B5EF4-FFF2-40B4-BE49-F238E27FC236}">
                    <a16:creationId xmlns:a16="http://schemas.microsoft.com/office/drawing/2014/main" id="{F5EAC1A7-CCDE-3D48-BED1-21F11CF03FA2}"/>
                  </a:ext>
                </a:extLst>
              </p:cNvPr>
              <p:cNvSpPr>
                <a:spLocks/>
              </p:cNvSpPr>
              <p:nvPr/>
            </p:nvSpPr>
            <p:spPr bwMode="auto">
              <a:xfrm>
                <a:off x="3728" y="2660"/>
                <a:ext cx="97" cy="126"/>
              </a:xfrm>
              <a:custGeom>
                <a:avLst/>
                <a:gdLst>
                  <a:gd name="T0" fmla="*/ 0 w 320"/>
                  <a:gd name="T1" fmla="*/ 0 h 382"/>
                  <a:gd name="T2" fmla="*/ 0 w 320"/>
                  <a:gd name="T3" fmla="*/ 0 h 382"/>
                  <a:gd name="T4" fmla="*/ 0 w 320"/>
                  <a:gd name="T5" fmla="*/ 0 h 382"/>
                  <a:gd name="T6" fmla="*/ 0 w 320"/>
                  <a:gd name="T7" fmla="*/ 0 h 382"/>
                  <a:gd name="T8" fmla="*/ 0 w 320"/>
                  <a:gd name="T9" fmla="*/ 0 h 382"/>
                  <a:gd name="T10" fmla="*/ 0 w 320"/>
                  <a:gd name="T11" fmla="*/ 0 h 382"/>
                  <a:gd name="T12" fmla="*/ 0 w 320"/>
                  <a:gd name="T13" fmla="*/ 0 h 382"/>
                  <a:gd name="T14" fmla="*/ 0 w 320"/>
                  <a:gd name="T15" fmla="*/ 0 h 382"/>
                  <a:gd name="T16" fmla="*/ 0 w 320"/>
                  <a:gd name="T17" fmla="*/ 0 h 382"/>
                  <a:gd name="T18" fmla="*/ 0 w 320"/>
                  <a:gd name="T19" fmla="*/ 0 h 382"/>
                  <a:gd name="T20" fmla="*/ 0 w 320"/>
                  <a:gd name="T21" fmla="*/ 0 h 382"/>
                  <a:gd name="T22" fmla="*/ 0 w 320"/>
                  <a:gd name="T23" fmla="*/ 0 h 382"/>
                  <a:gd name="T24" fmla="*/ 0 w 320"/>
                  <a:gd name="T25" fmla="*/ 0 h 382"/>
                  <a:gd name="T26" fmla="*/ 0 w 320"/>
                  <a:gd name="T27" fmla="*/ 0 h 382"/>
                  <a:gd name="T28" fmla="*/ 0 w 320"/>
                  <a:gd name="T29" fmla="*/ 0 h 382"/>
                  <a:gd name="T30" fmla="*/ 0 w 320"/>
                  <a:gd name="T31" fmla="*/ 0 h 382"/>
                  <a:gd name="T32" fmla="*/ 0 w 320"/>
                  <a:gd name="T33" fmla="*/ 0 h 3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0"/>
                  <a:gd name="T52" fmla="*/ 0 h 382"/>
                  <a:gd name="T53" fmla="*/ 320 w 320"/>
                  <a:gd name="T54" fmla="*/ 382 h 3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0" h="382">
                    <a:moveTo>
                      <a:pt x="318" y="181"/>
                    </a:moveTo>
                    <a:cubicBezTo>
                      <a:pt x="320" y="157"/>
                      <a:pt x="319" y="135"/>
                      <a:pt x="315" y="114"/>
                    </a:cubicBezTo>
                    <a:cubicBezTo>
                      <a:pt x="309" y="90"/>
                      <a:pt x="299" y="69"/>
                      <a:pt x="286" y="51"/>
                    </a:cubicBezTo>
                    <a:cubicBezTo>
                      <a:pt x="272" y="32"/>
                      <a:pt x="253" y="18"/>
                      <a:pt x="231" y="8"/>
                    </a:cubicBezTo>
                    <a:cubicBezTo>
                      <a:pt x="210" y="1"/>
                      <a:pt x="188" y="0"/>
                      <a:pt x="166" y="4"/>
                    </a:cubicBezTo>
                    <a:cubicBezTo>
                      <a:pt x="144" y="7"/>
                      <a:pt x="123" y="15"/>
                      <a:pt x="102" y="28"/>
                    </a:cubicBezTo>
                    <a:cubicBezTo>
                      <a:pt x="84" y="40"/>
                      <a:pt x="67" y="55"/>
                      <a:pt x="52" y="74"/>
                    </a:cubicBezTo>
                    <a:cubicBezTo>
                      <a:pt x="38" y="91"/>
                      <a:pt x="27" y="112"/>
                      <a:pt x="17" y="135"/>
                    </a:cubicBezTo>
                    <a:cubicBezTo>
                      <a:pt x="9" y="157"/>
                      <a:pt x="3" y="179"/>
                      <a:pt x="1" y="200"/>
                    </a:cubicBezTo>
                    <a:cubicBezTo>
                      <a:pt x="0" y="224"/>
                      <a:pt x="1" y="247"/>
                      <a:pt x="6" y="268"/>
                    </a:cubicBezTo>
                    <a:cubicBezTo>
                      <a:pt x="12" y="291"/>
                      <a:pt x="21" y="312"/>
                      <a:pt x="35" y="330"/>
                    </a:cubicBezTo>
                    <a:cubicBezTo>
                      <a:pt x="49" y="350"/>
                      <a:pt x="67" y="364"/>
                      <a:pt x="89" y="373"/>
                    </a:cubicBezTo>
                    <a:cubicBezTo>
                      <a:pt x="111" y="380"/>
                      <a:pt x="132" y="382"/>
                      <a:pt x="154" y="378"/>
                    </a:cubicBezTo>
                    <a:cubicBezTo>
                      <a:pt x="177" y="375"/>
                      <a:pt x="198" y="367"/>
                      <a:pt x="219" y="354"/>
                    </a:cubicBezTo>
                    <a:cubicBezTo>
                      <a:pt x="237" y="342"/>
                      <a:pt x="253" y="326"/>
                      <a:pt x="267" y="307"/>
                    </a:cubicBezTo>
                    <a:cubicBezTo>
                      <a:pt x="281" y="289"/>
                      <a:pt x="293" y="269"/>
                      <a:pt x="301" y="245"/>
                    </a:cubicBezTo>
                    <a:cubicBezTo>
                      <a:pt x="310" y="224"/>
                      <a:pt x="315" y="202"/>
                      <a:pt x="318" y="181"/>
                    </a:cubicBezTo>
                    <a:close/>
                  </a:path>
                </a:pathLst>
              </a:custGeom>
              <a:solidFill>
                <a:srgbClr val="B8C9D2"/>
              </a:solidFill>
              <a:ln w="0">
                <a:solidFill>
                  <a:srgbClr val="000000"/>
                </a:solidFill>
                <a:round/>
                <a:headEnd/>
                <a:tailEnd/>
              </a:ln>
            </p:spPr>
            <p:txBody>
              <a:bodyPr/>
              <a:lstStyle/>
              <a:p>
                <a:endParaRPr lang="zh-TW" altLang="en-US"/>
              </a:p>
            </p:txBody>
          </p:sp>
          <p:sp>
            <p:nvSpPr>
              <p:cNvPr id="7246" name="Freeform 324">
                <a:extLst>
                  <a:ext uri="{FF2B5EF4-FFF2-40B4-BE49-F238E27FC236}">
                    <a16:creationId xmlns:a16="http://schemas.microsoft.com/office/drawing/2014/main" id="{39C43066-D112-4A4C-B328-D4C5AF827A43}"/>
                  </a:ext>
                </a:extLst>
              </p:cNvPr>
              <p:cNvSpPr>
                <a:spLocks/>
              </p:cNvSpPr>
              <p:nvPr/>
            </p:nvSpPr>
            <p:spPr bwMode="auto">
              <a:xfrm>
                <a:off x="3728" y="2660"/>
                <a:ext cx="97" cy="126"/>
              </a:xfrm>
              <a:custGeom>
                <a:avLst/>
                <a:gdLst>
                  <a:gd name="T0" fmla="*/ 0 w 321"/>
                  <a:gd name="T1" fmla="*/ 0 h 382"/>
                  <a:gd name="T2" fmla="*/ 0 w 321"/>
                  <a:gd name="T3" fmla="*/ 0 h 382"/>
                  <a:gd name="T4" fmla="*/ 0 w 321"/>
                  <a:gd name="T5" fmla="*/ 0 h 382"/>
                  <a:gd name="T6" fmla="*/ 0 w 321"/>
                  <a:gd name="T7" fmla="*/ 0 h 382"/>
                  <a:gd name="T8" fmla="*/ 0 w 321"/>
                  <a:gd name="T9" fmla="*/ 0 h 382"/>
                  <a:gd name="T10" fmla="*/ 0 w 321"/>
                  <a:gd name="T11" fmla="*/ 0 h 382"/>
                  <a:gd name="T12" fmla="*/ 0 w 321"/>
                  <a:gd name="T13" fmla="*/ 0 h 382"/>
                  <a:gd name="T14" fmla="*/ 0 w 321"/>
                  <a:gd name="T15" fmla="*/ 0 h 382"/>
                  <a:gd name="T16" fmla="*/ 0 w 321"/>
                  <a:gd name="T17" fmla="*/ 0 h 382"/>
                  <a:gd name="T18" fmla="*/ 0 w 321"/>
                  <a:gd name="T19" fmla="*/ 0 h 382"/>
                  <a:gd name="T20" fmla="*/ 0 w 321"/>
                  <a:gd name="T21" fmla="*/ 0 h 382"/>
                  <a:gd name="T22" fmla="*/ 0 w 321"/>
                  <a:gd name="T23" fmla="*/ 0 h 382"/>
                  <a:gd name="T24" fmla="*/ 0 w 321"/>
                  <a:gd name="T25" fmla="*/ 0 h 382"/>
                  <a:gd name="T26" fmla="*/ 0 w 321"/>
                  <a:gd name="T27" fmla="*/ 0 h 382"/>
                  <a:gd name="T28" fmla="*/ 0 w 321"/>
                  <a:gd name="T29" fmla="*/ 0 h 382"/>
                  <a:gd name="T30" fmla="*/ 0 w 321"/>
                  <a:gd name="T31" fmla="*/ 0 h 382"/>
                  <a:gd name="T32" fmla="*/ 0 w 321"/>
                  <a:gd name="T33" fmla="*/ 0 h 3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1"/>
                  <a:gd name="T52" fmla="*/ 0 h 382"/>
                  <a:gd name="T53" fmla="*/ 321 w 321"/>
                  <a:gd name="T54" fmla="*/ 382 h 3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1" h="382">
                    <a:moveTo>
                      <a:pt x="315" y="113"/>
                    </a:moveTo>
                    <a:cubicBezTo>
                      <a:pt x="309" y="90"/>
                      <a:pt x="300" y="69"/>
                      <a:pt x="286" y="51"/>
                    </a:cubicBezTo>
                    <a:cubicBezTo>
                      <a:pt x="272" y="31"/>
                      <a:pt x="254" y="17"/>
                      <a:pt x="231" y="8"/>
                    </a:cubicBezTo>
                    <a:cubicBezTo>
                      <a:pt x="210" y="1"/>
                      <a:pt x="189" y="0"/>
                      <a:pt x="167" y="4"/>
                    </a:cubicBezTo>
                    <a:cubicBezTo>
                      <a:pt x="144" y="7"/>
                      <a:pt x="123" y="15"/>
                      <a:pt x="103" y="28"/>
                    </a:cubicBezTo>
                    <a:cubicBezTo>
                      <a:pt x="84" y="40"/>
                      <a:pt x="68" y="55"/>
                      <a:pt x="53" y="73"/>
                    </a:cubicBezTo>
                    <a:cubicBezTo>
                      <a:pt x="39" y="91"/>
                      <a:pt x="27" y="112"/>
                      <a:pt x="18" y="135"/>
                    </a:cubicBezTo>
                    <a:cubicBezTo>
                      <a:pt x="9" y="157"/>
                      <a:pt x="4" y="179"/>
                      <a:pt x="1" y="200"/>
                    </a:cubicBezTo>
                    <a:cubicBezTo>
                      <a:pt x="0" y="224"/>
                      <a:pt x="1" y="246"/>
                      <a:pt x="7" y="267"/>
                    </a:cubicBezTo>
                    <a:cubicBezTo>
                      <a:pt x="12" y="291"/>
                      <a:pt x="22" y="312"/>
                      <a:pt x="35" y="330"/>
                    </a:cubicBezTo>
                    <a:cubicBezTo>
                      <a:pt x="49" y="350"/>
                      <a:pt x="68" y="364"/>
                      <a:pt x="90" y="373"/>
                    </a:cubicBezTo>
                    <a:cubicBezTo>
                      <a:pt x="111" y="380"/>
                      <a:pt x="133" y="382"/>
                      <a:pt x="155" y="378"/>
                    </a:cubicBezTo>
                    <a:cubicBezTo>
                      <a:pt x="178" y="375"/>
                      <a:pt x="199" y="367"/>
                      <a:pt x="220" y="354"/>
                    </a:cubicBezTo>
                    <a:cubicBezTo>
                      <a:pt x="238" y="342"/>
                      <a:pt x="253" y="326"/>
                      <a:pt x="268" y="307"/>
                    </a:cubicBezTo>
                    <a:cubicBezTo>
                      <a:pt x="282" y="289"/>
                      <a:pt x="293" y="268"/>
                      <a:pt x="302" y="245"/>
                    </a:cubicBezTo>
                    <a:cubicBezTo>
                      <a:pt x="310" y="223"/>
                      <a:pt x="316" y="202"/>
                      <a:pt x="318" y="180"/>
                    </a:cubicBezTo>
                    <a:cubicBezTo>
                      <a:pt x="321" y="156"/>
                      <a:pt x="320" y="134"/>
                      <a:pt x="315" y="113"/>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7" name="Freeform 325">
                <a:extLst>
                  <a:ext uri="{FF2B5EF4-FFF2-40B4-BE49-F238E27FC236}">
                    <a16:creationId xmlns:a16="http://schemas.microsoft.com/office/drawing/2014/main" id="{498F621E-A168-074C-BFC7-0B4CBC03DDFB}"/>
                  </a:ext>
                </a:extLst>
              </p:cNvPr>
              <p:cNvSpPr>
                <a:spLocks/>
              </p:cNvSpPr>
              <p:nvPr/>
            </p:nvSpPr>
            <p:spPr bwMode="auto">
              <a:xfrm>
                <a:off x="3735" y="2686"/>
                <a:ext cx="88" cy="38"/>
              </a:xfrm>
              <a:custGeom>
                <a:avLst/>
                <a:gdLst>
                  <a:gd name="T0" fmla="*/ 0 w 297"/>
                  <a:gd name="T1" fmla="*/ 0 h 115"/>
                  <a:gd name="T2" fmla="*/ 0 w 297"/>
                  <a:gd name="T3" fmla="*/ 0 h 115"/>
                  <a:gd name="T4" fmla="*/ 0 w 297"/>
                  <a:gd name="T5" fmla="*/ 0 h 115"/>
                  <a:gd name="T6" fmla="*/ 0 w 297"/>
                  <a:gd name="T7" fmla="*/ 0 h 115"/>
                  <a:gd name="T8" fmla="*/ 0 60000 65536"/>
                  <a:gd name="T9" fmla="*/ 0 60000 65536"/>
                  <a:gd name="T10" fmla="*/ 0 60000 65536"/>
                  <a:gd name="T11" fmla="*/ 0 60000 65536"/>
                  <a:gd name="T12" fmla="*/ 0 w 297"/>
                  <a:gd name="T13" fmla="*/ 0 h 115"/>
                  <a:gd name="T14" fmla="*/ 297 w 297"/>
                  <a:gd name="T15" fmla="*/ 115 h 115"/>
                </a:gdLst>
                <a:ahLst/>
                <a:cxnLst>
                  <a:cxn ang="T8">
                    <a:pos x="T0" y="T1"/>
                  </a:cxn>
                  <a:cxn ang="T9">
                    <a:pos x="T2" y="T3"/>
                  </a:cxn>
                  <a:cxn ang="T10">
                    <a:pos x="T4" y="T5"/>
                  </a:cxn>
                  <a:cxn ang="T11">
                    <a:pos x="T6" y="T7"/>
                  </a:cxn>
                </a:cxnLst>
                <a:rect l="T12" t="T13" r="T14" b="T15"/>
                <a:pathLst>
                  <a:path w="297" h="115">
                    <a:moveTo>
                      <a:pt x="0" y="54"/>
                    </a:moveTo>
                    <a:cubicBezTo>
                      <a:pt x="62" y="14"/>
                      <a:pt x="115" y="0"/>
                      <a:pt x="160" y="12"/>
                    </a:cubicBezTo>
                    <a:cubicBezTo>
                      <a:pt x="204" y="24"/>
                      <a:pt x="238" y="44"/>
                      <a:pt x="262" y="70"/>
                    </a:cubicBezTo>
                    <a:cubicBezTo>
                      <a:pt x="285" y="97"/>
                      <a:pt x="297" y="111"/>
                      <a:pt x="297" y="115"/>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8" name="Freeform 326">
                <a:extLst>
                  <a:ext uri="{FF2B5EF4-FFF2-40B4-BE49-F238E27FC236}">
                    <a16:creationId xmlns:a16="http://schemas.microsoft.com/office/drawing/2014/main" id="{D6EA6890-ADBB-3C40-BACB-33CCD3CB43D6}"/>
                  </a:ext>
                </a:extLst>
              </p:cNvPr>
              <p:cNvSpPr>
                <a:spLocks/>
              </p:cNvSpPr>
              <p:nvPr/>
            </p:nvSpPr>
            <p:spPr bwMode="auto">
              <a:xfrm>
                <a:off x="3781" y="2663"/>
                <a:ext cx="16" cy="26"/>
              </a:xfrm>
              <a:custGeom>
                <a:avLst/>
                <a:gdLst>
                  <a:gd name="T0" fmla="*/ 0 w 60"/>
                  <a:gd name="T1" fmla="*/ 0 h 82"/>
                  <a:gd name="T2" fmla="*/ 0 w 60"/>
                  <a:gd name="T3" fmla="*/ 0 h 82"/>
                  <a:gd name="T4" fmla="*/ 0 w 60"/>
                  <a:gd name="T5" fmla="*/ 0 h 82"/>
                  <a:gd name="T6" fmla="*/ 0 60000 65536"/>
                  <a:gd name="T7" fmla="*/ 0 60000 65536"/>
                  <a:gd name="T8" fmla="*/ 0 60000 65536"/>
                  <a:gd name="T9" fmla="*/ 0 w 60"/>
                  <a:gd name="T10" fmla="*/ 0 h 82"/>
                  <a:gd name="T11" fmla="*/ 60 w 60"/>
                  <a:gd name="T12" fmla="*/ 82 h 82"/>
                </a:gdLst>
                <a:ahLst/>
                <a:cxnLst>
                  <a:cxn ang="T6">
                    <a:pos x="T0" y="T1"/>
                  </a:cxn>
                  <a:cxn ang="T7">
                    <a:pos x="T2" y="T3"/>
                  </a:cxn>
                  <a:cxn ang="T8">
                    <a:pos x="T4" y="T5"/>
                  </a:cxn>
                </a:cxnLst>
                <a:rect l="T9" t="T10" r="T11" b="T12"/>
                <a:pathLst>
                  <a:path w="60" h="82">
                    <a:moveTo>
                      <a:pt x="60" y="0"/>
                    </a:moveTo>
                    <a:cubicBezTo>
                      <a:pt x="32" y="18"/>
                      <a:pt x="15" y="37"/>
                      <a:pt x="9" y="54"/>
                    </a:cubicBezTo>
                    <a:cubicBezTo>
                      <a:pt x="2" y="71"/>
                      <a:pt x="0" y="81"/>
                      <a:pt x="2" y="82"/>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9" name="Freeform 327">
                <a:extLst>
                  <a:ext uri="{FF2B5EF4-FFF2-40B4-BE49-F238E27FC236}">
                    <a16:creationId xmlns:a16="http://schemas.microsoft.com/office/drawing/2014/main" id="{140C0059-269A-8642-9245-7DCDECBBCDC2}"/>
                  </a:ext>
                </a:extLst>
              </p:cNvPr>
              <p:cNvSpPr>
                <a:spLocks/>
              </p:cNvSpPr>
              <p:nvPr/>
            </p:nvSpPr>
            <p:spPr bwMode="auto">
              <a:xfrm>
                <a:off x="3473" y="2087"/>
                <a:ext cx="53" cy="89"/>
              </a:xfrm>
              <a:custGeom>
                <a:avLst/>
                <a:gdLst>
                  <a:gd name="T0" fmla="*/ 0 w 169"/>
                  <a:gd name="T1" fmla="*/ 0 h 272"/>
                  <a:gd name="T2" fmla="*/ 0 w 169"/>
                  <a:gd name="T3" fmla="*/ 0 h 272"/>
                  <a:gd name="T4" fmla="*/ 0 w 169"/>
                  <a:gd name="T5" fmla="*/ 0 h 272"/>
                  <a:gd name="T6" fmla="*/ 0 w 169"/>
                  <a:gd name="T7" fmla="*/ 0 h 272"/>
                  <a:gd name="T8" fmla="*/ 0 w 169"/>
                  <a:gd name="T9" fmla="*/ 0 h 272"/>
                  <a:gd name="T10" fmla="*/ 0 60000 65536"/>
                  <a:gd name="T11" fmla="*/ 0 60000 65536"/>
                  <a:gd name="T12" fmla="*/ 0 60000 65536"/>
                  <a:gd name="T13" fmla="*/ 0 60000 65536"/>
                  <a:gd name="T14" fmla="*/ 0 60000 65536"/>
                  <a:gd name="T15" fmla="*/ 0 w 169"/>
                  <a:gd name="T16" fmla="*/ 0 h 272"/>
                  <a:gd name="T17" fmla="*/ 169 w 169"/>
                  <a:gd name="T18" fmla="*/ 272 h 272"/>
                </a:gdLst>
                <a:ahLst/>
                <a:cxnLst>
                  <a:cxn ang="T10">
                    <a:pos x="T0" y="T1"/>
                  </a:cxn>
                  <a:cxn ang="T11">
                    <a:pos x="T2" y="T3"/>
                  </a:cxn>
                  <a:cxn ang="T12">
                    <a:pos x="T4" y="T5"/>
                  </a:cxn>
                  <a:cxn ang="T13">
                    <a:pos x="T6" y="T7"/>
                  </a:cxn>
                  <a:cxn ang="T14">
                    <a:pos x="T8" y="T9"/>
                  </a:cxn>
                </a:cxnLst>
                <a:rect l="T15" t="T16" r="T17" b="T18"/>
                <a:pathLst>
                  <a:path w="169" h="272">
                    <a:moveTo>
                      <a:pt x="0" y="174"/>
                    </a:moveTo>
                    <a:lnTo>
                      <a:pt x="169" y="272"/>
                    </a:lnTo>
                    <a:lnTo>
                      <a:pt x="169" y="97"/>
                    </a:lnTo>
                    <a:lnTo>
                      <a:pt x="0" y="0"/>
                    </a:lnTo>
                    <a:lnTo>
                      <a:pt x="0" y="174"/>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50" name="Line 328">
                <a:extLst>
                  <a:ext uri="{FF2B5EF4-FFF2-40B4-BE49-F238E27FC236}">
                    <a16:creationId xmlns:a16="http://schemas.microsoft.com/office/drawing/2014/main" id="{0AC2F27D-F44D-744C-B378-559357A133B3}"/>
                  </a:ext>
                </a:extLst>
              </p:cNvPr>
              <p:cNvSpPr>
                <a:spLocks noChangeShapeType="1"/>
              </p:cNvSpPr>
              <p:nvPr/>
            </p:nvSpPr>
            <p:spPr bwMode="auto">
              <a:xfrm>
                <a:off x="3473" y="2116"/>
                <a:ext cx="53" cy="3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1" name="Line 329">
                <a:extLst>
                  <a:ext uri="{FF2B5EF4-FFF2-40B4-BE49-F238E27FC236}">
                    <a16:creationId xmlns:a16="http://schemas.microsoft.com/office/drawing/2014/main" id="{2B5F1850-1F4C-A642-ADE7-934F72AF6B93}"/>
                  </a:ext>
                </a:extLst>
              </p:cNvPr>
              <p:cNvSpPr>
                <a:spLocks noChangeShapeType="1"/>
              </p:cNvSpPr>
              <p:nvPr/>
            </p:nvSpPr>
            <p:spPr bwMode="auto">
              <a:xfrm>
                <a:off x="3473" y="2232"/>
                <a:ext cx="53"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2" name="Line 330">
                <a:extLst>
                  <a:ext uri="{FF2B5EF4-FFF2-40B4-BE49-F238E27FC236}">
                    <a16:creationId xmlns:a16="http://schemas.microsoft.com/office/drawing/2014/main" id="{7F2A391F-7E20-A94B-89B7-343A43BEF7B8}"/>
                  </a:ext>
                </a:extLst>
              </p:cNvPr>
              <p:cNvSpPr>
                <a:spLocks noChangeShapeType="1"/>
              </p:cNvSpPr>
              <p:nvPr/>
            </p:nvSpPr>
            <p:spPr bwMode="auto">
              <a:xfrm>
                <a:off x="3473" y="2250"/>
                <a:ext cx="53" cy="3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3" name="Line 331">
                <a:extLst>
                  <a:ext uri="{FF2B5EF4-FFF2-40B4-BE49-F238E27FC236}">
                    <a16:creationId xmlns:a16="http://schemas.microsoft.com/office/drawing/2014/main" id="{657D5938-2A92-8C4F-9B8A-53461C25E7B9}"/>
                  </a:ext>
                </a:extLst>
              </p:cNvPr>
              <p:cNvSpPr>
                <a:spLocks noChangeShapeType="1"/>
              </p:cNvSpPr>
              <p:nvPr/>
            </p:nvSpPr>
            <p:spPr bwMode="auto">
              <a:xfrm>
                <a:off x="3473" y="2268"/>
                <a:ext cx="53" cy="3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4" name="Line 332">
                <a:extLst>
                  <a:ext uri="{FF2B5EF4-FFF2-40B4-BE49-F238E27FC236}">
                    <a16:creationId xmlns:a16="http://schemas.microsoft.com/office/drawing/2014/main" id="{5EFA58D6-FE10-8D4C-82D2-CBE3F6809792}"/>
                  </a:ext>
                </a:extLst>
              </p:cNvPr>
              <p:cNvSpPr>
                <a:spLocks noChangeShapeType="1"/>
              </p:cNvSpPr>
              <p:nvPr/>
            </p:nvSpPr>
            <p:spPr bwMode="auto">
              <a:xfrm>
                <a:off x="3473" y="2302"/>
                <a:ext cx="53"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5" name="Line 333">
                <a:extLst>
                  <a:ext uri="{FF2B5EF4-FFF2-40B4-BE49-F238E27FC236}">
                    <a16:creationId xmlns:a16="http://schemas.microsoft.com/office/drawing/2014/main" id="{90EC9283-48C5-114C-8171-1909DC0565A2}"/>
                  </a:ext>
                </a:extLst>
              </p:cNvPr>
              <p:cNvSpPr>
                <a:spLocks noChangeShapeType="1"/>
              </p:cNvSpPr>
              <p:nvPr/>
            </p:nvSpPr>
            <p:spPr bwMode="auto">
              <a:xfrm>
                <a:off x="3473" y="2285"/>
                <a:ext cx="53" cy="3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6" name="Freeform 334">
                <a:extLst>
                  <a:ext uri="{FF2B5EF4-FFF2-40B4-BE49-F238E27FC236}">
                    <a16:creationId xmlns:a16="http://schemas.microsoft.com/office/drawing/2014/main" id="{31D7A518-40FF-C04B-BF9D-809E04794372}"/>
                  </a:ext>
                </a:extLst>
              </p:cNvPr>
              <p:cNvSpPr>
                <a:spLocks/>
              </p:cNvSpPr>
              <p:nvPr/>
            </p:nvSpPr>
            <p:spPr bwMode="auto">
              <a:xfrm>
                <a:off x="3487" y="2188"/>
                <a:ext cx="22" cy="29"/>
              </a:xfrm>
              <a:custGeom>
                <a:avLst/>
                <a:gdLst>
                  <a:gd name="T0" fmla="*/ 0 w 75"/>
                  <a:gd name="T1" fmla="*/ 0 h 92"/>
                  <a:gd name="T2" fmla="*/ 0 w 75"/>
                  <a:gd name="T3" fmla="*/ 0 h 92"/>
                  <a:gd name="T4" fmla="*/ 0 w 75"/>
                  <a:gd name="T5" fmla="*/ 0 h 92"/>
                  <a:gd name="T6" fmla="*/ 0 w 75"/>
                  <a:gd name="T7" fmla="*/ 0 h 92"/>
                  <a:gd name="T8" fmla="*/ 0 w 75"/>
                  <a:gd name="T9" fmla="*/ 0 h 92"/>
                  <a:gd name="T10" fmla="*/ 0 60000 65536"/>
                  <a:gd name="T11" fmla="*/ 0 60000 65536"/>
                  <a:gd name="T12" fmla="*/ 0 60000 65536"/>
                  <a:gd name="T13" fmla="*/ 0 60000 65536"/>
                  <a:gd name="T14" fmla="*/ 0 60000 65536"/>
                  <a:gd name="T15" fmla="*/ 0 w 75"/>
                  <a:gd name="T16" fmla="*/ 0 h 92"/>
                  <a:gd name="T17" fmla="*/ 75 w 75"/>
                  <a:gd name="T18" fmla="*/ 92 h 92"/>
                </a:gdLst>
                <a:ahLst/>
                <a:cxnLst>
                  <a:cxn ang="T10">
                    <a:pos x="T0" y="T1"/>
                  </a:cxn>
                  <a:cxn ang="T11">
                    <a:pos x="T2" y="T3"/>
                  </a:cxn>
                  <a:cxn ang="T12">
                    <a:pos x="T4" y="T5"/>
                  </a:cxn>
                  <a:cxn ang="T13">
                    <a:pos x="T6" y="T7"/>
                  </a:cxn>
                  <a:cxn ang="T14">
                    <a:pos x="T8" y="T9"/>
                  </a:cxn>
                </a:cxnLst>
                <a:rect l="T15" t="T16" r="T17" b="T18"/>
                <a:pathLst>
                  <a:path w="75" h="92">
                    <a:moveTo>
                      <a:pt x="66" y="34"/>
                    </a:moveTo>
                    <a:cubicBezTo>
                      <a:pt x="54" y="9"/>
                      <a:pt x="39" y="0"/>
                      <a:pt x="20" y="4"/>
                    </a:cubicBezTo>
                    <a:cubicBezTo>
                      <a:pt x="4" y="14"/>
                      <a:pt x="0" y="32"/>
                      <a:pt x="8" y="58"/>
                    </a:cubicBezTo>
                    <a:cubicBezTo>
                      <a:pt x="20" y="82"/>
                      <a:pt x="35" y="92"/>
                      <a:pt x="54" y="87"/>
                    </a:cubicBezTo>
                    <a:cubicBezTo>
                      <a:pt x="71" y="77"/>
                      <a:pt x="75" y="59"/>
                      <a:pt x="66" y="34"/>
                    </a:cubicBezTo>
                    <a:close/>
                  </a:path>
                </a:pathLst>
              </a:custGeom>
              <a:solidFill>
                <a:srgbClr val="000000"/>
              </a:solidFill>
              <a:ln w="0">
                <a:solidFill>
                  <a:srgbClr val="000000"/>
                </a:solidFill>
                <a:round/>
                <a:headEnd/>
                <a:tailEnd/>
              </a:ln>
            </p:spPr>
            <p:txBody>
              <a:bodyPr/>
              <a:lstStyle/>
              <a:p>
                <a:endParaRPr lang="zh-TW" altLang="en-US"/>
              </a:p>
            </p:txBody>
          </p:sp>
          <p:sp>
            <p:nvSpPr>
              <p:cNvPr id="7257" name="Freeform 335">
                <a:extLst>
                  <a:ext uri="{FF2B5EF4-FFF2-40B4-BE49-F238E27FC236}">
                    <a16:creationId xmlns:a16="http://schemas.microsoft.com/office/drawing/2014/main" id="{2D214555-EAAA-EF41-97CE-A8E7DD63639B}"/>
                  </a:ext>
                </a:extLst>
              </p:cNvPr>
              <p:cNvSpPr>
                <a:spLocks/>
              </p:cNvSpPr>
              <p:nvPr/>
            </p:nvSpPr>
            <p:spPr bwMode="auto">
              <a:xfrm>
                <a:off x="3487" y="2188"/>
                <a:ext cx="22" cy="29"/>
              </a:xfrm>
              <a:custGeom>
                <a:avLst/>
                <a:gdLst>
                  <a:gd name="T0" fmla="*/ 0 w 75"/>
                  <a:gd name="T1" fmla="*/ 0 h 92"/>
                  <a:gd name="T2" fmla="*/ 0 w 75"/>
                  <a:gd name="T3" fmla="*/ 0 h 92"/>
                  <a:gd name="T4" fmla="*/ 0 w 75"/>
                  <a:gd name="T5" fmla="*/ 0 h 92"/>
                  <a:gd name="T6" fmla="*/ 0 w 75"/>
                  <a:gd name="T7" fmla="*/ 0 h 92"/>
                  <a:gd name="T8" fmla="*/ 0 w 75"/>
                  <a:gd name="T9" fmla="*/ 0 h 92"/>
                  <a:gd name="T10" fmla="*/ 0 60000 65536"/>
                  <a:gd name="T11" fmla="*/ 0 60000 65536"/>
                  <a:gd name="T12" fmla="*/ 0 60000 65536"/>
                  <a:gd name="T13" fmla="*/ 0 60000 65536"/>
                  <a:gd name="T14" fmla="*/ 0 60000 65536"/>
                  <a:gd name="T15" fmla="*/ 0 w 75"/>
                  <a:gd name="T16" fmla="*/ 0 h 92"/>
                  <a:gd name="T17" fmla="*/ 75 w 75"/>
                  <a:gd name="T18" fmla="*/ 92 h 92"/>
                </a:gdLst>
                <a:ahLst/>
                <a:cxnLst>
                  <a:cxn ang="T10">
                    <a:pos x="T0" y="T1"/>
                  </a:cxn>
                  <a:cxn ang="T11">
                    <a:pos x="T2" y="T3"/>
                  </a:cxn>
                  <a:cxn ang="T12">
                    <a:pos x="T4" y="T5"/>
                  </a:cxn>
                  <a:cxn ang="T13">
                    <a:pos x="T6" y="T7"/>
                  </a:cxn>
                  <a:cxn ang="T14">
                    <a:pos x="T8" y="T9"/>
                  </a:cxn>
                </a:cxnLst>
                <a:rect l="T15" t="T16" r="T17" b="T18"/>
                <a:pathLst>
                  <a:path w="75" h="92">
                    <a:moveTo>
                      <a:pt x="20" y="4"/>
                    </a:moveTo>
                    <a:cubicBezTo>
                      <a:pt x="4" y="14"/>
                      <a:pt x="0" y="32"/>
                      <a:pt x="8" y="58"/>
                    </a:cubicBezTo>
                    <a:cubicBezTo>
                      <a:pt x="20" y="82"/>
                      <a:pt x="35" y="92"/>
                      <a:pt x="54" y="87"/>
                    </a:cubicBezTo>
                    <a:cubicBezTo>
                      <a:pt x="71" y="77"/>
                      <a:pt x="75" y="59"/>
                      <a:pt x="66" y="34"/>
                    </a:cubicBezTo>
                    <a:cubicBezTo>
                      <a:pt x="54" y="9"/>
                      <a:pt x="39" y="0"/>
                      <a:pt x="20" y="4"/>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grpSp>
      <p:sp>
        <p:nvSpPr>
          <p:cNvPr id="7172" name="標題 1">
            <a:extLst>
              <a:ext uri="{FF2B5EF4-FFF2-40B4-BE49-F238E27FC236}">
                <a16:creationId xmlns:a16="http://schemas.microsoft.com/office/drawing/2014/main" id="{4C2CCBD2-6979-044E-8642-4BFF5B64F2D8}"/>
              </a:ext>
            </a:extLst>
          </p:cNvPr>
          <p:cNvSpPr txBox="1">
            <a:spLocks/>
          </p:cNvSpPr>
          <p:nvPr/>
        </p:nvSpPr>
        <p:spPr bwMode="auto">
          <a:xfrm>
            <a:off x="277608" y="937904"/>
            <a:ext cx="1007415" cy="48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eaLnBrk="0" hangingPunct="0"/>
            <a:endParaRPr lang="zh-TW" altLang="en-US" sz="2800" b="1" dirty="0">
              <a:solidFill>
                <a:srgbClr val="3D4D7B"/>
              </a:solidFill>
              <a:latin typeface="微軟正黑體" panose="020B0604030504040204" pitchFamily="34" charset="-120"/>
              <a:ea typeface="微軟正黑體" panose="020B0604030504040204" pitchFamily="34" charset="-120"/>
            </a:endParaRPr>
          </a:p>
        </p:txBody>
      </p:sp>
      <p:sp>
        <p:nvSpPr>
          <p:cNvPr id="7173" name="矩形 69">
            <a:extLst>
              <a:ext uri="{FF2B5EF4-FFF2-40B4-BE49-F238E27FC236}">
                <a16:creationId xmlns:a16="http://schemas.microsoft.com/office/drawing/2014/main" id="{8A839758-EECC-8C42-9A37-3CAA98AC7088}"/>
              </a:ext>
            </a:extLst>
          </p:cNvPr>
          <p:cNvSpPr>
            <a:spLocks noChangeArrowheads="1"/>
          </p:cNvSpPr>
          <p:nvPr/>
        </p:nvSpPr>
        <p:spPr bwMode="auto">
          <a:xfrm>
            <a:off x="1713305" y="6075532"/>
            <a:ext cx="26411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a:spcBef>
                <a:spcPts val="600"/>
              </a:spcBef>
              <a:spcAft>
                <a:spcPts val="0"/>
              </a:spcAft>
            </a:pPr>
            <a:r>
              <a:rPr kumimoji="0" lang="en-US" altLang="zh-TW" sz="2000" b="1" dirty="0">
                <a:solidFill>
                  <a:schemeClr val="accent6">
                    <a:lumMod val="75000"/>
                  </a:schemeClr>
                </a:solidFill>
                <a:latin typeface="微軟正黑體" panose="020B0604030504040204" pitchFamily="34" charset="-120"/>
                <a:ea typeface="微軟正黑體" panose="020B0604030504040204" pitchFamily="34" charset="-120"/>
              </a:rPr>
              <a:t>5.</a:t>
            </a:r>
            <a:r>
              <a:rPr kumimoji="0" lang="en-US" altLang="zh-TW" sz="2000" b="1" dirty="0">
                <a:solidFill>
                  <a:schemeClr val="accent6">
                    <a:lumMod val="75000"/>
                  </a:schemeClr>
                </a:solidFill>
              </a:rPr>
              <a:t> </a:t>
            </a:r>
            <a:r>
              <a:rPr kumimoji="0" lang="zh-TW" altLang="en-US" sz="2000" b="1" dirty="0">
                <a:solidFill>
                  <a:schemeClr val="accent6">
                    <a:lumMod val="75000"/>
                  </a:schemeClr>
                </a:solidFill>
              </a:rPr>
              <a:t>連結海洋的歷史記憶開創未來</a:t>
            </a:r>
            <a:endParaRPr kumimoji="0" lang="zh-TW" altLang="zh-TW" sz="2000" b="1" dirty="0">
              <a:solidFill>
                <a:schemeClr val="accent6">
                  <a:lumMod val="75000"/>
                </a:schemeClr>
              </a:solidFill>
            </a:endParaRPr>
          </a:p>
        </p:txBody>
      </p:sp>
      <p:pic>
        <p:nvPicPr>
          <p:cNvPr id="7174" name="圖片 8">
            <a:extLst>
              <a:ext uri="{FF2B5EF4-FFF2-40B4-BE49-F238E27FC236}">
                <a16:creationId xmlns:a16="http://schemas.microsoft.com/office/drawing/2014/main" id="{EF53D864-15A4-3746-B2E1-B99E887377D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554163" y="765175"/>
            <a:ext cx="160020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矩形 71">
            <a:extLst>
              <a:ext uri="{FF2B5EF4-FFF2-40B4-BE49-F238E27FC236}">
                <a16:creationId xmlns:a16="http://schemas.microsoft.com/office/drawing/2014/main" id="{44BB0822-0A76-CB44-9981-DD475E19E4DC}"/>
              </a:ext>
            </a:extLst>
          </p:cNvPr>
          <p:cNvSpPr>
            <a:spLocks noChangeArrowheads="1"/>
          </p:cNvSpPr>
          <p:nvPr/>
        </p:nvSpPr>
        <p:spPr bwMode="auto">
          <a:xfrm>
            <a:off x="1459664" y="3347897"/>
            <a:ext cx="4214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r>
              <a:rPr kumimoji="0" lang="en-US" altLang="zh-TW" sz="2000" b="1" dirty="0">
                <a:solidFill>
                  <a:schemeClr val="accent6">
                    <a:lumMod val="75000"/>
                  </a:schemeClr>
                </a:solidFill>
              </a:rPr>
              <a:t>1. </a:t>
            </a:r>
            <a:r>
              <a:rPr kumimoji="0" lang="zh-TW" altLang="en-US" sz="2000" b="1" dirty="0">
                <a:solidFill>
                  <a:schemeClr val="accent6">
                    <a:lumMod val="75000"/>
                  </a:schemeClr>
                </a:solidFill>
              </a:rPr>
              <a:t>無所不在定點與巡迴的社區醫療</a:t>
            </a:r>
            <a:endParaRPr kumimoji="0" lang="en-US" altLang="zh-TW" sz="2000" b="1" dirty="0">
              <a:solidFill>
                <a:schemeClr val="accent6">
                  <a:lumMod val="75000"/>
                </a:schemeClr>
              </a:solidFill>
            </a:endParaRPr>
          </a:p>
        </p:txBody>
      </p:sp>
      <p:pic>
        <p:nvPicPr>
          <p:cNvPr id="7176" name="圖片 132">
            <a:extLst>
              <a:ext uri="{FF2B5EF4-FFF2-40B4-BE49-F238E27FC236}">
                <a16:creationId xmlns:a16="http://schemas.microsoft.com/office/drawing/2014/main" id="{8E493E17-3513-0C47-826B-A9F1F865639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84431" y="690685"/>
            <a:ext cx="284797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5" descr="20070411-萬芳與三總ER06">
            <a:extLst>
              <a:ext uri="{FF2B5EF4-FFF2-40B4-BE49-F238E27FC236}">
                <a16:creationId xmlns:a16="http://schemas.microsoft.com/office/drawing/2014/main" id="{72C00CA9-F7B5-F344-AC14-0837DFA8BC0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48301" y="4292601"/>
            <a:ext cx="1203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4" descr="20070411-萬芳與三總ER02">
            <a:extLst>
              <a:ext uri="{FF2B5EF4-FFF2-40B4-BE49-F238E27FC236}">
                <a16:creationId xmlns:a16="http://schemas.microsoft.com/office/drawing/2014/main" id="{974BB5E6-321D-7847-A275-C1A9A242956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87939" y="4797425"/>
            <a:ext cx="960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圖片 73">
            <a:extLst>
              <a:ext uri="{FF2B5EF4-FFF2-40B4-BE49-F238E27FC236}">
                <a16:creationId xmlns:a16="http://schemas.microsoft.com/office/drawing/2014/main" id="{BDBCB0AA-8B82-A54D-8DB2-49A5FAA868F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09766" y="1269854"/>
            <a:ext cx="1138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圖片 87" descr="術前高階儀器精密檢查確定腫瘤位置.JPG">
            <a:extLst>
              <a:ext uri="{FF2B5EF4-FFF2-40B4-BE49-F238E27FC236}">
                <a16:creationId xmlns:a16="http://schemas.microsoft.com/office/drawing/2014/main" id="{0E783F86-1DF3-164B-99E4-F29A7B4946B9}"/>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816725" y="4797426"/>
            <a:ext cx="8524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圖片 90">
            <a:extLst>
              <a:ext uri="{FF2B5EF4-FFF2-40B4-BE49-F238E27FC236}">
                <a16:creationId xmlns:a16="http://schemas.microsoft.com/office/drawing/2014/main" id="{3238E564-D20C-6645-8712-BBDAF0F98750}"/>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921001" y="4829242"/>
            <a:ext cx="17494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圖片 91">
            <a:extLst>
              <a:ext uri="{FF2B5EF4-FFF2-40B4-BE49-F238E27FC236}">
                <a16:creationId xmlns:a16="http://schemas.microsoft.com/office/drawing/2014/main" id="{71B76EE8-361B-414A-8AF4-22B73A4A2B6F}"/>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75067" y="5151437"/>
            <a:ext cx="12954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08" descr="%E5%9A%99%E8%B8%90%EE%9E%A8%E6%86%B8%E5%88%B8%EF%BF%BD%E5%9A%99%E7%AF%87if">
            <a:hlinkClick r:id="rId13"/>
            <a:extLst>
              <a:ext uri="{FF2B5EF4-FFF2-40B4-BE49-F238E27FC236}">
                <a16:creationId xmlns:a16="http://schemas.microsoft.com/office/drawing/2014/main" id="{611FD33C-624F-4F44-AF74-FF05E09CEC99}"/>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816725" y="4165601"/>
            <a:ext cx="863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矩形 106">
            <a:extLst>
              <a:ext uri="{FF2B5EF4-FFF2-40B4-BE49-F238E27FC236}">
                <a16:creationId xmlns:a16="http://schemas.microsoft.com/office/drawing/2014/main" id="{97EB3D92-39A7-6446-84E5-024A868C389B}"/>
              </a:ext>
            </a:extLst>
          </p:cNvPr>
          <p:cNvSpPr>
            <a:spLocks noChangeArrowheads="1"/>
          </p:cNvSpPr>
          <p:nvPr/>
        </p:nvSpPr>
        <p:spPr bwMode="auto">
          <a:xfrm>
            <a:off x="8151812" y="1747978"/>
            <a:ext cx="30956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r>
              <a:rPr kumimoji="0" lang="en-US" altLang="zh-TW" sz="2000" b="1" dirty="0">
                <a:solidFill>
                  <a:schemeClr val="accent6">
                    <a:lumMod val="75000"/>
                  </a:schemeClr>
                </a:solidFill>
                <a:latin typeface="微軟正黑體" panose="020B0604030504040204" pitchFamily="34" charset="-120"/>
                <a:ea typeface="微軟正黑體" panose="020B0604030504040204" pitchFamily="34" charset="-120"/>
              </a:rPr>
              <a:t>2. </a:t>
            </a:r>
            <a:r>
              <a:rPr kumimoji="0" lang="zh-TW" altLang="en-US" sz="2000" b="1" dirty="0">
                <a:solidFill>
                  <a:schemeClr val="accent6">
                    <a:lumMod val="75000"/>
                  </a:schemeClr>
                </a:solidFill>
                <a:latin typeface="微軟正黑體" panose="020B0604030504040204" pitchFamily="34" charset="-120"/>
                <a:ea typeface="微軟正黑體" panose="020B0604030504040204" pitchFamily="34" charset="-120"/>
              </a:rPr>
              <a:t>邁向大數據和精準醫療的科研領航</a:t>
            </a:r>
            <a:endParaRPr kumimoji="0" lang="en-US" altLang="zh-TW" sz="20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7186" name="矩形 107">
            <a:extLst>
              <a:ext uri="{FF2B5EF4-FFF2-40B4-BE49-F238E27FC236}">
                <a16:creationId xmlns:a16="http://schemas.microsoft.com/office/drawing/2014/main" id="{AC00831E-82A2-BC48-81DE-6DB0E7856891}"/>
              </a:ext>
            </a:extLst>
          </p:cNvPr>
          <p:cNvSpPr>
            <a:spLocks noChangeArrowheads="1"/>
          </p:cNvSpPr>
          <p:nvPr/>
        </p:nvSpPr>
        <p:spPr bwMode="auto">
          <a:xfrm>
            <a:off x="4863815" y="6165725"/>
            <a:ext cx="29104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algn="ctr"/>
            <a:r>
              <a:rPr kumimoji="0" lang="en-US" altLang="zh-TW" sz="2000" b="1" dirty="0">
                <a:solidFill>
                  <a:schemeClr val="accent6">
                    <a:lumMod val="75000"/>
                  </a:schemeClr>
                </a:solidFill>
                <a:latin typeface="微軟正黑體" panose="020B0604030504040204" pitchFamily="34" charset="-120"/>
                <a:ea typeface="微軟正黑體" panose="020B0604030504040204" pitchFamily="34" charset="-120"/>
              </a:rPr>
              <a:t>4. </a:t>
            </a:r>
            <a:r>
              <a:rPr kumimoji="0" lang="zh-TW" altLang="en-US" sz="2000" b="1" dirty="0">
                <a:solidFill>
                  <a:schemeClr val="accent6">
                    <a:lumMod val="75000"/>
                  </a:schemeClr>
                </a:solidFill>
                <a:latin typeface="微軟正黑體" panose="020B0604030504040204" pitchFamily="34" charset="-120"/>
                <a:ea typeface="微軟正黑體" panose="020B0604030504040204" pitchFamily="34" charset="-120"/>
              </a:rPr>
              <a:t>促進旅遊視野的醫療加值安全保障服務</a:t>
            </a:r>
            <a:endParaRPr kumimoji="0" lang="zh-TW" altLang="zh-TW" sz="20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7187" name="矩形 108">
            <a:extLst>
              <a:ext uri="{FF2B5EF4-FFF2-40B4-BE49-F238E27FC236}">
                <a16:creationId xmlns:a16="http://schemas.microsoft.com/office/drawing/2014/main" id="{600F6D87-F275-3342-9683-98BC2B058F97}"/>
              </a:ext>
            </a:extLst>
          </p:cNvPr>
          <p:cNvSpPr>
            <a:spLocks noChangeArrowheads="1"/>
          </p:cNvSpPr>
          <p:nvPr/>
        </p:nvSpPr>
        <p:spPr bwMode="auto">
          <a:xfrm>
            <a:off x="8108602" y="6210355"/>
            <a:ext cx="2960688" cy="70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algn="ctr"/>
            <a:r>
              <a:rPr kumimoji="0" lang="en-US" altLang="zh-TW" sz="2000" b="1" dirty="0">
                <a:solidFill>
                  <a:schemeClr val="accent6">
                    <a:lumMod val="75000"/>
                  </a:schemeClr>
                </a:solidFill>
              </a:rPr>
              <a:t>3. </a:t>
            </a:r>
            <a:r>
              <a:rPr kumimoji="0" lang="zh-TW" altLang="en-US" sz="2000" b="1" dirty="0">
                <a:solidFill>
                  <a:schemeClr val="accent6">
                    <a:lumMod val="75000"/>
                  </a:schemeClr>
                </a:solidFill>
              </a:rPr>
              <a:t>由物聯網支撐資訊影像的拔尖智慧醫院</a:t>
            </a:r>
            <a:endParaRPr kumimoji="0" lang="en-US" altLang="zh-TW" sz="2000" b="1" dirty="0">
              <a:solidFill>
                <a:schemeClr val="accent6">
                  <a:lumMod val="75000"/>
                </a:schemeClr>
              </a:solidFill>
            </a:endParaRPr>
          </a:p>
        </p:txBody>
      </p:sp>
      <p:pic>
        <p:nvPicPr>
          <p:cNvPr id="7188" name="圖片 15" descr="IMG_9399.jpg">
            <a:extLst>
              <a:ext uri="{FF2B5EF4-FFF2-40B4-BE49-F238E27FC236}">
                <a16:creationId xmlns:a16="http://schemas.microsoft.com/office/drawing/2014/main" id="{F23DCD87-C1F7-074F-8B3B-6DC2871E4D7E}"/>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109885" y="1154906"/>
            <a:ext cx="20161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圖片 6" descr="IMG_0018.jpg">
            <a:extLst>
              <a:ext uri="{FF2B5EF4-FFF2-40B4-BE49-F238E27FC236}">
                <a16:creationId xmlns:a16="http://schemas.microsoft.com/office/drawing/2014/main" id="{958AB8F4-5D31-C34F-9169-5CD6A03C0C6E}"/>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112125" y="4818063"/>
            <a:ext cx="2605088"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圖片 4">
            <a:extLst>
              <a:ext uri="{FF2B5EF4-FFF2-40B4-BE49-F238E27FC236}">
                <a16:creationId xmlns:a16="http://schemas.microsoft.com/office/drawing/2014/main" id="{17C6740F-C18A-C043-B531-C11C36F58667}"/>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993731" y="5423392"/>
            <a:ext cx="10652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圖片 3">
            <a:extLst>
              <a:ext uri="{FF2B5EF4-FFF2-40B4-BE49-F238E27FC236}">
                <a16:creationId xmlns:a16="http://schemas.microsoft.com/office/drawing/2014/main" id="{77DE5FD1-49FB-E04D-8312-2BD2343952AF}"/>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088563" y="5013326"/>
            <a:ext cx="5953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圖片 82">
            <a:extLst>
              <a:ext uri="{FF2B5EF4-FFF2-40B4-BE49-F238E27FC236}">
                <a16:creationId xmlns:a16="http://schemas.microsoft.com/office/drawing/2014/main" id="{4FDD4485-CDA3-4D49-8DB1-3E97C659B883}"/>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7808914" y="2465388"/>
            <a:ext cx="296068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圖片 3">
            <a:extLst>
              <a:ext uri="{FF2B5EF4-FFF2-40B4-BE49-F238E27FC236}">
                <a16:creationId xmlns:a16="http://schemas.microsoft.com/office/drawing/2014/main" id="{FDBF7C7F-E801-724D-A5B5-F827A709E9B6}"/>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699625" y="4081463"/>
            <a:ext cx="1017588"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圖片 5">
            <a:extLst>
              <a:ext uri="{FF2B5EF4-FFF2-40B4-BE49-F238E27FC236}">
                <a16:creationId xmlns:a16="http://schemas.microsoft.com/office/drawing/2014/main" id="{3256C628-82B7-B24E-AA60-AF9B958B727E}"/>
              </a:ext>
            </a:extLst>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8112125" y="4057651"/>
            <a:ext cx="1587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圖片 14" descr="IMG_4346.jpg">
            <a:extLst>
              <a:ext uri="{FF2B5EF4-FFF2-40B4-BE49-F238E27FC236}">
                <a16:creationId xmlns:a16="http://schemas.microsoft.com/office/drawing/2014/main" id="{0D371D43-3DBD-184D-B3C9-40B9F558EC4B}"/>
              </a:ext>
            </a:extLst>
          </p:cNvPr>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303589" y="2392364"/>
            <a:ext cx="1855787"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圖片 11">
            <a:extLst>
              <a:ext uri="{FF2B5EF4-FFF2-40B4-BE49-F238E27FC236}">
                <a16:creationId xmlns:a16="http://schemas.microsoft.com/office/drawing/2014/main" id="{ADFAAAF0-D3B3-9E41-AB21-0B256F6243F5}"/>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071814" y="1844676"/>
            <a:ext cx="9366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圖片 6">
            <a:extLst>
              <a:ext uri="{FF2B5EF4-FFF2-40B4-BE49-F238E27FC236}">
                <a16:creationId xmlns:a16="http://schemas.microsoft.com/office/drawing/2014/main" id="{13873C7D-C149-0544-94A1-F374CD6C5C0E}"/>
              </a:ext>
            </a:extLst>
          </p:cNvPr>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079875" y="1844675"/>
            <a:ext cx="11636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圖片 17" descr="IMG_9355.jpg">
            <a:extLst>
              <a:ext uri="{FF2B5EF4-FFF2-40B4-BE49-F238E27FC236}">
                <a16:creationId xmlns:a16="http://schemas.microsoft.com/office/drawing/2014/main" id="{D60604DB-2C17-6D47-8169-A583984B59B2}"/>
              </a:ext>
            </a:extLst>
          </p:cNvPr>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238875" y="1196975"/>
            <a:ext cx="14414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 name="圖片 16" descr="IMG_9375.jpg">
            <a:extLst>
              <a:ext uri="{FF2B5EF4-FFF2-40B4-BE49-F238E27FC236}">
                <a16:creationId xmlns:a16="http://schemas.microsoft.com/office/drawing/2014/main" id="{2783A26C-ECBC-5245-800B-B4087965B8C6}"/>
              </a:ext>
            </a:extLst>
          </p:cNvPr>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7820026" y="830007"/>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0" name="圖片 13" descr="IMG_4392.jpg">
            <a:extLst>
              <a:ext uri="{FF2B5EF4-FFF2-40B4-BE49-F238E27FC236}">
                <a16:creationId xmlns:a16="http://schemas.microsoft.com/office/drawing/2014/main" id="{61064F59-A2B6-794E-804B-095C2CBE5D6B}"/>
              </a:ext>
            </a:extLst>
          </p:cNvPr>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987800" y="4841876"/>
            <a:ext cx="9858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圖片 12" descr="IMG_4442.jpg">
            <a:extLst>
              <a:ext uri="{FF2B5EF4-FFF2-40B4-BE49-F238E27FC236}">
                <a16:creationId xmlns:a16="http://schemas.microsoft.com/office/drawing/2014/main" id="{6FC42CDD-395C-5A41-9792-047AC97301A7}"/>
              </a:ext>
            </a:extLst>
          </p:cNvPr>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5627688" y="5194995"/>
            <a:ext cx="1382713"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圖片 18" descr="IMG_9322.jpg">
            <a:extLst>
              <a:ext uri="{FF2B5EF4-FFF2-40B4-BE49-F238E27FC236}">
                <a16:creationId xmlns:a16="http://schemas.microsoft.com/office/drawing/2014/main" id="{7A880815-6567-2840-8FBD-3DEFE5D48DA5}"/>
              </a:ext>
            </a:extLst>
          </p:cNvPr>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688795" y="5431660"/>
            <a:ext cx="10128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3" name="圖片 1">
            <a:extLst>
              <a:ext uri="{FF2B5EF4-FFF2-40B4-BE49-F238E27FC236}">
                <a16:creationId xmlns:a16="http://schemas.microsoft.com/office/drawing/2014/main" id="{802B2B31-2C5D-6343-A95C-794449387A8A}"/>
              </a:ext>
            </a:extLst>
          </p:cNvPr>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952875" y="3778251"/>
            <a:ext cx="14224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圖片 3">
            <a:extLst>
              <a:ext uri="{FF2B5EF4-FFF2-40B4-BE49-F238E27FC236}">
                <a16:creationId xmlns:a16="http://schemas.microsoft.com/office/drawing/2014/main" id="{5BC74840-F10D-7447-8191-5A216EEB4E96}"/>
              </a:ext>
            </a:extLst>
          </p:cNvPr>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5643563" y="2351089"/>
            <a:ext cx="11350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Text Box 274">
            <a:extLst>
              <a:ext uri="{FF2B5EF4-FFF2-40B4-BE49-F238E27FC236}">
                <a16:creationId xmlns:a16="http://schemas.microsoft.com/office/drawing/2014/main" id="{B6C0A72D-20A5-CE4B-8978-6B42C556BE9C}"/>
              </a:ext>
            </a:extLst>
          </p:cNvPr>
          <p:cNvSpPr txBox="1">
            <a:spLocks noChangeArrowheads="1"/>
          </p:cNvSpPr>
          <p:nvPr/>
        </p:nvSpPr>
        <p:spPr bwMode="auto">
          <a:xfrm>
            <a:off x="5448300" y="3965576"/>
            <a:ext cx="259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r>
              <a:rPr kumimoji="0" lang="zh-TW" altLang="en-US" sz="1400" dirty="0">
                <a:solidFill>
                  <a:srgbClr val="660066"/>
                </a:solidFill>
                <a:latin typeface="Times New Roman" panose="02020603050405020304" pitchFamily="18" charset="0"/>
              </a:rPr>
              <a:t>院區無線通訊訊號涵蓋區</a:t>
            </a:r>
          </a:p>
        </p:txBody>
      </p:sp>
      <p:pic>
        <p:nvPicPr>
          <p:cNvPr id="7206" name="圖片 273">
            <a:extLst>
              <a:ext uri="{FF2B5EF4-FFF2-40B4-BE49-F238E27FC236}">
                <a16:creationId xmlns:a16="http://schemas.microsoft.com/office/drawing/2014/main" id="{FE2B5EEF-B543-3A45-BE22-7B8BDC551836}"/>
              </a:ext>
            </a:extLst>
          </p:cNvPr>
          <p:cNvPicPr>
            <a:picLocks noChangeAspect="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717676" y="3760788"/>
            <a:ext cx="2047875"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B35C869B-D073-4EA3-A827-B7F863F4CC79}"/>
              </a:ext>
            </a:extLst>
          </p:cNvPr>
          <p:cNvSpPr txBox="1"/>
          <p:nvPr/>
        </p:nvSpPr>
        <p:spPr>
          <a:xfrm>
            <a:off x="2577621" y="190495"/>
            <a:ext cx="8333744" cy="1077218"/>
          </a:xfrm>
          <a:prstGeom prst="rect">
            <a:avLst/>
          </a:prstGeom>
          <a:noFill/>
        </p:spPr>
        <p:txBody>
          <a:bodyPr wrap="square" rtlCol="0">
            <a:spAutoFit/>
          </a:bodyPr>
          <a:lstStyle/>
          <a:p>
            <a:pPr marL="531813" indent="-531813"/>
            <a:r>
              <a:rPr lang="en-US" altLang="zh-TW" sz="3200" b="1" dirty="0">
                <a:solidFill>
                  <a:srgbClr val="3D4D7B"/>
                </a:solidFill>
                <a:latin typeface="微軟正黑體" panose="020B0604030504040204" pitchFamily="34" charset="-120"/>
                <a:ea typeface="微軟正黑體" panose="020B0604030504040204" pitchFamily="34" charset="-120"/>
              </a:rPr>
              <a:t>2.</a:t>
            </a:r>
            <a:r>
              <a:rPr lang="zh-TW" altLang="en-US" sz="3200" b="1" dirty="0">
                <a:solidFill>
                  <a:srgbClr val="3D4D7B"/>
                </a:solidFill>
                <a:latin typeface="微軟正黑體" panose="020B0604030504040204" pitchFamily="34" charset="-120"/>
                <a:ea typeface="微軟正黑體" panose="020B0604030504040204" pitchFamily="34" charset="-120"/>
              </a:rPr>
              <a:t> 台灣需要遠距醫療帶動數位轉型的旗艦示範計畫</a:t>
            </a:r>
          </a:p>
        </p:txBody>
      </p:sp>
      <p:sp>
        <p:nvSpPr>
          <p:cNvPr id="94" name="文字方塊 93">
            <a:extLst>
              <a:ext uri="{FF2B5EF4-FFF2-40B4-BE49-F238E27FC236}">
                <a16:creationId xmlns:a16="http://schemas.microsoft.com/office/drawing/2014/main" id="{61E672CF-D4C2-4BC4-93AB-5273A1BE33F7}"/>
              </a:ext>
            </a:extLst>
          </p:cNvPr>
          <p:cNvSpPr txBox="1"/>
          <p:nvPr/>
        </p:nvSpPr>
        <p:spPr>
          <a:xfrm>
            <a:off x="0" y="-27157"/>
            <a:ext cx="2304256" cy="400110"/>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2.1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計畫宗旨說明</a:t>
            </a:r>
          </a:p>
        </p:txBody>
      </p:sp>
    </p:spTree>
    <p:extLst>
      <p:ext uri="{BB962C8B-B14F-4D97-AF65-F5344CB8AC3E}">
        <p14:creationId xmlns:p14="http://schemas.microsoft.com/office/powerpoint/2010/main" val="2302142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9E46C69-7AA1-4DE5-9D06-5DCB086F4016}"/>
              </a:ext>
            </a:extLst>
          </p:cNvPr>
          <p:cNvSpPr txBox="1"/>
          <p:nvPr/>
        </p:nvSpPr>
        <p:spPr>
          <a:xfrm>
            <a:off x="2783632" y="490467"/>
            <a:ext cx="8424936" cy="584775"/>
          </a:xfrm>
          <a:prstGeom prst="rect">
            <a:avLst/>
          </a:prstGeom>
          <a:noFill/>
        </p:spPr>
        <p:txBody>
          <a:bodyPr wrap="square" rtlCol="0">
            <a:spAutoFit/>
          </a:bodyPr>
          <a:lstStyle/>
          <a:p>
            <a:r>
              <a:rPr lang="en-US" altLang="zh-TW" sz="3200" b="1" dirty="0">
                <a:solidFill>
                  <a:srgbClr val="3D4D7B"/>
                </a:solidFill>
                <a:latin typeface="微軟正黑體" panose="020B0604030504040204" pitchFamily="34" charset="-120"/>
                <a:ea typeface="微軟正黑體" panose="020B0604030504040204" pitchFamily="34" charset="-120"/>
              </a:rPr>
              <a:t>3. </a:t>
            </a:r>
            <a:r>
              <a:rPr lang="zh-TW" altLang="en-US" sz="3200" b="1" dirty="0">
                <a:solidFill>
                  <a:srgbClr val="3D4D7B"/>
                </a:solidFill>
                <a:latin typeface="微軟正黑體" panose="020B0604030504040204" pitchFamily="34" charset="-120"/>
                <a:ea typeface="微軟正黑體" panose="020B0604030504040204" pitchFamily="34" charset="-120"/>
              </a:rPr>
              <a:t>模組化雲端設計是未來</a:t>
            </a:r>
            <a:r>
              <a:rPr lang="en-US" altLang="zh-TW" sz="3200" b="1" dirty="0">
                <a:solidFill>
                  <a:srgbClr val="3D4D7B"/>
                </a:solidFill>
                <a:latin typeface="微軟正黑體" panose="020B0604030504040204" pitchFamily="34" charset="-120"/>
                <a:ea typeface="微軟正黑體" panose="020B0604030504040204" pitchFamily="34" charset="-120"/>
              </a:rPr>
              <a:t>HIS</a:t>
            </a:r>
            <a:r>
              <a:rPr lang="zh-TW" altLang="en-US" sz="3200" b="1" dirty="0">
                <a:solidFill>
                  <a:srgbClr val="3D4D7B"/>
                </a:solidFill>
                <a:latin typeface="微軟正黑體" panose="020B0604030504040204" pitchFamily="34" charset="-120"/>
                <a:ea typeface="微軟正黑體" panose="020B0604030504040204" pitchFamily="34" charset="-120"/>
              </a:rPr>
              <a:t>系統發展的趨勢</a:t>
            </a:r>
          </a:p>
        </p:txBody>
      </p:sp>
      <p:sp>
        <p:nvSpPr>
          <p:cNvPr id="4" name="文字方塊 3">
            <a:extLst>
              <a:ext uri="{FF2B5EF4-FFF2-40B4-BE49-F238E27FC236}">
                <a16:creationId xmlns:a16="http://schemas.microsoft.com/office/drawing/2014/main" id="{7B91827D-5A50-4580-A955-CF022736C3F2}"/>
              </a:ext>
            </a:extLst>
          </p:cNvPr>
          <p:cNvSpPr txBox="1"/>
          <p:nvPr/>
        </p:nvSpPr>
        <p:spPr>
          <a:xfrm>
            <a:off x="2567608" y="1844824"/>
            <a:ext cx="8424936" cy="2677656"/>
          </a:xfrm>
          <a:prstGeom prst="rect">
            <a:avLst/>
          </a:prstGeom>
          <a:noFill/>
        </p:spPr>
        <p:txBody>
          <a:bodyPr wrap="square" rtlCol="0">
            <a:spAutoFit/>
          </a:bodyPr>
          <a:lstStyle/>
          <a:p>
            <a:pPr marL="342900" indent="-342900">
              <a:buFont typeface="Wingdings" panose="05000000000000000000" pitchFamily="2" charset="2"/>
              <a:buChar char="ü"/>
            </a:pPr>
            <a:r>
              <a:rPr lang="zh-TW" altLang="en-US" b="1" dirty="0">
                <a:solidFill>
                  <a:srgbClr val="7030A0"/>
                </a:solidFill>
                <a:latin typeface="微軟正黑體" panose="020B0604030504040204" pitchFamily="34" charset="-120"/>
                <a:ea typeface="微軟正黑體" panose="020B0604030504040204" pitchFamily="34" charset="-120"/>
              </a:rPr>
              <a:t>體系的垂直整合與分級管理：</a:t>
            </a:r>
            <a:r>
              <a:rPr lang="zh-TW" altLang="en-US" dirty="0">
                <a:latin typeface="微軟正黑體" panose="020B0604030504040204" pitchFamily="34" charset="-120"/>
                <a:ea typeface="微軟正黑體" panose="020B0604030504040204" pitchFamily="34" charset="-120"/>
              </a:rPr>
              <a:t>包括連結社區健康營造、各式長照機構、不同診所、中小型醫院，到整合成為醫學中心的完整方案。</a:t>
            </a:r>
            <a:endParaRPr lang="en-US" altLang="zh-TW"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b="1" dirty="0">
                <a:solidFill>
                  <a:srgbClr val="7030A0"/>
                </a:solidFill>
                <a:latin typeface="微軟正黑體" panose="020B0604030504040204" pitchFamily="34" charset="-120"/>
                <a:ea typeface="微軟正黑體" panose="020B0604030504040204" pitchFamily="34" charset="-120"/>
              </a:rPr>
              <a:t>以病人為中心體系功能的橫向發展與整合，發展</a:t>
            </a:r>
            <a:r>
              <a:rPr lang="zh-TW" altLang="en-US" b="1" dirty="0">
                <a:solidFill>
                  <a:srgbClr val="7030A0"/>
                </a:solidFill>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包括結合內外科為主以系統功能為分類的橫向跨領域整合模組，系統功能包括心血管中心、神經醫學中心、骨科暨復健中心、癌症中心等。，</a:t>
            </a:r>
          </a:p>
        </p:txBody>
      </p:sp>
      <p:sp>
        <p:nvSpPr>
          <p:cNvPr id="7" name="文字方塊 6">
            <a:extLst>
              <a:ext uri="{FF2B5EF4-FFF2-40B4-BE49-F238E27FC236}">
                <a16:creationId xmlns:a16="http://schemas.microsoft.com/office/drawing/2014/main" id="{F49C1A1F-9E7F-4BDA-973D-4A16A7175BAD}"/>
              </a:ext>
            </a:extLst>
          </p:cNvPr>
          <p:cNvSpPr txBox="1"/>
          <p:nvPr/>
        </p:nvSpPr>
        <p:spPr>
          <a:xfrm>
            <a:off x="0" y="0"/>
            <a:ext cx="2304256" cy="400110"/>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2.1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計畫宗旨說明</a:t>
            </a:r>
          </a:p>
        </p:txBody>
      </p:sp>
    </p:spTree>
    <p:extLst>
      <p:ext uri="{BB962C8B-B14F-4D97-AF65-F5344CB8AC3E}">
        <p14:creationId xmlns:p14="http://schemas.microsoft.com/office/powerpoint/2010/main" val="460961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3C163E-C8B0-4DB2-AE5A-59E8641CC66C}"/>
              </a:ext>
            </a:extLst>
          </p:cNvPr>
          <p:cNvSpPr txBox="1"/>
          <p:nvPr/>
        </p:nvSpPr>
        <p:spPr>
          <a:xfrm>
            <a:off x="623392" y="548680"/>
            <a:ext cx="10657184" cy="584775"/>
          </a:xfrm>
          <a:prstGeom prst="rect">
            <a:avLst/>
          </a:prstGeom>
          <a:noFill/>
        </p:spPr>
        <p:txBody>
          <a:bodyPr wrap="square" rtlCol="0">
            <a:spAutoFit/>
          </a:bodyPr>
          <a:lstStyle/>
          <a:p>
            <a:r>
              <a:rPr lang="en-US" altLang="zh-TW" sz="3200" b="1" dirty="0">
                <a:solidFill>
                  <a:srgbClr val="3D4D7B"/>
                </a:solidFill>
                <a:latin typeface="微軟正黑體" panose="020B0604030504040204" pitchFamily="34" charset="-120"/>
                <a:ea typeface="微軟正黑體" panose="020B0604030504040204" pitchFamily="34" charset="-120"/>
              </a:rPr>
              <a:t>4. </a:t>
            </a:r>
            <a:r>
              <a:rPr lang="zh-TW" altLang="en-US" sz="3200" b="1" dirty="0">
                <a:solidFill>
                  <a:srgbClr val="3D4D7B"/>
                </a:solidFill>
                <a:latin typeface="微軟正黑體" panose="020B0604030504040204" pitchFamily="34" charset="-120"/>
                <a:ea typeface="微軟正黑體" panose="020B0604030504040204" pitchFamily="34" charset="-120"/>
              </a:rPr>
              <a:t>建立結合醫界和資訊產業界的創新商模發展與交流平台</a:t>
            </a:r>
          </a:p>
        </p:txBody>
      </p:sp>
      <p:pic>
        <p:nvPicPr>
          <p:cNvPr id="6" name="圖片 5">
            <a:extLst>
              <a:ext uri="{FF2B5EF4-FFF2-40B4-BE49-F238E27FC236}">
                <a16:creationId xmlns:a16="http://schemas.microsoft.com/office/drawing/2014/main" id="{28713380-97EE-42E1-B33F-1825BF8415D6}"/>
              </a:ext>
            </a:extLst>
          </p:cNvPr>
          <p:cNvPicPr>
            <a:picLocks noChangeAspect="1"/>
          </p:cNvPicPr>
          <p:nvPr/>
        </p:nvPicPr>
        <p:blipFill>
          <a:blip r:embed="rId2"/>
          <a:stretch>
            <a:fillRect/>
          </a:stretch>
        </p:blipFill>
        <p:spPr>
          <a:xfrm>
            <a:off x="191344" y="1916832"/>
            <a:ext cx="7956884" cy="3708412"/>
          </a:xfrm>
          <a:prstGeom prst="rect">
            <a:avLst/>
          </a:prstGeom>
        </p:spPr>
      </p:pic>
      <p:sp>
        <p:nvSpPr>
          <p:cNvPr id="8" name="文字方塊 7">
            <a:extLst>
              <a:ext uri="{FF2B5EF4-FFF2-40B4-BE49-F238E27FC236}">
                <a16:creationId xmlns:a16="http://schemas.microsoft.com/office/drawing/2014/main" id="{9C42094D-5E48-443B-BD11-F2BBE1A2AD6A}"/>
              </a:ext>
            </a:extLst>
          </p:cNvPr>
          <p:cNvSpPr txBox="1"/>
          <p:nvPr/>
        </p:nvSpPr>
        <p:spPr>
          <a:xfrm>
            <a:off x="8544272" y="1484784"/>
            <a:ext cx="3312368" cy="5016758"/>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以</a:t>
            </a:r>
            <a:r>
              <a:rPr lang="zh-TW" altLang="en-US" sz="2000" dirty="0">
                <a:solidFill>
                  <a:srgbClr val="FF0000"/>
                </a:solidFill>
                <a:latin typeface="微軟正黑體" panose="020B0604030504040204" pitchFamily="34" charset="-120"/>
                <a:ea typeface="微軟正黑體" panose="020B0604030504040204" pitchFamily="34" charset="-120"/>
              </a:rPr>
              <a:t>健康亞洲公司</a:t>
            </a:r>
            <a:r>
              <a:rPr lang="zh-TW" altLang="en-US" sz="2000" dirty="0">
                <a:latin typeface="微軟正黑體" panose="020B0604030504040204" pitchFamily="34" charset="-120"/>
                <a:ea typeface="微軟正黑體" panose="020B0604030504040204" pitchFamily="34" charset="-120"/>
              </a:rPr>
              <a:t>為核心，整合醫界和資訊產業之資源，建立創新商模發展與交流平台。規劃完成</a:t>
            </a:r>
            <a:r>
              <a:rPr lang="zh-TW" altLang="en-US" sz="2000" dirty="0">
                <a:latin typeface="PMingLiU" panose="02020500000000000000" pitchFamily="18" charset="-120"/>
                <a:ea typeface="PMingLiU" panose="02020500000000000000" pitchFamily="18" charset="-120"/>
              </a:rPr>
              <a:t>：</a:t>
            </a:r>
            <a:endParaRPr lang="en-US" altLang="zh-TW" sz="2000" dirty="0">
              <a:latin typeface="微軟正黑體" panose="020B0604030504040204" pitchFamily="34" charset="-120"/>
              <a:ea typeface="微軟正黑體" panose="020B0604030504040204" pitchFamily="34" charset="-120"/>
            </a:endParaRPr>
          </a:p>
          <a:p>
            <a:pPr marL="457200" indent="-457200">
              <a:buAutoNum type="arabicParenBoth"/>
            </a:pPr>
            <a:r>
              <a:rPr lang="zh-TW" altLang="en-US" sz="2000" dirty="0">
                <a:latin typeface="微軟正黑體" panose="020B0604030504040204" pitchFamily="34" charset="-120"/>
                <a:ea typeface="微軟正黑體" panose="020B0604030504040204" pitchFamily="34" charset="-120"/>
              </a:rPr>
              <a:t>全人、全家、生命全週期和健全方位的照護。</a:t>
            </a:r>
            <a:endParaRPr lang="en-US" altLang="zh-TW" sz="2000" dirty="0">
              <a:latin typeface="微軟正黑體" panose="020B0604030504040204" pitchFamily="34" charset="-120"/>
              <a:ea typeface="微軟正黑體" panose="020B0604030504040204" pitchFamily="34" charset="-120"/>
            </a:endParaRPr>
          </a:p>
          <a:p>
            <a:pPr marL="457200" indent="-457200">
              <a:buAutoNum type="arabicParenBoth"/>
            </a:pPr>
            <a:r>
              <a:rPr lang="zh-TW" altLang="en-US" sz="2000" dirty="0">
                <a:latin typeface="微軟正黑體" panose="020B0604030504040204" pitchFamily="34" charset="-120"/>
                <a:ea typeface="微軟正黑體" panose="020B0604030504040204" pitchFamily="34" charset="-120"/>
              </a:rPr>
              <a:t>線上線下無所不在的整合及全時段照護。</a:t>
            </a:r>
            <a:endParaRPr lang="en-US" altLang="zh-TW" sz="2000" dirty="0">
              <a:latin typeface="微軟正黑體" panose="020B0604030504040204" pitchFamily="34" charset="-120"/>
              <a:ea typeface="微軟正黑體" panose="020B0604030504040204" pitchFamily="34" charset="-120"/>
            </a:endParaRPr>
          </a:p>
          <a:p>
            <a:pPr marL="457200" indent="-457200">
              <a:buAutoNum type="arabicParenBoth"/>
            </a:pPr>
            <a:r>
              <a:rPr lang="zh-TW" altLang="en-US" sz="2000" dirty="0">
                <a:latin typeface="微軟正黑體" panose="020B0604030504040204" pitchFamily="34" charset="-120"/>
                <a:ea typeface="微軟正黑體" panose="020B0604030504040204" pitchFamily="34" charset="-120"/>
              </a:rPr>
              <a:t>以分潤爭取合作夥伴擴大市場，爭取認同。</a:t>
            </a:r>
            <a:endParaRPr lang="en-US" altLang="zh-TW" sz="2000" dirty="0">
              <a:latin typeface="微軟正黑體" panose="020B0604030504040204" pitchFamily="34" charset="-120"/>
              <a:ea typeface="微軟正黑體" panose="020B0604030504040204" pitchFamily="34" charset="-120"/>
            </a:endParaRPr>
          </a:p>
          <a:p>
            <a:pPr marL="457200" indent="-457200">
              <a:buAutoNum type="arabicParenBoth"/>
            </a:pPr>
            <a:r>
              <a:rPr lang="zh-TW" altLang="en-US" sz="2000" dirty="0">
                <a:latin typeface="微軟正黑體" panose="020B0604030504040204" pitchFamily="34" charset="-120"/>
                <a:ea typeface="微軟正黑體" panose="020B0604030504040204" pitchFamily="34" charset="-120"/>
              </a:rPr>
              <a:t>以屏基為核心的利他主義，擴大服務提供夥伴和共同照護關係。</a:t>
            </a:r>
            <a:endParaRPr lang="en-US" altLang="zh-TW" sz="2000" dirty="0">
              <a:latin typeface="微軟正黑體" panose="020B0604030504040204" pitchFamily="34" charset="-120"/>
              <a:ea typeface="微軟正黑體" panose="020B0604030504040204" pitchFamily="34" charset="-120"/>
            </a:endParaRPr>
          </a:p>
          <a:p>
            <a:pPr marL="457200" indent="-457200">
              <a:buAutoNum type="arabicParenBoth"/>
            </a:pPr>
            <a:r>
              <a:rPr lang="zh-TW" altLang="en-US" sz="2000" dirty="0">
                <a:latin typeface="微軟正黑體" panose="020B0604030504040204" pitchFamily="34" charset="-120"/>
                <a:ea typeface="微軟正黑體" panose="020B0604030504040204" pitchFamily="34" charset="-120"/>
              </a:rPr>
              <a:t>為打造引領我國及亞洲數位轉型的示範區，奠定啟始篇章。</a:t>
            </a:r>
          </a:p>
        </p:txBody>
      </p:sp>
      <p:sp>
        <p:nvSpPr>
          <p:cNvPr id="9" name="文字方塊 8">
            <a:extLst>
              <a:ext uri="{FF2B5EF4-FFF2-40B4-BE49-F238E27FC236}">
                <a16:creationId xmlns:a16="http://schemas.microsoft.com/office/drawing/2014/main" id="{84928973-F22F-4298-8738-6B70A307B9AD}"/>
              </a:ext>
            </a:extLst>
          </p:cNvPr>
          <p:cNvSpPr txBox="1"/>
          <p:nvPr/>
        </p:nvSpPr>
        <p:spPr>
          <a:xfrm>
            <a:off x="0" y="0"/>
            <a:ext cx="2304256" cy="400110"/>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2.1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計畫宗旨說明</a:t>
            </a:r>
          </a:p>
        </p:txBody>
      </p:sp>
    </p:spTree>
    <p:extLst>
      <p:ext uri="{BB962C8B-B14F-4D97-AF65-F5344CB8AC3E}">
        <p14:creationId xmlns:p14="http://schemas.microsoft.com/office/powerpoint/2010/main" val="3878060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3E89B43-7908-4450-A385-4C12ED82C2C5}"/>
              </a:ext>
            </a:extLst>
          </p:cNvPr>
          <p:cNvSpPr txBox="1"/>
          <p:nvPr/>
        </p:nvSpPr>
        <p:spPr>
          <a:xfrm>
            <a:off x="1009403" y="553288"/>
            <a:ext cx="10657184" cy="954107"/>
          </a:xfrm>
          <a:prstGeom prst="rect">
            <a:avLst/>
          </a:prstGeom>
          <a:noFill/>
        </p:spPr>
        <p:txBody>
          <a:bodyPr wrap="square" rtlCol="0">
            <a:spAutoFit/>
          </a:bodyPr>
          <a:lstStyle/>
          <a:p>
            <a:r>
              <a:rPr lang="en-US" altLang="zh-TW" sz="2800" b="1" dirty="0">
                <a:solidFill>
                  <a:srgbClr val="3D4D7B"/>
                </a:solidFill>
                <a:latin typeface="微軟正黑體" panose="020B0604030504040204" pitchFamily="34" charset="-120"/>
                <a:ea typeface="微軟正黑體" panose="020B0604030504040204" pitchFamily="34" charset="-120"/>
              </a:rPr>
              <a:t>5. </a:t>
            </a:r>
            <a:r>
              <a:rPr lang="zh-TW" altLang="en-US" sz="2800" b="1" dirty="0">
                <a:solidFill>
                  <a:srgbClr val="3D4D7B"/>
                </a:solidFill>
                <a:latin typeface="微軟正黑體" panose="020B0604030504040204" pitchFamily="34" charset="-120"/>
                <a:ea typeface="微軟正黑體" panose="020B0604030504040204" pitchFamily="34" charset="-120"/>
              </a:rPr>
              <a:t>以病人為中心實現結合醫療保健、健康促進與長期照顧的全人照護，並具有智能供應鏈支持與管理的共享經濟與互惠服務創新平台</a:t>
            </a:r>
          </a:p>
        </p:txBody>
      </p:sp>
      <p:pic>
        <p:nvPicPr>
          <p:cNvPr id="3" name="圖片 2">
            <a:extLst>
              <a:ext uri="{FF2B5EF4-FFF2-40B4-BE49-F238E27FC236}">
                <a16:creationId xmlns:a16="http://schemas.microsoft.com/office/drawing/2014/main" id="{D051E4B6-F98A-45A0-ADD6-B4E40FB0B21B}"/>
              </a:ext>
            </a:extLst>
          </p:cNvPr>
          <p:cNvPicPr>
            <a:picLocks noChangeAspect="1"/>
          </p:cNvPicPr>
          <p:nvPr/>
        </p:nvPicPr>
        <p:blipFill>
          <a:blip r:embed="rId2"/>
          <a:stretch>
            <a:fillRect/>
          </a:stretch>
        </p:blipFill>
        <p:spPr>
          <a:xfrm>
            <a:off x="1775520" y="1439794"/>
            <a:ext cx="9124950" cy="5295900"/>
          </a:xfrm>
          <a:prstGeom prst="rect">
            <a:avLst/>
          </a:prstGeom>
        </p:spPr>
      </p:pic>
      <p:sp>
        <p:nvSpPr>
          <p:cNvPr id="4" name="文字方塊 3">
            <a:extLst>
              <a:ext uri="{FF2B5EF4-FFF2-40B4-BE49-F238E27FC236}">
                <a16:creationId xmlns:a16="http://schemas.microsoft.com/office/drawing/2014/main" id="{254E3DB1-0D31-47C9-AD3C-1B2127FE8755}"/>
              </a:ext>
            </a:extLst>
          </p:cNvPr>
          <p:cNvSpPr txBox="1"/>
          <p:nvPr/>
        </p:nvSpPr>
        <p:spPr>
          <a:xfrm>
            <a:off x="0" y="0"/>
            <a:ext cx="2304256" cy="400110"/>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2.1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計畫宗旨說明</a:t>
            </a:r>
          </a:p>
        </p:txBody>
      </p:sp>
    </p:spTree>
    <p:extLst>
      <p:ext uri="{BB962C8B-B14F-4D97-AF65-F5344CB8AC3E}">
        <p14:creationId xmlns:p14="http://schemas.microsoft.com/office/powerpoint/2010/main" val="138875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圖片 183" descr="4a2e40649b73f.jpg">
            <a:extLst>
              <a:ext uri="{FF2B5EF4-FFF2-40B4-BE49-F238E27FC236}">
                <a16:creationId xmlns:a16="http://schemas.microsoft.com/office/drawing/2014/main" id="{132BA956-0481-9241-907A-2A97221BB89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17851" y="28576"/>
            <a:ext cx="646112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0" name="Group 281">
            <a:extLst>
              <a:ext uri="{FF2B5EF4-FFF2-40B4-BE49-F238E27FC236}">
                <a16:creationId xmlns:a16="http://schemas.microsoft.com/office/drawing/2014/main" id="{0AD4F473-CB62-904F-B08D-413587F8C39B}"/>
              </a:ext>
            </a:extLst>
          </p:cNvPr>
          <p:cNvGrpSpPr>
            <a:grpSpLocks/>
          </p:cNvGrpSpPr>
          <p:nvPr/>
        </p:nvGrpSpPr>
        <p:grpSpPr bwMode="auto">
          <a:xfrm>
            <a:off x="5375275" y="3532188"/>
            <a:ext cx="2298700" cy="704850"/>
            <a:chOff x="4014" y="1706"/>
            <a:chExt cx="1406" cy="726"/>
          </a:xfrm>
        </p:grpSpPr>
        <p:pic>
          <p:nvPicPr>
            <p:cNvPr id="7258" name="Picture 282" descr="Cloud_rw131">
              <a:extLst>
                <a:ext uri="{FF2B5EF4-FFF2-40B4-BE49-F238E27FC236}">
                  <a16:creationId xmlns:a16="http://schemas.microsoft.com/office/drawing/2014/main" id="{5926191F-E7B1-1041-87E3-9728BAC1DB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4" y="1706"/>
              <a:ext cx="1406"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59" name="Text Box 283">
              <a:extLst>
                <a:ext uri="{FF2B5EF4-FFF2-40B4-BE49-F238E27FC236}">
                  <a16:creationId xmlns:a16="http://schemas.microsoft.com/office/drawing/2014/main" id="{459F033B-5AA9-D645-A283-56A78A5C2358}"/>
                </a:ext>
              </a:extLst>
            </p:cNvPr>
            <p:cNvSpPr txBox="1">
              <a:spLocks noChangeArrowheads="1"/>
            </p:cNvSpPr>
            <p:nvPr/>
          </p:nvSpPr>
          <p:spPr bwMode="auto">
            <a:xfrm>
              <a:off x="4287" y="1933"/>
              <a:ext cx="499"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r>
                <a:rPr kumimoji="0" lang="en-US" altLang="zh-TW" sz="1200">
                  <a:latin typeface="Comic Sans MS" panose="030F0902030302020204" pitchFamily="66" charset="0"/>
                </a:rPr>
                <a:t>Internet</a:t>
              </a:r>
            </a:p>
          </p:txBody>
        </p:sp>
      </p:grpSp>
      <p:grpSp>
        <p:nvGrpSpPr>
          <p:cNvPr id="7171" name="Group 284">
            <a:extLst>
              <a:ext uri="{FF2B5EF4-FFF2-40B4-BE49-F238E27FC236}">
                <a16:creationId xmlns:a16="http://schemas.microsoft.com/office/drawing/2014/main" id="{8C25C3E1-3F4F-7048-84EA-24786F1C995E}"/>
              </a:ext>
            </a:extLst>
          </p:cNvPr>
          <p:cNvGrpSpPr>
            <a:grpSpLocks/>
          </p:cNvGrpSpPr>
          <p:nvPr/>
        </p:nvGrpSpPr>
        <p:grpSpPr bwMode="auto">
          <a:xfrm>
            <a:off x="6873875" y="3190876"/>
            <a:ext cx="839788" cy="576263"/>
            <a:chOff x="4876" y="1979"/>
            <a:chExt cx="726" cy="635"/>
          </a:xfrm>
        </p:grpSpPr>
        <p:pic>
          <p:nvPicPr>
            <p:cNvPr id="7207" name="Picture 285" descr="SimpleUser_blue">
              <a:extLst>
                <a:ext uri="{FF2B5EF4-FFF2-40B4-BE49-F238E27FC236}">
                  <a16:creationId xmlns:a16="http://schemas.microsoft.com/office/drawing/2014/main" id="{F398FC25-ED01-6247-8944-FA58987072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 y="2115"/>
              <a:ext cx="286"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08" name="Group 286">
              <a:extLst>
                <a:ext uri="{FF2B5EF4-FFF2-40B4-BE49-F238E27FC236}">
                  <a16:creationId xmlns:a16="http://schemas.microsoft.com/office/drawing/2014/main" id="{8A40CE82-2A49-1A4E-BB9C-6D3D98506480}"/>
                </a:ext>
              </a:extLst>
            </p:cNvPr>
            <p:cNvGrpSpPr>
              <a:grpSpLocks/>
            </p:cNvGrpSpPr>
            <p:nvPr/>
          </p:nvGrpSpPr>
          <p:grpSpPr bwMode="auto">
            <a:xfrm>
              <a:off x="5103" y="1979"/>
              <a:ext cx="499" cy="635"/>
              <a:chOff x="3424" y="1888"/>
              <a:chExt cx="645" cy="898"/>
            </a:xfrm>
          </p:grpSpPr>
          <p:sp>
            <p:nvSpPr>
              <p:cNvPr id="7209" name="Freeform 287">
                <a:extLst>
                  <a:ext uri="{FF2B5EF4-FFF2-40B4-BE49-F238E27FC236}">
                    <a16:creationId xmlns:a16="http://schemas.microsoft.com/office/drawing/2014/main" id="{9FA5FC41-B894-8D49-A4FF-77F27E1788B0}"/>
                  </a:ext>
                </a:extLst>
              </p:cNvPr>
              <p:cNvSpPr>
                <a:spLocks/>
              </p:cNvSpPr>
              <p:nvPr/>
            </p:nvSpPr>
            <p:spPr bwMode="auto">
              <a:xfrm>
                <a:off x="3449" y="2207"/>
                <a:ext cx="620" cy="402"/>
              </a:xfrm>
              <a:custGeom>
                <a:avLst/>
                <a:gdLst>
                  <a:gd name="T0" fmla="*/ 0 w 2037"/>
                  <a:gd name="T1" fmla="*/ 0 h 1225"/>
                  <a:gd name="T2" fmla="*/ 0 w 2037"/>
                  <a:gd name="T3" fmla="*/ 0 h 1225"/>
                  <a:gd name="T4" fmla="*/ 0 w 2037"/>
                  <a:gd name="T5" fmla="*/ 0 h 1225"/>
                  <a:gd name="T6" fmla="*/ 0 w 2037"/>
                  <a:gd name="T7" fmla="*/ 0 h 1225"/>
                  <a:gd name="T8" fmla="*/ 0 w 2037"/>
                  <a:gd name="T9" fmla="*/ 0 h 1225"/>
                  <a:gd name="T10" fmla="*/ 0 w 2037"/>
                  <a:gd name="T11" fmla="*/ 0 h 1225"/>
                  <a:gd name="T12" fmla="*/ 0 w 2037"/>
                  <a:gd name="T13" fmla="*/ 0 h 1225"/>
                  <a:gd name="T14" fmla="*/ 0 w 2037"/>
                  <a:gd name="T15" fmla="*/ 0 h 1225"/>
                  <a:gd name="T16" fmla="*/ 0 w 2037"/>
                  <a:gd name="T17" fmla="*/ 0 h 1225"/>
                  <a:gd name="T18" fmla="*/ 0 w 2037"/>
                  <a:gd name="T19" fmla="*/ 0 h 1225"/>
                  <a:gd name="T20" fmla="*/ 0 w 2037"/>
                  <a:gd name="T21" fmla="*/ 0 h 1225"/>
                  <a:gd name="T22" fmla="*/ 0 w 2037"/>
                  <a:gd name="T23" fmla="*/ 0 h 1225"/>
                  <a:gd name="T24" fmla="*/ 0 w 2037"/>
                  <a:gd name="T25" fmla="*/ 0 h 1225"/>
                  <a:gd name="T26" fmla="*/ 0 w 2037"/>
                  <a:gd name="T27" fmla="*/ 0 h 1225"/>
                  <a:gd name="T28" fmla="*/ 0 w 2037"/>
                  <a:gd name="T29" fmla="*/ 0 h 1225"/>
                  <a:gd name="T30" fmla="*/ 0 w 2037"/>
                  <a:gd name="T31" fmla="*/ 0 h 1225"/>
                  <a:gd name="T32" fmla="*/ 0 w 2037"/>
                  <a:gd name="T33" fmla="*/ 0 h 1225"/>
                  <a:gd name="T34" fmla="*/ 0 w 2037"/>
                  <a:gd name="T35" fmla="*/ 0 h 1225"/>
                  <a:gd name="T36" fmla="*/ 0 w 2037"/>
                  <a:gd name="T37" fmla="*/ 0 h 1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7"/>
                  <a:gd name="T58" fmla="*/ 0 h 1225"/>
                  <a:gd name="T59" fmla="*/ 2037 w 2037"/>
                  <a:gd name="T60" fmla="*/ 1225 h 12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7" h="1225">
                    <a:moveTo>
                      <a:pt x="1973" y="791"/>
                    </a:moveTo>
                    <a:cubicBezTo>
                      <a:pt x="2034" y="724"/>
                      <a:pt x="2037" y="684"/>
                      <a:pt x="1981" y="668"/>
                    </a:cubicBezTo>
                    <a:cubicBezTo>
                      <a:pt x="2018" y="671"/>
                      <a:pt x="2002" y="648"/>
                      <a:pt x="1934" y="598"/>
                    </a:cubicBezTo>
                    <a:cubicBezTo>
                      <a:pt x="1866" y="549"/>
                      <a:pt x="1770" y="487"/>
                      <a:pt x="1646" y="415"/>
                    </a:cubicBezTo>
                    <a:cubicBezTo>
                      <a:pt x="1523" y="342"/>
                      <a:pt x="1397" y="271"/>
                      <a:pt x="1268" y="202"/>
                    </a:cubicBezTo>
                    <a:cubicBezTo>
                      <a:pt x="1140" y="134"/>
                      <a:pt x="1034" y="82"/>
                      <a:pt x="950" y="46"/>
                    </a:cubicBezTo>
                    <a:cubicBezTo>
                      <a:pt x="867" y="11"/>
                      <a:pt x="832" y="6"/>
                      <a:pt x="844" y="32"/>
                    </a:cubicBezTo>
                    <a:cubicBezTo>
                      <a:pt x="818" y="0"/>
                      <a:pt x="754" y="5"/>
                      <a:pt x="651" y="48"/>
                    </a:cubicBezTo>
                    <a:cubicBezTo>
                      <a:pt x="549" y="90"/>
                      <a:pt x="441" y="149"/>
                      <a:pt x="327" y="223"/>
                    </a:cubicBezTo>
                    <a:cubicBezTo>
                      <a:pt x="212" y="298"/>
                      <a:pt x="125" y="369"/>
                      <a:pt x="64" y="435"/>
                    </a:cubicBezTo>
                    <a:cubicBezTo>
                      <a:pt x="2" y="500"/>
                      <a:pt x="0" y="541"/>
                      <a:pt x="56" y="556"/>
                    </a:cubicBezTo>
                    <a:cubicBezTo>
                      <a:pt x="11" y="549"/>
                      <a:pt x="22" y="570"/>
                      <a:pt x="87" y="618"/>
                    </a:cubicBezTo>
                    <a:cubicBezTo>
                      <a:pt x="154" y="666"/>
                      <a:pt x="249" y="727"/>
                      <a:pt x="374" y="801"/>
                    </a:cubicBezTo>
                    <a:cubicBezTo>
                      <a:pt x="498" y="875"/>
                      <a:pt x="626" y="946"/>
                      <a:pt x="757" y="1016"/>
                    </a:cubicBezTo>
                    <a:cubicBezTo>
                      <a:pt x="889" y="1086"/>
                      <a:pt x="997" y="1140"/>
                      <a:pt x="1083" y="1177"/>
                    </a:cubicBezTo>
                    <a:cubicBezTo>
                      <a:pt x="1168" y="1213"/>
                      <a:pt x="1205" y="1219"/>
                      <a:pt x="1193" y="1193"/>
                    </a:cubicBezTo>
                    <a:cubicBezTo>
                      <a:pt x="1219" y="1225"/>
                      <a:pt x="1283" y="1220"/>
                      <a:pt x="1385" y="1178"/>
                    </a:cubicBezTo>
                    <a:cubicBezTo>
                      <a:pt x="1488" y="1136"/>
                      <a:pt x="1596" y="1077"/>
                      <a:pt x="1710" y="1002"/>
                    </a:cubicBezTo>
                    <a:cubicBezTo>
                      <a:pt x="1824" y="927"/>
                      <a:pt x="1911" y="857"/>
                      <a:pt x="1973" y="791"/>
                    </a:cubicBezTo>
                    <a:close/>
                  </a:path>
                </a:pathLst>
              </a:custGeom>
              <a:solidFill>
                <a:srgbClr val="CEDAE0"/>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TW" altLang="en-US"/>
              </a:p>
            </p:txBody>
          </p:sp>
          <p:sp>
            <p:nvSpPr>
              <p:cNvPr id="7210" name="Freeform 288">
                <a:extLst>
                  <a:ext uri="{FF2B5EF4-FFF2-40B4-BE49-F238E27FC236}">
                    <a16:creationId xmlns:a16="http://schemas.microsoft.com/office/drawing/2014/main" id="{89924E64-A2A6-AB4B-9EA9-236F1443C932}"/>
                  </a:ext>
                </a:extLst>
              </p:cNvPr>
              <p:cNvSpPr>
                <a:spLocks/>
              </p:cNvSpPr>
              <p:nvPr/>
            </p:nvSpPr>
            <p:spPr bwMode="auto">
              <a:xfrm>
                <a:off x="3460" y="1894"/>
                <a:ext cx="311" cy="480"/>
              </a:xfrm>
              <a:custGeom>
                <a:avLst/>
                <a:gdLst>
                  <a:gd name="T0" fmla="*/ 0 w 1024"/>
                  <a:gd name="T1" fmla="*/ 0 h 1456"/>
                  <a:gd name="T2" fmla="*/ 0 w 1024"/>
                  <a:gd name="T3" fmla="*/ 0 h 1456"/>
                  <a:gd name="T4" fmla="*/ 0 w 1024"/>
                  <a:gd name="T5" fmla="*/ 0 h 1456"/>
                  <a:gd name="T6" fmla="*/ 0 w 1024"/>
                  <a:gd name="T7" fmla="*/ 0 h 1456"/>
                  <a:gd name="T8" fmla="*/ 0 w 1024"/>
                  <a:gd name="T9" fmla="*/ 0 h 1456"/>
                  <a:gd name="T10" fmla="*/ 0 w 1024"/>
                  <a:gd name="T11" fmla="*/ 0 h 1456"/>
                  <a:gd name="T12" fmla="*/ 0 w 1024"/>
                  <a:gd name="T13" fmla="*/ 0 h 1456"/>
                  <a:gd name="T14" fmla="*/ 0 60000 65536"/>
                  <a:gd name="T15" fmla="*/ 0 60000 65536"/>
                  <a:gd name="T16" fmla="*/ 0 60000 65536"/>
                  <a:gd name="T17" fmla="*/ 0 60000 65536"/>
                  <a:gd name="T18" fmla="*/ 0 60000 65536"/>
                  <a:gd name="T19" fmla="*/ 0 60000 65536"/>
                  <a:gd name="T20" fmla="*/ 0 60000 65536"/>
                  <a:gd name="T21" fmla="*/ 0 w 1024"/>
                  <a:gd name="T22" fmla="*/ 0 h 1456"/>
                  <a:gd name="T23" fmla="*/ 1024 w 1024"/>
                  <a:gd name="T24" fmla="*/ 1456 h 14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4" h="1456">
                    <a:moveTo>
                      <a:pt x="760" y="0"/>
                    </a:moveTo>
                    <a:lnTo>
                      <a:pt x="1" y="409"/>
                    </a:lnTo>
                    <a:lnTo>
                      <a:pt x="0" y="1304"/>
                    </a:lnTo>
                    <a:lnTo>
                      <a:pt x="265" y="1456"/>
                    </a:lnTo>
                    <a:lnTo>
                      <a:pt x="1024" y="1042"/>
                    </a:lnTo>
                    <a:lnTo>
                      <a:pt x="1024" y="152"/>
                    </a:lnTo>
                    <a:lnTo>
                      <a:pt x="760" y="0"/>
                    </a:lnTo>
                    <a:close/>
                  </a:path>
                </a:pathLst>
              </a:custGeom>
              <a:solidFill>
                <a:srgbClr val="6C8C9D"/>
              </a:solidFill>
              <a:ln w="0">
                <a:solidFill>
                  <a:srgbClr val="000000"/>
                </a:solidFill>
                <a:round/>
                <a:headEnd/>
                <a:tailEnd/>
              </a:ln>
            </p:spPr>
            <p:txBody>
              <a:bodyPr/>
              <a:lstStyle/>
              <a:p>
                <a:endParaRPr lang="zh-TW" altLang="en-US"/>
              </a:p>
            </p:txBody>
          </p:sp>
          <p:sp>
            <p:nvSpPr>
              <p:cNvPr id="7211" name="Freeform 289">
                <a:extLst>
                  <a:ext uri="{FF2B5EF4-FFF2-40B4-BE49-F238E27FC236}">
                    <a16:creationId xmlns:a16="http://schemas.microsoft.com/office/drawing/2014/main" id="{C77D4E03-D548-8A4B-A7DF-149C16771DD3}"/>
                  </a:ext>
                </a:extLst>
              </p:cNvPr>
              <p:cNvSpPr>
                <a:spLocks/>
              </p:cNvSpPr>
              <p:nvPr/>
            </p:nvSpPr>
            <p:spPr bwMode="auto">
              <a:xfrm>
                <a:off x="3454" y="1888"/>
                <a:ext cx="314" cy="187"/>
              </a:xfrm>
              <a:custGeom>
                <a:avLst/>
                <a:gdLst>
                  <a:gd name="T0" fmla="*/ 0 w 1030"/>
                  <a:gd name="T1" fmla="*/ 0 h 564"/>
                  <a:gd name="T2" fmla="*/ 0 w 1030"/>
                  <a:gd name="T3" fmla="*/ 0 h 564"/>
                  <a:gd name="T4" fmla="*/ 0 w 1030"/>
                  <a:gd name="T5" fmla="*/ 0 h 564"/>
                  <a:gd name="T6" fmla="*/ 0 w 1030"/>
                  <a:gd name="T7" fmla="*/ 0 h 564"/>
                  <a:gd name="T8" fmla="*/ 0 w 1030"/>
                  <a:gd name="T9" fmla="*/ 0 h 564"/>
                  <a:gd name="T10" fmla="*/ 0 w 1030"/>
                  <a:gd name="T11" fmla="*/ 0 h 564"/>
                  <a:gd name="T12" fmla="*/ 0 w 1030"/>
                  <a:gd name="T13" fmla="*/ 0 h 564"/>
                  <a:gd name="T14" fmla="*/ 0 w 1030"/>
                  <a:gd name="T15" fmla="*/ 0 h 564"/>
                  <a:gd name="T16" fmla="*/ 0 w 1030"/>
                  <a:gd name="T17" fmla="*/ 0 h 564"/>
                  <a:gd name="T18" fmla="*/ 0 w 1030"/>
                  <a:gd name="T19" fmla="*/ 0 h 564"/>
                  <a:gd name="T20" fmla="*/ 0 w 1030"/>
                  <a:gd name="T21" fmla="*/ 0 h 564"/>
                  <a:gd name="T22" fmla="*/ 0 w 1030"/>
                  <a:gd name="T23" fmla="*/ 0 h 564"/>
                  <a:gd name="T24" fmla="*/ 0 w 1030"/>
                  <a:gd name="T25" fmla="*/ 0 h 564"/>
                  <a:gd name="T26" fmla="*/ 0 w 1030"/>
                  <a:gd name="T27" fmla="*/ 0 h 564"/>
                  <a:gd name="T28" fmla="*/ 0 w 1030"/>
                  <a:gd name="T29" fmla="*/ 0 h 5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0"/>
                  <a:gd name="T46" fmla="*/ 0 h 564"/>
                  <a:gd name="T47" fmla="*/ 1030 w 1030"/>
                  <a:gd name="T48" fmla="*/ 564 h 5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0" h="564">
                    <a:moveTo>
                      <a:pt x="924" y="218"/>
                    </a:moveTo>
                    <a:cubicBezTo>
                      <a:pt x="995" y="176"/>
                      <a:pt x="1020" y="157"/>
                      <a:pt x="998" y="160"/>
                    </a:cubicBezTo>
                    <a:cubicBezTo>
                      <a:pt x="1030" y="149"/>
                      <a:pt x="1028" y="129"/>
                      <a:pt x="993" y="98"/>
                    </a:cubicBezTo>
                    <a:cubicBezTo>
                      <a:pt x="957" y="68"/>
                      <a:pt x="913" y="43"/>
                      <a:pt x="860" y="22"/>
                    </a:cubicBezTo>
                    <a:cubicBezTo>
                      <a:pt x="807" y="1"/>
                      <a:pt x="770" y="0"/>
                      <a:pt x="748" y="17"/>
                    </a:cubicBezTo>
                    <a:cubicBezTo>
                      <a:pt x="756" y="5"/>
                      <a:pt x="721" y="18"/>
                      <a:pt x="643" y="56"/>
                    </a:cubicBezTo>
                    <a:cubicBezTo>
                      <a:pt x="565" y="94"/>
                      <a:pt x="473" y="142"/>
                      <a:pt x="369" y="198"/>
                    </a:cubicBezTo>
                    <a:cubicBezTo>
                      <a:pt x="264" y="255"/>
                      <a:pt x="176" y="304"/>
                      <a:pt x="105" y="346"/>
                    </a:cubicBezTo>
                    <a:cubicBezTo>
                      <a:pt x="34" y="388"/>
                      <a:pt x="9" y="408"/>
                      <a:pt x="31" y="403"/>
                    </a:cubicBezTo>
                    <a:cubicBezTo>
                      <a:pt x="0" y="414"/>
                      <a:pt x="1" y="435"/>
                      <a:pt x="37" y="465"/>
                    </a:cubicBezTo>
                    <a:cubicBezTo>
                      <a:pt x="72" y="496"/>
                      <a:pt x="116" y="521"/>
                      <a:pt x="169" y="542"/>
                    </a:cubicBezTo>
                    <a:cubicBezTo>
                      <a:pt x="222" y="563"/>
                      <a:pt x="260" y="564"/>
                      <a:pt x="281" y="547"/>
                    </a:cubicBezTo>
                    <a:cubicBezTo>
                      <a:pt x="273" y="559"/>
                      <a:pt x="308" y="546"/>
                      <a:pt x="386" y="508"/>
                    </a:cubicBezTo>
                    <a:cubicBezTo>
                      <a:pt x="465" y="470"/>
                      <a:pt x="556" y="423"/>
                      <a:pt x="661" y="366"/>
                    </a:cubicBezTo>
                    <a:cubicBezTo>
                      <a:pt x="765" y="310"/>
                      <a:pt x="853" y="260"/>
                      <a:pt x="924" y="218"/>
                    </a:cubicBezTo>
                    <a:close/>
                  </a:path>
                </a:pathLst>
              </a:custGeom>
              <a:solidFill>
                <a:srgbClr val="CEDAE0"/>
              </a:solidFill>
              <a:ln w="0">
                <a:solidFill>
                  <a:srgbClr val="000000"/>
                </a:solidFill>
                <a:round/>
                <a:headEnd/>
                <a:tailEnd/>
              </a:ln>
            </p:spPr>
            <p:txBody>
              <a:bodyPr/>
              <a:lstStyle/>
              <a:p>
                <a:endParaRPr lang="zh-TW" altLang="en-US"/>
              </a:p>
            </p:txBody>
          </p:sp>
          <p:sp>
            <p:nvSpPr>
              <p:cNvPr id="7212" name="Freeform 290">
                <a:extLst>
                  <a:ext uri="{FF2B5EF4-FFF2-40B4-BE49-F238E27FC236}">
                    <a16:creationId xmlns:a16="http://schemas.microsoft.com/office/drawing/2014/main" id="{D8BD2B59-7A85-CE4C-A721-E281517ED686}"/>
                  </a:ext>
                </a:extLst>
              </p:cNvPr>
              <p:cNvSpPr>
                <a:spLocks/>
              </p:cNvSpPr>
              <p:nvPr/>
            </p:nvSpPr>
            <p:spPr bwMode="auto">
              <a:xfrm>
                <a:off x="3450" y="2028"/>
                <a:ext cx="89" cy="355"/>
              </a:xfrm>
              <a:custGeom>
                <a:avLst/>
                <a:gdLst>
                  <a:gd name="T0" fmla="*/ 0 w 292"/>
                  <a:gd name="T1" fmla="*/ 0 h 1077"/>
                  <a:gd name="T2" fmla="*/ 0 w 292"/>
                  <a:gd name="T3" fmla="*/ 0 h 1077"/>
                  <a:gd name="T4" fmla="*/ 0 w 292"/>
                  <a:gd name="T5" fmla="*/ 0 h 1077"/>
                  <a:gd name="T6" fmla="*/ 0 w 292"/>
                  <a:gd name="T7" fmla="*/ 0 h 1077"/>
                  <a:gd name="T8" fmla="*/ 0 w 292"/>
                  <a:gd name="T9" fmla="*/ 0 h 1077"/>
                  <a:gd name="T10" fmla="*/ 0 w 292"/>
                  <a:gd name="T11" fmla="*/ 0 h 1077"/>
                  <a:gd name="T12" fmla="*/ 0 w 292"/>
                  <a:gd name="T13" fmla="*/ 0 h 1077"/>
                  <a:gd name="T14" fmla="*/ 0 w 292"/>
                  <a:gd name="T15" fmla="*/ 0 h 1077"/>
                  <a:gd name="T16" fmla="*/ 0 w 292"/>
                  <a:gd name="T17" fmla="*/ 0 h 1077"/>
                  <a:gd name="T18" fmla="*/ 0 w 292"/>
                  <a:gd name="T19" fmla="*/ 0 h 1077"/>
                  <a:gd name="T20" fmla="*/ 0 w 292"/>
                  <a:gd name="T21" fmla="*/ 0 h 1077"/>
                  <a:gd name="T22" fmla="*/ 0 w 292"/>
                  <a:gd name="T23" fmla="*/ 0 h 1077"/>
                  <a:gd name="T24" fmla="*/ 0 w 292"/>
                  <a:gd name="T25" fmla="*/ 0 h 1077"/>
                  <a:gd name="T26" fmla="*/ 0 w 292"/>
                  <a:gd name="T27" fmla="*/ 0 h 1077"/>
                  <a:gd name="T28" fmla="*/ 0 w 292"/>
                  <a:gd name="T29" fmla="*/ 0 h 10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2"/>
                  <a:gd name="T46" fmla="*/ 0 h 1077"/>
                  <a:gd name="T47" fmla="*/ 292 w 292"/>
                  <a:gd name="T48" fmla="*/ 1077 h 10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2" h="1077">
                    <a:moveTo>
                      <a:pt x="287" y="302"/>
                    </a:moveTo>
                    <a:cubicBezTo>
                      <a:pt x="283" y="212"/>
                      <a:pt x="278" y="174"/>
                      <a:pt x="271" y="188"/>
                    </a:cubicBezTo>
                    <a:cubicBezTo>
                      <a:pt x="277" y="159"/>
                      <a:pt x="257" y="127"/>
                      <a:pt x="213" y="91"/>
                    </a:cubicBezTo>
                    <a:cubicBezTo>
                      <a:pt x="168" y="55"/>
                      <a:pt x="124" y="30"/>
                      <a:pt x="80" y="15"/>
                    </a:cubicBezTo>
                    <a:cubicBezTo>
                      <a:pt x="36" y="0"/>
                      <a:pt x="16" y="9"/>
                      <a:pt x="21" y="44"/>
                    </a:cubicBezTo>
                    <a:cubicBezTo>
                      <a:pt x="14" y="22"/>
                      <a:pt x="9" y="54"/>
                      <a:pt x="5" y="140"/>
                    </a:cubicBezTo>
                    <a:cubicBezTo>
                      <a:pt x="2" y="227"/>
                      <a:pt x="0" y="331"/>
                      <a:pt x="0" y="455"/>
                    </a:cubicBezTo>
                    <a:cubicBezTo>
                      <a:pt x="0" y="578"/>
                      <a:pt x="1" y="684"/>
                      <a:pt x="5" y="775"/>
                    </a:cubicBezTo>
                    <a:cubicBezTo>
                      <a:pt x="8" y="865"/>
                      <a:pt x="14" y="903"/>
                      <a:pt x="20" y="889"/>
                    </a:cubicBezTo>
                    <a:cubicBezTo>
                      <a:pt x="15" y="918"/>
                      <a:pt x="35" y="950"/>
                      <a:pt x="79" y="985"/>
                    </a:cubicBezTo>
                    <a:cubicBezTo>
                      <a:pt x="123" y="1022"/>
                      <a:pt x="167" y="1047"/>
                      <a:pt x="211" y="1062"/>
                    </a:cubicBezTo>
                    <a:cubicBezTo>
                      <a:pt x="256" y="1077"/>
                      <a:pt x="276" y="1068"/>
                      <a:pt x="270" y="1033"/>
                    </a:cubicBezTo>
                    <a:cubicBezTo>
                      <a:pt x="277" y="1055"/>
                      <a:pt x="282" y="1023"/>
                      <a:pt x="286" y="936"/>
                    </a:cubicBezTo>
                    <a:cubicBezTo>
                      <a:pt x="290" y="850"/>
                      <a:pt x="292" y="746"/>
                      <a:pt x="292" y="622"/>
                    </a:cubicBezTo>
                    <a:cubicBezTo>
                      <a:pt x="292" y="499"/>
                      <a:pt x="290" y="393"/>
                      <a:pt x="287" y="302"/>
                    </a:cubicBezTo>
                    <a:close/>
                  </a:path>
                </a:pathLst>
              </a:custGeom>
              <a:solidFill>
                <a:srgbClr val="90A9B7"/>
              </a:solidFill>
              <a:ln w="0">
                <a:solidFill>
                  <a:srgbClr val="000000"/>
                </a:solidFill>
                <a:round/>
                <a:headEnd/>
                <a:tailEnd/>
              </a:ln>
            </p:spPr>
            <p:txBody>
              <a:bodyPr/>
              <a:lstStyle/>
              <a:p>
                <a:endParaRPr lang="zh-TW" altLang="en-US"/>
              </a:p>
            </p:txBody>
          </p:sp>
          <p:sp>
            <p:nvSpPr>
              <p:cNvPr id="7213" name="Freeform 291">
                <a:extLst>
                  <a:ext uri="{FF2B5EF4-FFF2-40B4-BE49-F238E27FC236}">
                    <a16:creationId xmlns:a16="http://schemas.microsoft.com/office/drawing/2014/main" id="{E7F0063D-EA13-3D44-AF63-F9533901C49B}"/>
                  </a:ext>
                </a:extLst>
              </p:cNvPr>
              <p:cNvSpPr>
                <a:spLocks/>
              </p:cNvSpPr>
              <p:nvPr/>
            </p:nvSpPr>
            <p:spPr bwMode="auto">
              <a:xfrm>
                <a:off x="3642" y="2353"/>
                <a:ext cx="226" cy="151"/>
              </a:xfrm>
              <a:custGeom>
                <a:avLst/>
                <a:gdLst>
                  <a:gd name="T0" fmla="*/ 0 w 738"/>
                  <a:gd name="T1" fmla="*/ 0 h 461"/>
                  <a:gd name="T2" fmla="*/ 0 w 738"/>
                  <a:gd name="T3" fmla="*/ 0 h 461"/>
                  <a:gd name="T4" fmla="*/ 0 w 738"/>
                  <a:gd name="T5" fmla="*/ 0 h 461"/>
                  <a:gd name="T6" fmla="*/ 0 w 738"/>
                  <a:gd name="T7" fmla="*/ 0 h 461"/>
                  <a:gd name="T8" fmla="*/ 0 w 738"/>
                  <a:gd name="T9" fmla="*/ 0 h 461"/>
                  <a:gd name="T10" fmla="*/ 0 w 738"/>
                  <a:gd name="T11" fmla="*/ 0 h 461"/>
                  <a:gd name="T12" fmla="*/ 0 w 738"/>
                  <a:gd name="T13" fmla="*/ 0 h 461"/>
                  <a:gd name="T14" fmla="*/ 0 w 738"/>
                  <a:gd name="T15" fmla="*/ 0 h 461"/>
                  <a:gd name="T16" fmla="*/ 0 w 738"/>
                  <a:gd name="T17" fmla="*/ 0 h 4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8"/>
                  <a:gd name="T28" fmla="*/ 0 h 461"/>
                  <a:gd name="T29" fmla="*/ 738 w 738"/>
                  <a:gd name="T30" fmla="*/ 461 h 4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8" h="461">
                    <a:moveTo>
                      <a:pt x="738" y="231"/>
                    </a:moveTo>
                    <a:cubicBezTo>
                      <a:pt x="736" y="166"/>
                      <a:pt x="699" y="111"/>
                      <a:pt x="630" y="68"/>
                    </a:cubicBezTo>
                    <a:cubicBezTo>
                      <a:pt x="561" y="24"/>
                      <a:pt x="474" y="1"/>
                      <a:pt x="369" y="0"/>
                    </a:cubicBezTo>
                    <a:cubicBezTo>
                      <a:pt x="265" y="1"/>
                      <a:pt x="178" y="24"/>
                      <a:pt x="108" y="68"/>
                    </a:cubicBezTo>
                    <a:cubicBezTo>
                      <a:pt x="39" y="111"/>
                      <a:pt x="2" y="166"/>
                      <a:pt x="0" y="231"/>
                    </a:cubicBezTo>
                    <a:cubicBezTo>
                      <a:pt x="2" y="296"/>
                      <a:pt x="39" y="350"/>
                      <a:pt x="108" y="394"/>
                    </a:cubicBezTo>
                    <a:cubicBezTo>
                      <a:pt x="178" y="437"/>
                      <a:pt x="265" y="460"/>
                      <a:pt x="369" y="461"/>
                    </a:cubicBezTo>
                    <a:cubicBezTo>
                      <a:pt x="474" y="460"/>
                      <a:pt x="561" y="437"/>
                      <a:pt x="630" y="394"/>
                    </a:cubicBezTo>
                    <a:cubicBezTo>
                      <a:pt x="699" y="350"/>
                      <a:pt x="736" y="296"/>
                      <a:pt x="738" y="231"/>
                    </a:cubicBezTo>
                    <a:close/>
                  </a:path>
                </a:pathLst>
              </a:custGeom>
              <a:solidFill>
                <a:srgbClr val="AEC1CB"/>
              </a:solidFill>
              <a:ln w="0">
                <a:solidFill>
                  <a:srgbClr val="000000"/>
                </a:solidFill>
                <a:round/>
                <a:headEnd/>
                <a:tailEnd/>
              </a:ln>
            </p:spPr>
            <p:txBody>
              <a:bodyPr/>
              <a:lstStyle/>
              <a:p>
                <a:endParaRPr lang="zh-TW" altLang="en-US"/>
              </a:p>
            </p:txBody>
          </p:sp>
          <p:sp>
            <p:nvSpPr>
              <p:cNvPr id="7214" name="Freeform 292">
                <a:extLst>
                  <a:ext uri="{FF2B5EF4-FFF2-40B4-BE49-F238E27FC236}">
                    <a16:creationId xmlns:a16="http://schemas.microsoft.com/office/drawing/2014/main" id="{55357F5A-08D4-804C-ABA0-ED7F19FE01BC}"/>
                  </a:ext>
                </a:extLst>
              </p:cNvPr>
              <p:cNvSpPr>
                <a:spLocks/>
              </p:cNvSpPr>
              <p:nvPr/>
            </p:nvSpPr>
            <p:spPr bwMode="auto">
              <a:xfrm>
                <a:off x="3642" y="2353"/>
                <a:ext cx="224" cy="151"/>
              </a:xfrm>
              <a:custGeom>
                <a:avLst/>
                <a:gdLst>
                  <a:gd name="T0" fmla="*/ 0 w 736"/>
                  <a:gd name="T1" fmla="*/ 0 h 461"/>
                  <a:gd name="T2" fmla="*/ 0 w 736"/>
                  <a:gd name="T3" fmla="*/ 0 h 461"/>
                  <a:gd name="T4" fmla="*/ 0 w 736"/>
                  <a:gd name="T5" fmla="*/ 0 h 461"/>
                  <a:gd name="T6" fmla="*/ 0 w 736"/>
                  <a:gd name="T7" fmla="*/ 0 h 461"/>
                  <a:gd name="T8" fmla="*/ 0 w 736"/>
                  <a:gd name="T9" fmla="*/ 0 h 461"/>
                  <a:gd name="T10" fmla="*/ 0 w 736"/>
                  <a:gd name="T11" fmla="*/ 0 h 461"/>
                  <a:gd name="T12" fmla="*/ 0 w 736"/>
                  <a:gd name="T13" fmla="*/ 0 h 461"/>
                  <a:gd name="T14" fmla="*/ 0 w 736"/>
                  <a:gd name="T15" fmla="*/ 0 h 461"/>
                  <a:gd name="T16" fmla="*/ 0 w 736"/>
                  <a:gd name="T17" fmla="*/ 0 h 461"/>
                  <a:gd name="T18" fmla="*/ 0 w 736"/>
                  <a:gd name="T19" fmla="*/ 0 h 461"/>
                  <a:gd name="T20" fmla="*/ 0 w 736"/>
                  <a:gd name="T21" fmla="*/ 0 h 461"/>
                  <a:gd name="T22" fmla="*/ 0 w 736"/>
                  <a:gd name="T23" fmla="*/ 0 h 461"/>
                  <a:gd name="T24" fmla="*/ 0 w 736"/>
                  <a:gd name="T25" fmla="*/ 0 h 461"/>
                  <a:gd name="T26" fmla="*/ 0 w 736"/>
                  <a:gd name="T27" fmla="*/ 0 h 461"/>
                  <a:gd name="T28" fmla="*/ 0 w 736"/>
                  <a:gd name="T29" fmla="*/ 0 h 461"/>
                  <a:gd name="T30" fmla="*/ 0 w 736"/>
                  <a:gd name="T31" fmla="*/ 0 h 461"/>
                  <a:gd name="T32" fmla="*/ 0 w 736"/>
                  <a:gd name="T33" fmla="*/ 0 h 461"/>
                  <a:gd name="T34" fmla="*/ 0 w 736"/>
                  <a:gd name="T35" fmla="*/ 0 h 461"/>
                  <a:gd name="T36" fmla="*/ 0 w 736"/>
                  <a:gd name="T37" fmla="*/ 0 h 461"/>
                  <a:gd name="T38" fmla="*/ 0 w 736"/>
                  <a:gd name="T39" fmla="*/ 0 h 461"/>
                  <a:gd name="T40" fmla="*/ 0 w 736"/>
                  <a:gd name="T41" fmla="*/ 0 h 461"/>
                  <a:gd name="T42" fmla="*/ 0 w 736"/>
                  <a:gd name="T43" fmla="*/ 0 h 461"/>
                  <a:gd name="T44" fmla="*/ 0 w 736"/>
                  <a:gd name="T45" fmla="*/ 0 h 461"/>
                  <a:gd name="T46" fmla="*/ 0 w 736"/>
                  <a:gd name="T47" fmla="*/ 0 h 461"/>
                  <a:gd name="T48" fmla="*/ 0 w 736"/>
                  <a:gd name="T49" fmla="*/ 0 h 461"/>
                  <a:gd name="T50" fmla="*/ 0 w 736"/>
                  <a:gd name="T51" fmla="*/ 0 h 461"/>
                  <a:gd name="T52" fmla="*/ 0 w 736"/>
                  <a:gd name="T53" fmla="*/ 0 h 461"/>
                  <a:gd name="T54" fmla="*/ 0 w 736"/>
                  <a:gd name="T55" fmla="*/ 0 h 461"/>
                  <a:gd name="T56" fmla="*/ 0 w 736"/>
                  <a:gd name="T57" fmla="*/ 0 h 4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6"/>
                  <a:gd name="T88" fmla="*/ 0 h 461"/>
                  <a:gd name="T89" fmla="*/ 736 w 736"/>
                  <a:gd name="T90" fmla="*/ 461 h 4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6" h="461">
                    <a:moveTo>
                      <a:pt x="723" y="163"/>
                    </a:moveTo>
                    <a:cubicBezTo>
                      <a:pt x="712" y="144"/>
                      <a:pt x="698" y="126"/>
                      <a:pt x="681" y="110"/>
                    </a:cubicBezTo>
                    <a:cubicBezTo>
                      <a:pt x="666" y="94"/>
                      <a:pt x="648" y="80"/>
                      <a:pt x="628" y="67"/>
                    </a:cubicBezTo>
                    <a:cubicBezTo>
                      <a:pt x="608" y="56"/>
                      <a:pt x="587" y="47"/>
                      <a:pt x="564" y="39"/>
                    </a:cubicBezTo>
                    <a:cubicBezTo>
                      <a:pt x="544" y="29"/>
                      <a:pt x="522" y="22"/>
                      <a:pt x="500" y="15"/>
                    </a:cubicBezTo>
                    <a:cubicBezTo>
                      <a:pt x="478" y="10"/>
                      <a:pt x="456" y="5"/>
                      <a:pt x="433" y="2"/>
                    </a:cubicBezTo>
                    <a:cubicBezTo>
                      <a:pt x="412" y="0"/>
                      <a:pt x="390" y="0"/>
                      <a:pt x="368" y="0"/>
                    </a:cubicBezTo>
                    <a:cubicBezTo>
                      <a:pt x="345" y="1"/>
                      <a:pt x="321" y="3"/>
                      <a:pt x="299" y="7"/>
                    </a:cubicBezTo>
                    <a:cubicBezTo>
                      <a:pt x="276" y="9"/>
                      <a:pt x="253" y="13"/>
                      <a:pt x="232" y="18"/>
                    </a:cubicBezTo>
                    <a:cubicBezTo>
                      <a:pt x="209" y="23"/>
                      <a:pt x="186" y="29"/>
                      <a:pt x="165" y="37"/>
                    </a:cubicBezTo>
                    <a:cubicBezTo>
                      <a:pt x="143" y="47"/>
                      <a:pt x="124" y="59"/>
                      <a:pt x="105" y="72"/>
                    </a:cubicBezTo>
                    <a:cubicBezTo>
                      <a:pt x="85" y="84"/>
                      <a:pt x="66" y="97"/>
                      <a:pt x="51" y="112"/>
                    </a:cubicBezTo>
                    <a:cubicBezTo>
                      <a:pt x="35" y="130"/>
                      <a:pt x="24" y="149"/>
                      <a:pt x="16" y="169"/>
                    </a:cubicBezTo>
                    <a:cubicBezTo>
                      <a:pt x="6" y="189"/>
                      <a:pt x="1" y="209"/>
                      <a:pt x="1" y="230"/>
                    </a:cubicBezTo>
                    <a:cubicBezTo>
                      <a:pt x="0" y="254"/>
                      <a:pt x="4" y="277"/>
                      <a:pt x="13" y="298"/>
                    </a:cubicBezTo>
                    <a:cubicBezTo>
                      <a:pt x="23" y="318"/>
                      <a:pt x="36" y="336"/>
                      <a:pt x="53" y="354"/>
                    </a:cubicBezTo>
                    <a:cubicBezTo>
                      <a:pt x="70" y="368"/>
                      <a:pt x="88" y="380"/>
                      <a:pt x="110" y="391"/>
                    </a:cubicBezTo>
                    <a:cubicBezTo>
                      <a:pt x="129" y="404"/>
                      <a:pt x="149" y="415"/>
                      <a:pt x="171" y="424"/>
                    </a:cubicBezTo>
                    <a:cubicBezTo>
                      <a:pt x="192" y="433"/>
                      <a:pt x="213" y="441"/>
                      <a:pt x="236" y="447"/>
                    </a:cubicBezTo>
                    <a:cubicBezTo>
                      <a:pt x="258" y="453"/>
                      <a:pt x="280" y="458"/>
                      <a:pt x="303" y="461"/>
                    </a:cubicBezTo>
                    <a:cubicBezTo>
                      <a:pt x="324" y="461"/>
                      <a:pt x="346" y="460"/>
                      <a:pt x="368" y="458"/>
                    </a:cubicBezTo>
                    <a:cubicBezTo>
                      <a:pt x="392" y="459"/>
                      <a:pt x="415" y="458"/>
                      <a:pt x="437" y="456"/>
                    </a:cubicBezTo>
                    <a:cubicBezTo>
                      <a:pt x="461" y="454"/>
                      <a:pt x="483" y="451"/>
                      <a:pt x="505" y="446"/>
                    </a:cubicBezTo>
                    <a:cubicBezTo>
                      <a:pt x="529" y="441"/>
                      <a:pt x="551" y="433"/>
                      <a:pt x="572" y="425"/>
                    </a:cubicBezTo>
                    <a:cubicBezTo>
                      <a:pt x="593" y="415"/>
                      <a:pt x="614" y="404"/>
                      <a:pt x="632" y="391"/>
                    </a:cubicBezTo>
                    <a:cubicBezTo>
                      <a:pt x="653" y="378"/>
                      <a:pt x="671" y="364"/>
                      <a:pt x="687" y="349"/>
                    </a:cubicBezTo>
                    <a:cubicBezTo>
                      <a:pt x="702" y="332"/>
                      <a:pt x="713" y="312"/>
                      <a:pt x="721" y="293"/>
                    </a:cubicBezTo>
                    <a:cubicBezTo>
                      <a:pt x="730" y="273"/>
                      <a:pt x="735" y="252"/>
                      <a:pt x="735" y="230"/>
                    </a:cubicBezTo>
                    <a:cubicBezTo>
                      <a:pt x="736" y="207"/>
                      <a:pt x="732" y="185"/>
                      <a:pt x="723" y="163"/>
                    </a:cubicBezTo>
                    <a:close/>
                  </a:path>
                </a:pathLst>
              </a:custGeom>
              <a:solidFill>
                <a:srgbClr val="000000"/>
              </a:solidFill>
              <a:ln w="0">
                <a:solidFill>
                  <a:srgbClr val="000000"/>
                </a:solidFill>
                <a:round/>
                <a:headEnd/>
                <a:tailEnd/>
              </a:ln>
            </p:spPr>
            <p:txBody>
              <a:bodyPr/>
              <a:lstStyle/>
              <a:p>
                <a:endParaRPr lang="zh-TW" altLang="en-US"/>
              </a:p>
            </p:txBody>
          </p:sp>
          <p:sp>
            <p:nvSpPr>
              <p:cNvPr id="7215" name="Freeform 293">
                <a:extLst>
                  <a:ext uri="{FF2B5EF4-FFF2-40B4-BE49-F238E27FC236}">
                    <a16:creationId xmlns:a16="http://schemas.microsoft.com/office/drawing/2014/main" id="{1E963C9F-F536-EE49-ACDE-037224C47174}"/>
                  </a:ext>
                </a:extLst>
              </p:cNvPr>
              <p:cNvSpPr>
                <a:spLocks/>
              </p:cNvSpPr>
              <p:nvPr/>
            </p:nvSpPr>
            <p:spPr bwMode="auto">
              <a:xfrm>
                <a:off x="3642" y="2353"/>
                <a:ext cx="224" cy="151"/>
              </a:xfrm>
              <a:custGeom>
                <a:avLst/>
                <a:gdLst>
                  <a:gd name="T0" fmla="*/ 0 w 736"/>
                  <a:gd name="T1" fmla="*/ 0 h 461"/>
                  <a:gd name="T2" fmla="*/ 0 w 736"/>
                  <a:gd name="T3" fmla="*/ 0 h 461"/>
                  <a:gd name="T4" fmla="*/ 0 w 736"/>
                  <a:gd name="T5" fmla="*/ 0 h 461"/>
                  <a:gd name="T6" fmla="*/ 0 w 736"/>
                  <a:gd name="T7" fmla="*/ 0 h 461"/>
                  <a:gd name="T8" fmla="*/ 0 w 736"/>
                  <a:gd name="T9" fmla="*/ 0 h 461"/>
                  <a:gd name="T10" fmla="*/ 0 w 736"/>
                  <a:gd name="T11" fmla="*/ 0 h 461"/>
                  <a:gd name="T12" fmla="*/ 0 w 736"/>
                  <a:gd name="T13" fmla="*/ 0 h 461"/>
                  <a:gd name="T14" fmla="*/ 0 w 736"/>
                  <a:gd name="T15" fmla="*/ 0 h 461"/>
                  <a:gd name="T16" fmla="*/ 0 w 736"/>
                  <a:gd name="T17" fmla="*/ 0 h 461"/>
                  <a:gd name="T18" fmla="*/ 0 w 736"/>
                  <a:gd name="T19" fmla="*/ 0 h 461"/>
                  <a:gd name="T20" fmla="*/ 0 w 736"/>
                  <a:gd name="T21" fmla="*/ 0 h 461"/>
                  <a:gd name="T22" fmla="*/ 0 w 736"/>
                  <a:gd name="T23" fmla="*/ 0 h 461"/>
                  <a:gd name="T24" fmla="*/ 0 w 736"/>
                  <a:gd name="T25" fmla="*/ 0 h 461"/>
                  <a:gd name="T26" fmla="*/ 0 w 736"/>
                  <a:gd name="T27" fmla="*/ 0 h 461"/>
                  <a:gd name="T28" fmla="*/ 0 w 736"/>
                  <a:gd name="T29" fmla="*/ 0 h 461"/>
                  <a:gd name="T30" fmla="*/ 0 w 736"/>
                  <a:gd name="T31" fmla="*/ 0 h 461"/>
                  <a:gd name="T32" fmla="*/ 0 w 736"/>
                  <a:gd name="T33" fmla="*/ 0 h 461"/>
                  <a:gd name="T34" fmla="*/ 0 w 736"/>
                  <a:gd name="T35" fmla="*/ 0 h 461"/>
                  <a:gd name="T36" fmla="*/ 0 w 736"/>
                  <a:gd name="T37" fmla="*/ 0 h 461"/>
                  <a:gd name="T38" fmla="*/ 0 w 736"/>
                  <a:gd name="T39" fmla="*/ 0 h 461"/>
                  <a:gd name="T40" fmla="*/ 0 w 736"/>
                  <a:gd name="T41" fmla="*/ 0 h 461"/>
                  <a:gd name="T42" fmla="*/ 0 w 736"/>
                  <a:gd name="T43" fmla="*/ 0 h 461"/>
                  <a:gd name="T44" fmla="*/ 0 w 736"/>
                  <a:gd name="T45" fmla="*/ 0 h 461"/>
                  <a:gd name="T46" fmla="*/ 0 w 736"/>
                  <a:gd name="T47" fmla="*/ 0 h 461"/>
                  <a:gd name="T48" fmla="*/ 0 w 736"/>
                  <a:gd name="T49" fmla="*/ 0 h 461"/>
                  <a:gd name="T50" fmla="*/ 0 w 736"/>
                  <a:gd name="T51" fmla="*/ 0 h 461"/>
                  <a:gd name="T52" fmla="*/ 0 w 736"/>
                  <a:gd name="T53" fmla="*/ 0 h 461"/>
                  <a:gd name="T54" fmla="*/ 0 w 736"/>
                  <a:gd name="T55" fmla="*/ 0 h 461"/>
                  <a:gd name="T56" fmla="*/ 0 w 736"/>
                  <a:gd name="T57" fmla="*/ 0 h 4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6"/>
                  <a:gd name="T88" fmla="*/ 0 h 461"/>
                  <a:gd name="T89" fmla="*/ 736 w 736"/>
                  <a:gd name="T90" fmla="*/ 461 h 4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6" h="461">
                    <a:moveTo>
                      <a:pt x="723" y="163"/>
                    </a:moveTo>
                    <a:cubicBezTo>
                      <a:pt x="732" y="185"/>
                      <a:pt x="736" y="207"/>
                      <a:pt x="735" y="230"/>
                    </a:cubicBezTo>
                    <a:cubicBezTo>
                      <a:pt x="735" y="252"/>
                      <a:pt x="730" y="273"/>
                      <a:pt x="721" y="293"/>
                    </a:cubicBezTo>
                    <a:cubicBezTo>
                      <a:pt x="713" y="312"/>
                      <a:pt x="702" y="332"/>
                      <a:pt x="687" y="349"/>
                    </a:cubicBezTo>
                    <a:cubicBezTo>
                      <a:pt x="671" y="364"/>
                      <a:pt x="653" y="378"/>
                      <a:pt x="632" y="391"/>
                    </a:cubicBezTo>
                    <a:cubicBezTo>
                      <a:pt x="614" y="404"/>
                      <a:pt x="593" y="415"/>
                      <a:pt x="572" y="425"/>
                    </a:cubicBezTo>
                    <a:cubicBezTo>
                      <a:pt x="551" y="433"/>
                      <a:pt x="529" y="441"/>
                      <a:pt x="505" y="446"/>
                    </a:cubicBezTo>
                    <a:cubicBezTo>
                      <a:pt x="483" y="451"/>
                      <a:pt x="461" y="454"/>
                      <a:pt x="437" y="456"/>
                    </a:cubicBezTo>
                    <a:cubicBezTo>
                      <a:pt x="415" y="458"/>
                      <a:pt x="392" y="459"/>
                      <a:pt x="368" y="458"/>
                    </a:cubicBezTo>
                    <a:cubicBezTo>
                      <a:pt x="346" y="460"/>
                      <a:pt x="324" y="461"/>
                      <a:pt x="303" y="461"/>
                    </a:cubicBezTo>
                    <a:cubicBezTo>
                      <a:pt x="280" y="458"/>
                      <a:pt x="258" y="453"/>
                      <a:pt x="236" y="447"/>
                    </a:cubicBezTo>
                    <a:cubicBezTo>
                      <a:pt x="213" y="441"/>
                      <a:pt x="192" y="433"/>
                      <a:pt x="171" y="424"/>
                    </a:cubicBezTo>
                    <a:cubicBezTo>
                      <a:pt x="149" y="415"/>
                      <a:pt x="129" y="404"/>
                      <a:pt x="110" y="391"/>
                    </a:cubicBezTo>
                    <a:cubicBezTo>
                      <a:pt x="88" y="380"/>
                      <a:pt x="70" y="368"/>
                      <a:pt x="53" y="354"/>
                    </a:cubicBezTo>
                    <a:cubicBezTo>
                      <a:pt x="36" y="336"/>
                      <a:pt x="23" y="318"/>
                      <a:pt x="13" y="298"/>
                    </a:cubicBezTo>
                    <a:cubicBezTo>
                      <a:pt x="4" y="277"/>
                      <a:pt x="0" y="254"/>
                      <a:pt x="1" y="230"/>
                    </a:cubicBezTo>
                    <a:cubicBezTo>
                      <a:pt x="1" y="209"/>
                      <a:pt x="6" y="189"/>
                      <a:pt x="16" y="169"/>
                    </a:cubicBezTo>
                    <a:cubicBezTo>
                      <a:pt x="24" y="149"/>
                      <a:pt x="35" y="130"/>
                      <a:pt x="51" y="112"/>
                    </a:cubicBezTo>
                    <a:cubicBezTo>
                      <a:pt x="66" y="97"/>
                      <a:pt x="85" y="84"/>
                      <a:pt x="105" y="72"/>
                    </a:cubicBezTo>
                    <a:cubicBezTo>
                      <a:pt x="124" y="59"/>
                      <a:pt x="143" y="47"/>
                      <a:pt x="165" y="37"/>
                    </a:cubicBezTo>
                    <a:cubicBezTo>
                      <a:pt x="186" y="29"/>
                      <a:pt x="209" y="23"/>
                      <a:pt x="232" y="18"/>
                    </a:cubicBezTo>
                    <a:cubicBezTo>
                      <a:pt x="253" y="13"/>
                      <a:pt x="276" y="9"/>
                      <a:pt x="299" y="7"/>
                    </a:cubicBezTo>
                    <a:cubicBezTo>
                      <a:pt x="321" y="3"/>
                      <a:pt x="345" y="1"/>
                      <a:pt x="368" y="0"/>
                    </a:cubicBezTo>
                    <a:cubicBezTo>
                      <a:pt x="390" y="0"/>
                      <a:pt x="412" y="0"/>
                      <a:pt x="433" y="2"/>
                    </a:cubicBezTo>
                    <a:cubicBezTo>
                      <a:pt x="456" y="5"/>
                      <a:pt x="478" y="10"/>
                      <a:pt x="500" y="15"/>
                    </a:cubicBezTo>
                    <a:cubicBezTo>
                      <a:pt x="522" y="22"/>
                      <a:pt x="544" y="29"/>
                      <a:pt x="564" y="39"/>
                    </a:cubicBezTo>
                    <a:cubicBezTo>
                      <a:pt x="587" y="47"/>
                      <a:pt x="608" y="56"/>
                      <a:pt x="628" y="67"/>
                    </a:cubicBezTo>
                    <a:cubicBezTo>
                      <a:pt x="648" y="80"/>
                      <a:pt x="666" y="94"/>
                      <a:pt x="681" y="110"/>
                    </a:cubicBezTo>
                    <a:cubicBezTo>
                      <a:pt x="698" y="126"/>
                      <a:pt x="712" y="144"/>
                      <a:pt x="723" y="163"/>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16" name="Freeform 294">
                <a:extLst>
                  <a:ext uri="{FF2B5EF4-FFF2-40B4-BE49-F238E27FC236}">
                    <a16:creationId xmlns:a16="http://schemas.microsoft.com/office/drawing/2014/main" id="{928CEA59-6142-3748-8F8D-CFDBDA6DEB0E}"/>
                  </a:ext>
                </a:extLst>
              </p:cNvPr>
              <p:cNvSpPr>
                <a:spLocks/>
              </p:cNvSpPr>
              <p:nvPr/>
            </p:nvSpPr>
            <p:spPr bwMode="auto">
              <a:xfrm>
                <a:off x="3726" y="2375"/>
                <a:ext cx="90" cy="60"/>
              </a:xfrm>
              <a:custGeom>
                <a:avLst/>
                <a:gdLst>
                  <a:gd name="T0" fmla="*/ 0 w 295"/>
                  <a:gd name="T1" fmla="*/ 0 h 182"/>
                  <a:gd name="T2" fmla="*/ 0 w 295"/>
                  <a:gd name="T3" fmla="*/ 0 h 182"/>
                  <a:gd name="T4" fmla="*/ 0 w 295"/>
                  <a:gd name="T5" fmla="*/ 0 h 182"/>
                  <a:gd name="T6" fmla="*/ 0 w 295"/>
                  <a:gd name="T7" fmla="*/ 0 h 182"/>
                  <a:gd name="T8" fmla="*/ 0 w 295"/>
                  <a:gd name="T9" fmla="*/ 0 h 182"/>
                  <a:gd name="T10" fmla="*/ 0 w 295"/>
                  <a:gd name="T11" fmla="*/ 0 h 182"/>
                  <a:gd name="T12" fmla="*/ 0 w 295"/>
                  <a:gd name="T13" fmla="*/ 0 h 182"/>
                  <a:gd name="T14" fmla="*/ 0 w 295"/>
                  <a:gd name="T15" fmla="*/ 0 h 182"/>
                  <a:gd name="T16" fmla="*/ 0 w 295"/>
                  <a:gd name="T17" fmla="*/ 0 h 182"/>
                  <a:gd name="T18" fmla="*/ 0 w 295"/>
                  <a:gd name="T19" fmla="*/ 0 h 182"/>
                  <a:gd name="T20" fmla="*/ 0 w 295"/>
                  <a:gd name="T21" fmla="*/ 0 h 182"/>
                  <a:gd name="T22" fmla="*/ 0 w 295"/>
                  <a:gd name="T23" fmla="*/ 0 h 182"/>
                  <a:gd name="T24" fmla="*/ 0 w 295"/>
                  <a:gd name="T25" fmla="*/ 0 h 1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5"/>
                  <a:gd name="T40" fmla="*/ 0 h 182"/>
                  <a:gd name="T41" fmla="*/ 295 w 295"/>
                  <a:gd name="T42" fmla="*/ 182 h 1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5" h="182">
                    <a:moveTo>
                      <a:pt x="210" y="174"/>
                    </a:moveTo>
                    <a:cubicBezTo>
                      <a:pt x="234" y="168"/>
                      <a:pt x="253" y="158"/>
                      <a:pt x="268" y="146"/>
                    </a:cubicBezTo>
                    <a:cubicBezTo>
                      <a:pt x="286" y="130"/>
                      <a:pt x="294" y="112"/>
                      <a:pt x="295" y="92"/>
                    </a:cubicBezTo>
                    <a:cubicBezTo>
                      <a:pt x="294" y="71"/>
                      <a:pt x="284" y="53"/>
                      <a:pt x="265" y="37"/>
                    </a:cubicBezTo>
                    <a:cubicBezTo>
                      <a:pt x="251" y="25"/>
                      <a:pt x="231" y="15"/>
                      <a:pt x="208" y="9"/>
                    </a:cubicBezTo>
                    <a:cubicBezTo>
                      <a:pt x="189" y="3"/>
                      <a:pt x="169" y="0"/>
                      <a:pt x="147" y="0"/>
                    </a:cubicBezTo>
                    <a:cubicBezTo>
                      <a:pt x="124" y="0"/>
                      <a:pt x="103" y="1"/>
                      <a:pt x="84" y="7"/>
                    </a:cubicBezTo>
                    <a:cubicBezTo>
                      <a:pt x="61" y="14"/>
                      <a:pt x="42" y="25"/>
                      <a:pt x="27" y="39"/>
                    </a:cubicBezTo>
                    <a:cubicBezTo>
                      <a:pt x="9" y="54"/>
                      <a:pt x="0" y="71"/>
                      <a:pt x="0" y="92"/>
                    </a:cubicBezTo>
                    <a:cubicBezTo>
                      <a:pt x="0" y="112"/>
                      <a:pt x="10" y="131"/>
                      <a:pt x="28" y="147"/>
                    </a:cubicBezTo>
                    <a:cubicBezTo>
                      <a:pt x="44" y="159"/>
                      <a:pt x="63" y="168"/>
                      <a:pt x="86" y="175"/>
                    </a:cubicBezTo>
                    <a:cubicBezTo>
                      <a:pt x="105" y="180"/>
                      <a:pt x="125" y="182"/>
                      <a:pt x="147" y="182"/>
                    </a:cubicBezTo>
                    <a:cubicBezTo>
                      <a:pt x="170" y="182"/>
                      <a:pt x="191" y="180"/>
                      <a:pt x="210" y="174"/>
                    </a:cubicBezTo>
                    <a:close/>
                  </a:path>
                </a:pathLst>
              </a:custGeom>
              <a:solidFill>
                <a:srgbClr val="4E7284"/>
              </a:solidFill>
              <a:ln w="0">
                <a:solidFill>
                  <a:srgbClr val="000000"/>
                </a:solidFill>
                <a:round/>
                <a:headEnd/>
                <a:tailEnd/>
              </a:ln>
            </p:spPr>
            <p:txBody>
              <a:bodyPr/>
              <a:lstStyle/>
              <a:p>
                <a:endParaRPr lang="zh-TW" altLang="en-US"/>
              </a:p>
            </p:txBody>
          </p:sp>
          <p:sp>
            <p:nvSpPr>
              <p:cNvPr id="7217" name="Freeform 295">
                <a:extLst>
                  <a:ext uri="{FF2B5EF4-FFF2-40B4-BE49-F238E27FC236}">
                    <a16:creationId xmlns:a16="http://schemas.microsoft.com/office/drawing/2014/main" id="{08DE93C3-84B8-8542-A48A-A23058597241}"/>
                  </a:ext>
                </a:extLst>
              </p:cNvPr>
              <p:cNvSpPr>
                <a:spLocks/>
              </p:cNvSpPr>
              <p:nvPr/>
            </p:nvSpPr>
            <p:spPr bwMode="auto">
              <a:xfrm>
                <a:off x="3726" y="2374"/>
                <a:ext cx="89" cy="61"/>
              </a:xfrm>
              <a:custGeom>
                <a:avLst/>
                <a:gdLst>
                  <a:gd name="T0" fmla="*/ 0 w 294"/>
                  <a:gd name="T1" fmla="*/ 0 h 183"/>
                  <a:gd name="T2" fmla="*/ 0 w 294"/>
                  <a:gd name="T3" fmla="*/ 0 h 183"/>
                  <a:gd name="T4" fmla="*/ 0 w 294"/>
                  <a:gd name="T5" fmla="*/ 0 h 183"/>
                  <a:gd name="T6" fmla="*/ 0 w 294"/>
                  <a:gd name="T7" fmla="*/ 0 h 183"/>
                  <a:gd name="T8" fmla="*/ 0 w 294"/>
                  <a:gd name="T9" fmla="*/ 0 h 183"/>
                  <a:gd name="T10" fmla="*/ 0 w 294"/>
                  <a:gd name="T11" fmla="*/ 0 h 183"/>
                  <a:gd name="T12" fmla="*/ 0 w 294"/>
                  <a:gd name="T13" fmla="*/ 0 h 183"/>
                  <a:gd name="T14" fmla="*/ 0 w 294"/>
                  <a:gd name="T15" fmla="*/ 0 h 183"/>
                  <a:gd name="T16" fmla="*/ 0 w 294"/>
                  <a:gd name="T17" fmla="*/ 0 h 183"/>
                  <a:gd name="T18" fmla="*/ 0 w 294"/>
                  <a:gd name="T19" fmla="*/ 0 h 183"/>
                  <a:gd name="T20" fmla="*/ 0 w 294"/>
                  <a:gd name="T21" fmla="*/ 0 h 183"/>
                  <a:gd name="T22" fmla="*/ 0 w 294"/>
                  <a:gd name="T23" fmla="*/ 0 h 183"/>
                  <a:gd name="T24" fmla="*/ 0 w 294"/>
                  <a:gd name="T25" fmla="*/ 0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4"/>
                  <a:gd name="T40" fmla="*/ 0 h 183"/>
                  <a:gd name="T41" fmla="*/ 294 w 294"/>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4" h="183">
                    <a:moveTo>
                      <a:pt x="210" y="175"/>
                    </a:moveTo>
                    <a:cubicBezTo>
                      <a:pt x="233" y="168"/>
                      <a:pt x="252" y="159"/>
                      <a:pt x="267" y="147"/>
                    </a:cubicBezTo>
                    <a:cubicBezTo>
                      <a:pt x="285" y="131"/>
                      <a:pt x="294" y="113"/>
                      <a:pt x="294" y="92"/>
                    </a:cubicBezTo>
                    <a:cubicBezTo>
                      <a:pt x="294" y="71"/>
                      <a:pt x="284" y="53"/>
                      <a:pt x="265" y="37"/>
                    </a:cubicBezTo>
                    <a:cubicBezTo>
                      <a:pt x="250" y="25"/>
                      <a:pt x="231" y="16"/>
                      <a:pt x="207" y="10"/>
                    </a:cubicBezTo>
                    <a:cubicBezTo>
                      <a:pt x="189" y="4"/>
                      <a:pt x="168" y="1"/>
                      <a:pt x="147" y="1"/>
                    </a:cubicBezTo>
                    <a:cubicBezTo>
                      <a:pt x="124" y="0"/>
                      <a:pt x="103" y="2"/>
                      <a:pt x="83" y="7"/>
                    </a:cubicBezTo>
                    <a:cubicBezTo>
                      <a:pt x="60" y="15"/>
                      <a:pt x="42" y="26"/>
                      <a:pt x="27" y="39"/>
                    </a:cubicBezTo>
                    <a:cubicBezTo>
                      <a:pt x="9" y="54"/>
                      <a:pt x="0" y="72"/>
                      <a:pt x="0" y="92"/>
                    </a:cubicBezTo>
                    <a:cubicBezTo>
                      <a:pt x="0" y="113"/>
                      <a:pt x="10" y="131"/>
                      <a:pt x="28" y="147"/>
                    </a:cubicBezTo>
                    <a:cubicBezTo>
                      <a:pt x="43" y="160"/>
                      <a:pt x="63" y="169"/>
                      <a:pt x="86" y="176"/>
                    </a:cubicBezTo>
                    <a:cubicBezTo>
                      <a:pt x="105" y="181"/>
                      <a:pt x="125" y="183"/>
                      <a:pt x="147" y="183"/>
                    </a:cubicBezTo>
                    <a:cubicBezTo>
                      <a:pt x="169" y="183"/>
                      <a:pt x="191" y="181"/>
                      <a:pt x="210" y="175"/>
                    </a:cubicBezTo>
                    <a:close/>
                  </a:path>
                </a:pathLst>
              </a:custGeom>
              <a:solidFill>
                <a:srgbClr val="000000"/>
              </a:solidFill>
              <a:ln w="0">
                <a:solidFill>
                  <a:srgbClr val="000000"/>
                </a:solidFill>
                <a:round/>
                <a:headEnd/>
                <a:tailEnd/>
              </a:ln>
            </p:spPr>
            <p:txBody>
              <a:bodyPr/>
              <a:lstStyle/>
              <a:p>
                <a:endParaRPr lang="zh-TW" altLang="en-US"/>
              </a:p>
            </p:txBody>
          </p:sp>
          <p:sp>
            <p:nvSpPr>
              <p:cNvPr id="7218" name="Freeform 296">
                <a:extLst>
                  <a:ext uri="{FF2B5EF4-FFF2-40B4-BE49-F238E27FC236}">
                    <a16:creationId xmlns:a16="http://schemas.microsoft.com/office/drawing/2014/main" id="{8337F9A3-18D8-FE4D-9A76-9D1CA1E7ADC1}"/>
                  </a:ext>
                </a:extLst>
              </p:cNvPr>
              <p:cNvSpPr>
                <a:spLocks/>
              </p:cNvSpPr>
              <p:nvPr/>
            </p:nvSpPr>
            <p:spPr bwMode="auto">
              <a:xfrm>
                <a:off x="3726" y="2374"/>
                <a:ext cx="89" cy="61"/>
              </a:xfrm>
              <a:custGeom>
                <a:avLst/>
                <a:gdLst>
                  <a:gd name="T0" fmla="*/ 0 w 294"/>
                  <a:gd name="T1" fmla="*/ 0 h 183"/>
                  <a:gd name="T2" fmla="*/ 0 w 294"/>
                  <a:gd name="T3" fmla="*/ 0 h 183"/>
                  <a:gd name="T4" fmla="*/ 0 w 294"/>
                  <a:gd name="T5" fmla="*/ 0 h 183"/>
                  <a:gd name="T6" fmla="*/ 0 w 294"/>
                  <a:gd name="T7" fmla="*/ 0 h 183"/>
                  <a:gd name="T8" fmla="*/ 0 w 294"/>
                  <a:gd name="T9" fmla="*/ 0 h 183"/>
                  <a:gd name="T10" fmla="*/ 0 w 294"/>
                  <a:gd name="T11" fmla="*/ 0 h 183"/>
                  <a:gd name="T12" fmla="*/ 0 w 294"/>
                  <a:gd name="T13" fmla="*/ 0 h 183"/>
                  <a:gd name="T14" fmla="*/ 0 w 294"/>
                  <a:gd name="T15" fmla="*/ 0 h 183"/>
                  <a:gd name="T16" fmla="*/ 0 w 294"/>
                  <a:gd name="T17" fmla="*/ 0 h 183"/>
                  <a:gd name="T18" fmla="*/ 0 w 294"/>
                  <a:gd name="T19" fmla="*/ 0 h 183"/>
                  <a:gd name="T20" fmla="*/ 0 w 294"/>
                  <a:gd name="T21" fmla="*/ 0 h 183"/>
                  <a:gd name="T22" fmla="*/ 0 w 294"/>
                  <a:gd name="T23" fmla="*/ 0 h 183"/>
                  <a:gd name="T24" fmla="*/ 0 w 294"/>
                  <a:gd name="T25" fmla="*/ 0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4"/>
                  <a:gd name="T40" fmla="*/ 0 h 183"/>
                  <a:gd name="T41" fmla="*/ 294 w 294"/>
                  <a:gd name="T42" fmla="*/ 183 h 1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4" h="183">
                    <a:moveTo>
                      <a:pt x="210" y="175"/>
                    </a:moveTo>
                    <a:cubicBezTo>
                      <a:pt x="191" y="181"/>
                      <a:pt x="169" y="183"/>
                      <a:pt x="147" y="183"/>
                    </a:cubicBezTo>
                    <a:cubicBezTo>
                      <a:pt x="125" y="183"/>
                      <a:pt x="105" y="181"/>
                      <a:pt x="86" y="176"/>
                    </a:cubicBezTo>
                    <a:cubicBezTo>
                      <a:pt x="63" y="169"/>
                      <a:pt x="43" y="160"/>
                      <a:pt x="28" y="147"/>
                    </a:cubicBezTo>
                    <a:cubicBezTo>
                      <a:pt x="10" y="131"/>
                      <a:pt x="0" y="113"/>
                      <a:pt x="0" y="92"/>
                    </a:cubicBezTo>
                    <a:cubicBezTo>
                      <a:pt x="0" y="72"/>
                      <a:pt x="9" y="54"/>
                      <a:pt x="27" y="39"/>
                    </a:cubicBezTo>
                    <a:cubicBezTo>
                      <a:pt x="42" y="26"/>
                      <a:pt x="60" y="15"/>
                      <a:pt x="83" y="7"/>
                    </a:cubicBezTo>
                    <a:cubicBezTo>
                      <a:pt x="103" y="2"/>
                      <a:pt x="124" y="0"/>
                      <a:pt x="147" y="1"/>
                    </a:cubicBezTo>
                    <a:cubicBezTo>
                      <a:pt x="168" y="1"/>
                      <a:pt x="189" y="4"/>
                      <a:pt x="207" y="10"/>
                    </a:cubicBezTo>
                    <a:cubicBezTo>
                      <a:pt x="231" y="16"/>
                      <a:pt x="250" y="25"/>
                      <a:pt x="265" y="37"/>
                    </a:cubicBezTo>
                    <a:cubicBezTo>
                      <a:pt x="284" y="53"/>
                      <a:pt x="294" y="71"/>
                      <a:pt x="294" y="92"/>
                    </a:cubicBezTo>
                    <a:cubicBezTo>
                      <a:pt x="294" y="113"/>
                      <a:pt x="285" y="131"/>
                      <a:pt x="267" y="147"/>
                    </a:cubicBezTo>
                    <a:cubicBezTo>
                      <a:pt x="252" y="159"/>
                      <a:pt x="233" y="168"/>
                      <a:pt x="210" y="175"/>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19" name="Line 297">
                <a:extLst>
                  <a:ext uri="{FF2B5EF4-FFF2-40B4-BE49-F238E27FC236}">
                    <a16:creationId xmlns:a16="http://schemas.microsoft.com/office/drawing/2014/main" id="{8B75D069-2B78-5F46-8A16-AE559EE2AF76}"/>
                  </a:ext>
                </a:extLst>
              </p:cNvPr>
              <p:cNvSpPr>
                <a:spLocks noChangeShapeType="1"/>
              </p:cNvSpPr>
              <p:nvPr/>
            </p:nvSpPr>
            <p:spPr bwMode="auto">
              <a:xfrm>
                <a:off x="3460" y="2323"/>
                <a:ext cx="80" cy="5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20" name="Freeform 298">
                <a:extLst>
                  <a:ext uri="{FF2B5EF4-FFF2-40B4-BE49-F238E27FC236}">
                    <a16:creationId xmlns:a16="http://schemas.microsoft.com/office/drawing/2014/main" id="{6B042FC3-4466-5648-9CE9-38A738FA87B9}"/>
                  </a:ext>
                </a:extLst>
              </p:cNvPr>
              <p:cNvSpPr>
                <a:spLocks/>
              </p:cNvSpPr>
              <p:nvPr/>
            </p:nvSpPr>
            <p:spPr bwMode="auto">
              <a:xfrm>
                <a:off x="3459" y="1894"/>
                <a:ext cx="312" cy="429"/>
              </a:xfrm>
              <a:custGeom>
                <a:avLst/>
                <a:gdLst>
                  <a:gd name="T0" fmla="*/ 0 w 1026"/>
                  <a:gd name="T1" fmla="*/ 0 h 1304"/>
                  <a:gd name="T2" fmla="*/ 0 w 1026"/>
                  <a:gd name="T3" fmla="*/ 0 h 1304"/>
                  <a:gd name="T4" fmla="*/ 0 w 1026"/>
                  <a:gd name="T5" fmla="*/ 0 h 1304"/>
                  <a:gd name="T6" fmla="*/ 0 w 1026"/>
                  <a:gd name="T7" fmla="*/ 0 h 1304"/>
                  <a:gd name="T8" fmla="*/ 0 w 1026"/>
                  <a:gd name="T9" fmla="*/ 0 h 1304"/>
                  <a:gd name="T10" fmla="*/ 0 w 1026"/>
                  <a:gd name="T11" fmla="*/ 0 h 1304"/>
                  <a:gd name="T12" fmla="*/ 0 w 1026"/>
                  <a:gd name="T13" fmla="*/ 0 h 1304"/>
                  <a:gd name="T14" fmla="*/ 0 w 1026"/>
                  <a:gd name="T15" fmla="*/ 0 h 1304"/>
                  <a:gd name="T16" fmla="*/ 0 w 1026"/>
                  <a:gd name="T17" fmla="*/ 0 h 1304"/>
                  <a:gd name="T18" fmla="*/ 0 w 1026"/>
                  <a:gd name="T19" fmla="*/ 0 h 1304"/>
                  <a:gd name="T20" fmla="*/ 0 w 1026"/>
                  <a:gd name="T21" fmla="*/ 0 h 1304"/>
                  <a:gd name="T22" fmla="*/ 0 w 1026"/>
                  <a:gd name="T23" fmla="*/ 0 h 1304"/>
                  <a:gd name="T24" fmla="*/ 0 w 1026"/>
                  <a:gd name="T25" fmla="*/ 0 h 1304"/>
                  <a:gd name="T26" fmla="*/ 0 w 1026"/>
                  <a:gd name="T27" fmla="*/ 0 h 1304"/>
                  <a:gd name="T28" fmla="*/ 0 w 1026"/>
                  <a:gd name="T29" fmla="*/ 0 h 1304"/>
                  <a:gd name="T30" fmla="*/ 0 w 1026"/>
                  <a:gd name="T31" fmla="*/ 0 h 1304"/>
                  <a:gd name="T32" fmla="*/ 0 w 1026"/>
                  <a:gd name="T33" fmla="*/ 0 h 13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6"/>
                  <a:gd name="T52" fmla="*/ 0 h 1304"/>
                  <a:gd name="T53" fmla="*/ 1026 w 1026"/>
                  <a:gd name="T54" fmla="*/ 1304 h 13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6" h="1304">
                    <a:moveTo>
                      <a:pt x="0" y="1304"/>
                    </a:moveTo>
                    <a:lnTo>
                      <a:pt x="5" y="1106"/>
                    </a:lnTo>
                    <a:lnTo>
                      <a:pt x="3" y="1037"/>
                    </a:lnTo>
                    <a:lnTo>
                      <a:pt x="7" y="967"/>
                    </a:lnTo>
                    <a:lnTo>
                      <a:pt x="5" y="690"/>
                    </a:lnTo>
                    <a:lnTo>
                      <a:pt x="0" y="621"/>
                    </a:lnTo>
                    <a:lnTo>
                      <a:pt x="4" y="409"/>
                    </a:lnTo>
                    <a:lnTo>
                      <a:pt x="62" y="375"/>
                    </a:lnTo>
                    <a:lnTo>
                      <a:pt x="126" y="345"/>
                    </a:lnTo>
                    <a:lnTo>
                      <a:pt x="314" y="240"/>
                    </a:lnTo>
                    <a:lnTo>
                      <a:pt x="380" y="211"/>
                    </a:lnTo>
                    <a:lnTo>
                      <a:pt x="569" y="103"/>
                    </a:lnTo>
                    <a:lnTo>
                      <a:pt x="637" y="73"/>
                    </a:lnTo>
                    <a:lnTo>
                      <a:pt x="763" y="0"/>
                    </a:lnTo>
                    <a:lnTo>
                      <a:pt x="890" y="77"/>
                    </a:lnTo>
                    <a:lnTo>
                      <a:pt x="961" y="111"/>
                    </a:lnTo>
                    <a:lnTo>
                      <a:pt x="1026" y="155"/>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21" name="Line 299">
                <a:extLst>
                  <a:ext uri="{FF2B5EF4-FFF2-40B4-BE49-F238E27FC236}">
                    <a16:creationId xmlns:a16="http://schemas.microsoft.com/office/drawing/2014/main" id="{932E4070-7250-1A44-B24F-C6A4C25E88EE}"/>
                  </a:ext>
                </a:extLst>
              </p:cNvPr>
              <p:cNvSpPr>
                <a:spLocks noChangeShapeType="1"/>
              </p:cNvSpPr>
              <p:nvPr/>
            </p:nvSpPr>
            <p:spPr bwMode="auto">
              <a:xfrm>
                <a:off x="3460" y="2029"/>
                <a:ext cx="80" cy="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22" name="Freeform 300">
                <a:extLst>
                  <a:ext uri="{FF2B5EF4-FFF2-40B4-BE49-F238E27FC236}">
                    <a16:creationId xmlns:a16="http://schemas.microsoft.com/office/drawing/2014/main" id="{0FDD87A6-0B85-E54E-AD09-6D90041456BF}"/>
                  </a:ext>
                </a:extLst>
              </p:cNvPr>
              <p:cNvSpPr>
                <a:spLocks/>
              </p:cNvSpPr>
              <p:nvPr/>
            </p:nvSpPr>
            <p:spPr bwMode="auto">
              <a:xfrm>
                <a:off x="3539" y="1945"/>
                <a:ext cx="233" cy="429"/>
              </a:xfrm>
              <a:custGeom>
                <a:avLst/>
                <a:gdLst>
                  <a:gd name="T0" fmla="*/ 0 w 766"/>
                  <a:gd name="T1" fmla="*/ 0 h 1298"/>
                  <a:gd name="T2" fmla="*/ 0 w 766"/>
                  <a:gd name="T3" fmla="*/ 0 h 1298"/>
                  <a:gd name="T4" fmla="*/ 0 w 766"/>
                  <a:gd name="T5" fmla="*/ 0 h 1298"/>
                  <a:gd name="T6" fmla="*/ 0 w 766"/>
                  <a:gd name="T7" fmla="*/ 0 h 1298"/>
                  <a:gd name="T8" fmla="*/ 0 w 766"/>
                  <a:gd name="T9" fmla="*/ 0 h 1298"/>
                  <a:gd name="T10" fmla="*/ 0 w 766"/>
                  <a:gd name="T11" fmla="*/ 0 h 1298"/>
                  <a:gd name="T12" fmla="*/ 0 w 766"/>
                  <a:gd name="T13" fmla="*/ 0 h 1298"/>
                  <a:gd name="T14" fmla="*/ 0 w 766"/>
                  <a:gd name="T15" fmla="*/ 0 h 1298"/>
                  <a:gd name="T16" fmla="*/ 0 w 766"/>
                  <a:gd name="T17" fmla="*/ 0 h 1298"/>
                  <a:gd name="T18" fmla="*/ 0 w 766"/>
                  <a:gd name="T19" fmla="*/ 0 h 1298"/>
                  <a:gd name="T20" fmla="*/ 0 w 766"/>
                  <a:gd name="T21" fmla="*/ 0 h 1298"/>
                  <a:gd name="T22" fmla="*/ 0 w 766"/>
                  <a:gd name="T23" fmla="*/ 0 h 1298"/>
                  <a:gd name="T24" fmla="*/ 0 w 766"/>
                  <a:gd name="T25" fmla="*/ 0 h 1298"/>
                  <a:gd name="T26" fmla="*/ 0 w 766"/>
                  <a:gd name="T27" fmla="*/ 0 h 1298"/>
                  <a:gd name="T28" fmla="*/ 0 w 766"/>
                  <a:gd name="T29" fmla="*/ 0 h 1298"/>
                  <a:gd name="T30" fmla="*/ 0 w 766"/>
                  <a:gd name="T31" fmla="*/ 0 h 1298"/>
                  <a:gd name="T32" fmla="*/ 0 w 766"/>
                  <a:gd name="T33" fmla="*/ 0 h 1298"/>
                  <a:gd name="T34" fmla="*/ 0 w 766"/>
                  <a:gd name="T35" fmla="*/ 0 h 1298"/>
                  <a:gd name="T36" fmla="*/ 0 w 766"/>
                  <a:gd name="T37" fmla="*/ 0 h 1298"/>
                  <a:gd name="T38" fmla="*/ 0 w 766"/>
                  <a:gd name="T39" fmla="*/ 0 h 1298"/>
                  <a:gd name="T40" fmla="*/ 0 w 766"/>
                  <a:gd name="T41" fmla="*/ 0 h 1298"/>
                  <a:gd name="T42" fmla="*/ 0 w 766"/>
                  <a:gd name="T43" fmla="*/ 0 h 1298"/>
                  <a:gd name="T44" fmla="*/ 0 w 766"/>
                  <a:gd name="T45" fmla="*/ 0 h 1298"/>
                  <a:gd name="T46" fmla="*/ 0 w 766"/>
                  <a:gd name="T47" fmla="*/ 0 h 1298"/>
                  <a:gd name="T48" fmla="*/ 0 w 766"/>
                  <a:gd name="T49" fmla="*/ 0 h 1298"/>
                  <a:gd name="T50" fmla="*/ 0 w 766"/>
                  <a:gd name="T51" fmla="*/ 0 h 1298"/>
                  <a:gd name="T52" fmla="*/ 0 w 766"/>
                  <a:gd name="T53" fmla="*/ 0 h 1298"/>
                  <a:gd name="T54" fmla="*/ 0 w 766"/>
                  <a:gd name="T55" fmla="*/ 0 h 1298"/>
                  <a:gd name="T56" fmla="*/ 0 w 766"/>
                  <a:gd name="T57" fmla="*/ 0 h 1298"/>
                  <a:gd name="T58" fmla="*/ 0 w 766"/>
                  <a:gd name="T59" fmla="*/ 0 h 12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6"/>
                  <a:gd name="T91" fmla="*/ 0 h 1298"/>
                  <a:gd name="T92" fmla="*/ 766 w 766"/>
                  <a:gd name="T93" fmla="*/ 1298 h 129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6" h="1298">
                    <a:moveTo>
                      <a:pt x="761" y="0"/>
                    </a:moveTo>
                    <a:lnTo>
                      <a:pt x="765" y="335"/>
                    </a:lnTo>
                    <a:lnTo>
                      <a:pt x="759" y="404"/>
                    </a:lnTo>
                    <a:lnTo>
                      <a:pt x="765" y="609"/>
                    </a:lnTo>
                    <a:lnTo>
                      <a:pt x="762" y="748"/>
                    </a:lnTo>
                    <a:lnTo>
                      <a:pt x="766" y="888"/>
                    </a:lnTo>
                    <a:lnTo>
                      <a:pt x="702" y="915"/>
                    </a:lnTo>
                    <a:lnTo>
                      <a:pt x="643" y="954"/>
                    </a:lnTo>
                    <a:lnTo>
                      <a:pt x="513" y="1018"/>
                    </a:lnTo>
                    <a:lnTo>
                      <a:pt x="453" y="1055"/>
                    </a:lnTo>
                    <a:lnTo>
                      <a:pt x="389" y="1088"/>
                    </a:lnTo>
                    <a:lnTo>
                      <a:pt x="326" y="1127"/>
                    </a:lnTo>
                    <a:lnTo>
                      <a:pt x="260" y="1158"/>
                    </a:lnTo>
                    <a:lnTo>
                      <a:pt x="197" y="1196"/>
                    </a:lnTo>
                    <a:lnTo>
                      <a:pt x="131" y="1228"/>
                    </a:lnTo>
                    <a:lnTo>
                      <a:pt x="4" y="1298"/>
                    </a:lnTo>
                    <a:lnTo>
                      <a:pt x="0" y="1237"/>
                    </a:lnTo>
                    <a:lnTo>
                      <a:pt x="6" y="1169"/>
                    </a:lnTo>
                    <a:lnTo>
                      <a:pt x="1" y="962"/>
                    </a:lnTo>
                    <a:lnTo>
                      <a:pt x="5" y="893"/>
                    </a:lnTo>
                    <a:lnTo>
                      <a:pt x="0" y="754"/>
                    </a:lnTo>
                    <a:lnTo>
                      <a:pt x="6" y="686"/>
                    </a:lnTo>
                    <a:lnTo>
                      <a:pt x="0" y="404"/>
                    </a:lnTo>
                    <a:lnTo>
                      <a:pt x="189" y="308"/>
                    </a:lnTo>
                    <a:lnTo>
                      <a:pt x="440" y="169"/>
                    </a:lnTo>
                    <a:lnTo>
                      <a:pt x="507" y="138"/>
                    </a:lnTo>
                    <a:lnTo>
                      <a:pt x="569" y="98"/>
                    </a:lnTo>
                    <a:lnTo>
                      <a:pt x="635" y="67"/>
                    </a:lnTo>
                    <a:lnTo>
                      <a:pt x="697" y="30"/>
                    </a:lnTo>
                    <a:lnTo>
                      <a:pt x="761"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23" name="Line 301">
                <a:extLst>
                  <a:ext uri="{FF2B5EF4-FFF2-40B4-BE49-F238E27FC236}">
                    <a16:creationId xmlns:a16="http://schemas.microsoft.com/office/drawing/2014/main" id="{3A6F0C85-8188-A246-99A6-83932BDECE61}"/>
                  </a:ext>
                </a:extLst>
              </p:cNvPr>
              <p:cNvSpPr>
                <a:spLocks noChangeShapeType="1"/>
              </p:cNvSpPr>
              <p:nvPr/>
            </p:nvSpPr>
            <p:spPr bwMode="auto">
              <a:xfrm>
                <a:off x="3460" y="2324"/>
                <a:ext cx="80" cy="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24" name="Freeform 302">
                <a:extLst>
                  <a:ext uri="{FF2B5EF4-FFF2-40B4-BE49-F238E27FC236}">
                    <a16:creationId xmlns:a16="http://schemas.microsoft.com/office/drawing/2014/main" id="{E0EB7EC5-0F2F-E24A-82B8-D69222536364}"/>
                  </a:ext>
                </a:extLst>
              </p:cNvPr>
              <p:cNvSpPr>
                <a:spLocks/>
              </p:cNvSpPr>
              <p:nvPr/>
            </p:nvSpPr>
            <p:spPr bwMode="auto">
              <a:xfrm>
                <a:off x="3459" y="1895"/>
                <a:ext cx="312" cy="428"/>
              </a:xfrm>
              <a:custGeom>
                <a:avLst/>
                <a:gdLst>
                  <a:gd name="T0" fmla="*/ 0 w 1027"/>
                  <a:gd name="T1" fmla="*/ 0 h 1301"/>
                  <a:gd name="T2" fmla="*/ 0 w 1027"/>
                  <a:gd name="T3" fmla="*/ 0 h 1301"/>
                  <a:gd name="T4" fmla="*/ 0 w 1027"/>
                  <a:gd name="T5" fmla="*/ 0 h 1301"/>
                  <a:gd name="T6" fmla="*/ 0 w 1027"/>
                  <a:gd name="T7" fmla="*/ 0 h 1301"/>
                  <a:gd name="T8" fmla="*/ 0 w 1027"/>
                  <a:gd name="T9" fmla="*/ 0 h 1301"/>
                  <a:gd name="T10" fmla="*/ 0 w 1027"/>
                  <a:gd name="T11" fmla="*/ 0 h 1301"/>
                  <a:gd name="T12" fmla="*/ 0 w 1027"/>
                  <a:gd name="T13" fmla="*/ 0 h 1301"/>
                  <a:gd name="T14" fmla="*/ 0 w 1027"/>
                  <a:gd name="T15" fmla="*/ 0 h 1301"/>
                  <a:gd name="T16" fmla="*/ 0 w 1027"/>
                  <a:gd name="T17" fmla="*/ 0 h 1301"/>
                  <a:gd name="T18" fmla="*/ 0 w 1027"/>
                  <a:gd name="T19" fmla="*/ 0 h 1301"/>
                  <a:gd name="T20" fmla="*/ 0 w 1027"/>
                  <a:gd name="T21" fmla="*/ 0 h 1301"/>
                  <a:gd name="T22" fmla="*/ 0 w 1027"/>
                  <a:gd name="T23" fmla="*/ 0 h 1301"/>
                  <a:gd name="T24" fmla="*/ 0 w 1027"/>
                  <a:gd name="T25" fmla="*/ 0 h 1301"/>
                  <a:gd name="T26" fmla="*/ 0 w 1027"/>
                  <a:gd name="T27" fmla="*/ 0 h 1301"/>
                  <a:gd name="T28" fmla="*/ 0 w 1027"/>
                  <a:gd name="T29" fmla="*/ 0 h 1301"/>
                  <a:gd name="T30" fmla="*/ 0 w 1027"/>
                  <a:gd name="T31" fmla="*/ 0 h 1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7"/>
                  <a:gd name="T49" fmla="*/ 0 h 1301"/>
                  <a:gd name="T50" fmla="*/ 1027 w 1027"/>
                  <a:gd name="T51" fmla="*/ 1301 h 1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7" h="1301">
                    <a:moveTo>
                      <a:pt x="4" y="1301"/>
                    </a:moveTo>
                    <a:lnTo>
                      <a:pt x="0" y="1238"/>
                    </a:lnTo>
                    <a:lnTo>
                      <a:pt x="5" y="1170"/>
                    </a:lnTo>
                    <a:lnTo>
                      <a:pt x="0" y="1033"/>
                    </a:lnTo>
                    <a:lnTo>
                      <a:pt x="7" y="963"/>
                    </a:lnTo>
                    <a:lnTo>
                      <a:pt x="0" y="894"/>
                    </a:lnTo>
                    <a:lnTo>
                      <a:pt x="7" y="824"/>
                    </a:lnTo>
                    <a:lnTo>
                      <a:pt x="2" y="617"/>
                    </a:lnTo>
                    <a:lnTo>
                      <a:pt x="7" y="547"/>
                    </a:lnTo>
                    <a:lnTo>
                      <a:pt x="2" y="405"/>
                    </a:lnTo>
                    <a:lnTo>
                      <a:pt x="63" y="372"/>
                    </a:lnTo>
                    <a:lnTo>
                      <a:pt x="127" y="343"/>
                    </a:lnTo>
                    <a:lnTo>
                      <a:pt x="442" y="173"/>
                    </a:lnTo>
                    <a:lnTo>
                      <a:pt x="763" y="0"/>
                    </a:lnTo>
                    <a:lnTo>
                      <a:pt x="828" y="32"/>
                    </a:lnTo>
                    <a:lnTo>
                      <a:pt x="1027" y="15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25" name="Line 303">
                <a:extLst>
                  <a:ext uri="{FF2B5EF4-FFF2-40B4-BE49-F238E27FC236}">
                    <a16:creationId xmlns:a16="http://schemas.microsoft.com/office/drawing/2014/main" id="{32B7667C-3461-2F41-85A8-D6341E7F991A}"/>
                  </a:ext>
                </a:extLst>
              </p:cNvPr>
              <p:cNvSpPr>
                <a:spLocks noChangeShapeType="1"/>
              </p:cNvSpPr>
              <p:nvPr/>
            </p:nvSpPr>
            <p:spPr bwMode="auto">
              <a:xfrm>
                <a:off x="3460" y="2029"/>
                <a:ext cx="80" cy="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26" name="Freeform 304">
                <a:extLst>
                  <a:ext uri="{FF2B5EF4-FFF2-40B4-BE49-F238E27FC236}">
                    <a16:creationId xmlns:a16="http://schemas.microsoft.com/office/drawing/2014/main" id="{1698322C-1C16-AA4B-AAAA-F3621B6FB4C2}"/>
                  </a:ext>
                </a:extLst>
              </p:cNvPr>
              <p:cNvSpPr>
                <a:spLocks/>
              </p:cNvSpPr>
              <p:nvPr/>
            </p:nvSpPr>
            <p:spPr bwMode="auto">
              <a:xfrm>
                <a:off x="3539" y="1944"/>
                <a:ext cx="233" cy="430"/>
              </a:xfrm>
              <a:custGeom>
                <a:avLst/>
                <a:gdLst>
                  <a:gd name="T0" fmla="*/ 0 w 766"/>
                  <a:gd name="T1" fmla="*/ 0 h 1303"/>
                  <a:gd name="T2" fmla="*/ 0 w 766"/>
                  <a:gd name="T3" fmla="*/ 0 h 1303"/>
                  <a:gd name="T4" fmla="*/ 0 w 766"/>
                  <a:gd name="T5" fmla="*/ 0 h 1303"/>
                  <a:gd name="T6" fmla="*/ 0 w 766"/>
                  <a:gd name="T7" fmla="*/ 0 h 1303"/>
                  <a:gd name="T8" fmla="*/ 0 w 766"/>
                  <a:gd name="T9" fmla="*/ 0 h 1303"/>
                  <a:gd name="T10" fmla="*/ 0 w 766"/>
                  <a:gd name="T11" fmla="*/ 0 h 1303"/>
                  <a:gd name="T12" fmla="*/ 0 w 766"/>
                  <a:gd name="T13" fmla="*/ 0 h 1303"/>
                  <a:gd name="T14" fmla="*/ 0 w 766"/>
                  <a:gd name="T15" fmla="*/ 0 h 1303"/>
                  <a:gd name="T16" fmla="*/ 0 w 766"/>
                  <a:gd name="T17" fmla="*/ 0 h 1303"/>
                  <a:gd name="T18" fmla="*/ 0 w 766"/>
                  <a:gd name="T19" fmla="*/ 0 h 1303"/>
                  <a:gd name="T20" fmla="*/ 0 w 766"/>
                  <a:gd name="T21" fmla="*/ 0 h 1303"/>
                  <a:gd name="T22" fmla="*/ 0 w 766"/>
                  <a:gd name="T23" fmla="*/ 0 h 1303"/>
                  <a:gd name="T24" fmla="*/ 0 w 766"/>
                  <a:gd name="T25" fmla="*/ 0 h 1303"/>
                  <a:gd name="T26" fmla="*/ 0 w 766"/>
                  <a:gd name="T27" fmla="*/ 0 h 1303"/>
                  <a:gd name="T28" fmla="*/ 0 w 766"/>
                  <a:gd name="T29" fmla="*/ 0 h 1303"/>
                  <a:gd name="T30" fmla="*/ 0 w 766"/>
                  <a:gd name="T31" fmla="*/ 0 h 1303"/>
                  <a:gd name="T32" fmla="*/ 0 w 766"/>
                  <a:gd name="T33" fmla="*/ 0 h 1303"/>
                  <a:gd name="T34" fmla="*/ 0 w 766"/>
                  <a:gd name="T35" fmla="*/ 0 h 1303"/>
                  <a:gd name="T36" fmla="*/ 0 w 766"/>
                  <a:gd name="T37" fmla="*/ 0 h 1303"/>
                  <a:gd name="T38" fmla="*/ 0 w 766"/>
                  <a:gd name="T39" fmla="*/ 0 h 1303"/>
                  <a:gd name="T40" fmla="*/ 0 w 766"/>
                  <a:gd name="T41" fmla="*/ 0 h 1303"/>
                  <a:gd name="T42" fmla="*/ 0 w 766"/>
                  <a:gd name="T43" fmla="*/ 0 h 1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6"/>
                  <a:gd name="T67" fmla="*/ 0 h 1303"/>
                  <a:gd name="T68" fmla="*/ 766 w 766"/>
                  <a:gd name="T69" fmla="*/ 1303 h 13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6" h="1303">
                    <a:moveTo>
                      <a:pt x="761" y="131"/>
                    </a:moveTo>
                    <a:lnTo>
                      <a:pt x="766" y="270"/>
                    </a:lnTo>
                    <a:lnTo>
                      <a:pt x="764" y="476"/>
                    </a:lnTo>
                    <a:lnTo>
                      <a:pt x="766" y="545"/>
                    </a:lnTo>
                    <a:lnTo>
                      <a:pt x="759" y="614"/>
                    </a:lnTo>
                    <a:lnTo>
                      <a:pt x="765" y="892"/>
                    </a:lnTo>
                    <a:lnTo>
                      <a:pt x="702" y="920"/>
                    </a:lnTo>
                    <a:lnTo>
                      <a:pt x="454" y="1062"/>
                    </a:lnTo>
                    <a:lnTo>
                      <a:pt x="389" y="1092"/>
                    </a:lnTo>
                    <a:lnTo>
                      <a:pt x="134" y="1237"/>
                    </a:lnTo>
                    <a:lnTo>
                      <a:pt x="66" y="1267"/>
                    </a:lnTo>
                    <a:lnTo>
                      <a:pt x="3" y="1303"/>
                    </a:lnTo>
                    <a:lnTo>
                      <a:pt x="0" y="967"/>
                    </a:lnTo>
                    <a:lnTo>
                      <a:pt x="5" y="898"/>
                    </a:lnTo>
                    <a:lnTo>
                      <a:pt x="0" y="690"/>
                    </a:lnTo>
                    <a:lnTo>
                      <a:pt x="7" y="550"/>
                    </a:lnTo>
                    <a:lnTo>
                      <a:pt x="7" y="412"/>
                    </a:lnTo>
                    <a:lnTo>
                      <a:pt x="63" y="376"/>
                    </a:lnTo>
                    <a:lnTo>
                      <a:pt x="317" y="245"/>
                    </a:lnTo>
                    <a:lnTo>
                      <a:pt x="377" y="207"/>
                    </a:lnTo>
                    <a:lnTo>
                      <a:pt x="763" y="0"/>
                    </a:lnTo>
                    <a:lnTo>
                      <a:pt x="761" y="131"/>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27" name="Freeform 305">
                <a:extLst>
                  <a:ext uri="{FF2B5EF4-FFF2-40B4-BE49-F238E27FC236}">
                    <a16:creationId xmlns:a16="http://schemas.microsoft.com/office/drawing/2014/main" id="{E93EBF28-CDEA-A94D-B338-578F70106D3A}"/>
                  </a:ext>
                </a:extLst>
              </p:cNvPr>
              <p:cNvSpPr>
                <a:spLocks/>
              </p:cNvSpPr>
              <p:nvPr/>
            </p:nvSpPr>
            <p:spPr bwMode="auto">
              <a:xfrm>
                <a:off x="3580" y="1971"/>
                <a:ext cx="312" cy="448"/>
              </a:xfrm>
              <a:custGeom>
                <a:avLst/>
                <a:gdLst>
                  <a:gd name="T0" fmla="*/ 0 w 1032"/>
                  <a:gd name="T1" fmla="*/ 0 h 1355"/>
                  <a:gd name="T2" fmla="*/ 0 w 1032"/>
                  <a:gd name="T3" fmla="*/ 0 h 1355"/>
                  <a:gd name="T4" fmla="*/ 0 w 1032"/>
                  <a:gd name="T5" fmla="*/ 0 h 1355"/>
                  <a:gd name="T6" fmla="*/ 0 w 1032"/>
                  <a:gd name="T7" fmla="*/ 0 h 1355"/>
                  <a:gd name="T8" fmla="*/ 0 w 1032"/>
                  <a:gd name="T9" fmla="*/ 0 h 1355"/>
                  <a:gd name="T10" fmla="*/ 0 w 1032"/>
                  <a:gd name="T11" fmla="*/ 0 h 1355"/>
                  <a:gd name="T12" fmla="*/ 0 w 1032"/>
                  <a:gd name="T13" fmla="*/ 0 h 1355"/>
                  <a:gd name="T14" fmla="*/ 0 w 1032"/>
                  <a:gd name="T15" fmla="*/ 0 h 1355"/>
                  <a:gd name="T16" fmla="*/ 0 w 1032"/>
                  <a:gd name="T17" fmla="*/ 0 h 1355"/>
                  <a:gd name="T18" fmla="*/ 0 w 1032"/>
                  <a:gd name="T19" fmla="*/ 0 h 1355"/>
                  <a:gd name="T20" fmla="*/ 0 w 1032"/>
                  <a:gd name="T21" fmla="*/ 0 h 1355"/>
                  <a:gd name="T22" fmla="*/ 0 w 1032"/>
                  <a:gd name="T23" fmla="*/ 0 h 1355"/>
                  <a:gd name="T24" fmla="*/ 0 w 1032"/>
                  <a:gd name="T25" fmla="*/ 0 h 1355"/>
                  <a:gd name="T26" fmla="*/ 0 w 1032"/>
                  <a:gd name="T27" fmla="*/ 0 h 1355"/>
                  <a:gd name="T28" fmla="*/ 0 w 1032"/>
                  <a:gd name="T29" fmla="*/ 0 h 1355"/>
                  <a:gd name="T30" fmla="*/ 0 w 1032"/>
                  <a:gd name="T31" fmla="*/ 0 h 1355"/>
                  <a:gd name="T32" fmla="*/ 0 w 1032"/>
                  <a:gd name="T33" fmla="*/ 0 h 1355"/>
                  <a:gd name="T34" fmla="*/ 0 w 1032"/>
                  <a:gd name="T35" fmla="*/ 0 h 1355"/>
                  <a:gd name="T36" fmla="*/ 0 w 1032"/>
                  <a:gd name="T37" fmla="*/ 0 h 1355"/>
                  <a:gd name="T38" fmla="*/ 0 w 1032"/>
                  <a:gd name="T39" fmla="*/ 0 h 1355"/>
                  <a:gd name="T40" fmla="*/ 0 w 1032"/>
                  <a:gd name="T41" fmla="*/ 0 h 1355"/>
                  <a:gd name="T42" fmla="*/ 0 w 1032"/>
                  <a:gd name="T43" fmla="*/ 0 h 1355"/>
                  <a:gd name="T44" fmla="*/ 0 w 1032"/>
                  <a:gd name="T45" fmla="*/ 0 h 1355"/>
                  <a:gd name="T46" fmla="*/ 0 w 1032"/>
                  <a:gd name="T47" fmla="*/ 0 h 1355"/>
                  <a:gd name="T48" fmla="*/ 0 w 1032"/>
                  <a:gd name="T49" fmla="*/ 0 h 1355"/>
                  <a:gd name="T50" fmla="*/ 0 w 1032"/>
                  <a:gd name="T51" fmla="*/ 0 h 1355"/>
                  <a:gd name="T52" fmla="*/ 0 w 1032"/>
                  <a:gd name="T53" fmla="*/ 0 h 1355"/>
                  <a:gd name="T54" fmla="*/ 0 w 1032"/>
                  <a:gd name="T55" fmla="*/ 0 h 1355"/>
                  <a:gd name="T56" fmla="*/ 0 w 1032"/>
                  <a:gd name="T57" fmla="*/ 0 h 13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2"/>
                  <a:gd name="T88" fmla="*/ 0 h 1355"/>
                  <a:gd name="T89" fmla="*/ 1032 w 1032"/>
                  <a:gd name="T90" fmla="*/ 1355 h 13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2" h="1355">
                    <a:moveTo>
                      <a:pt x="982" y="725"/>
                    </a:moveTo>
                    <a:lnTo>
                      <a:pt x="1012" y="588"/>
                    </a:lnTo>
                    <a:lnTo>
                      <a:pt x="1032" y="460"/>
                    </a:lnTo>
                    <a:lnTo>
                      <a:pt x="720" y="281"/>
                    </a:lnTo>
                    <a:lnTo>
                      <a:pt x="656" y="249"/>
                    </a:lnTo>
                    <a:lnTo>
                      <a:pt x="596" y="211"/>
                    </a:lnTo>
                    <a:lnTo>
                      <a:pt x="531" y="180"/>
                    </a:lnTo>
                    <a:lnTo>
                      <a:pt x="226" y="0"/>
                    </a:lnTo>
                    <a:lnTo>
                      <a:pt x="156" y="26"/>
                    </a:lnTo>
                    <a:lnTo>
                      <a:pt x="118" y="228"/>
                    </a:lnTo>
                    <a:lnTo>
                      <a:pt x="111" y="297"/>
                    </a:lnTo>
                    <a:lnTo>
                      <a:pt x="69" y="501"/>
                    </a:lnTo>
                    <a:lnTo>
                      <a:pt x="41" y="708"/>
                    </a:lnTo>
                    <a:lnTo>
                      <a:pt x="24" y="772"/>
                    </a:lnTo>
                    <a:lnTo>
                      <a:pt x="14" y="840"/>
                    </a:lnTo>
                    <a:lnTo>
                      <a:pt x="0" y="904"/>
                    </a:lnTo>
                    <a:lnTo>
                      <a:pt x="126" y="975"/>
                    </a:lnTo>
                    <a:lnTo>
                      <a:pt x="316" y="1076"/>
                    </a:lnTo>
                    <a:lnTo>
                      <a:pt x="437" y="1154"/>
                    </a:lnTo>
                    <a:lnTo>
                      <a:pt x="502" y="1182"/>
                    </a:lnTo>
                    <a:lnTo>
                      <a:pt x="622" y="1258"/>
                    </a:lnTo>
                    <a:lnTo>
                      <a:pt x="802" y="1355"/>
                    </a:lnTo>
                    <a:lnTo>
                      <a:pt x="873" y="1336"/>
                    </a:lnTo>
                    <a:lnTo>
                      <a:pt x="889" y="1268"/>
                    </a:lnTo>
                    <a:lnTo>
                      <a:pt x="906" y="1131"/>
                    </a:lnTo>
                    <a:lnTo>
                      <a:pt x="950" y="929"/>
                    </a:lnTo>
                    <a:lnTo>
                      <a:pt x="960" y="861"/>
                    </a:lnTo>
                    <a:lnTo>
                      <a:pt x="975" y="794"/>
                    </a:lnTo>
                    <a:lnTo>
                      <a:pt x="982" y="725"/>
                    </a:lnTo>
                    <a:close/>
                  </a:path>
                </a:pathLst>
              </a:custGeom>
              <a:solidFill>
                <a:srgbClr val="90A9B7"/>
              </a:solidFill>
              <a:ln w="0">
                <a:solidFill>
                  <a:srgbClr val="000000"/>
                </a:solidFill>
                <a:round/>
                <a:headEnd/>
                <a:tailEnd/>
              </a:ln>
            </p:spPr>
            <p:txBody>
              <a:bodyPr/>
              <a:lstStyle/>
              <a:p>
                <a:endParaRPr lang="zh-TW" altLang="en-US"/>
              </a:p>
            </p:txBody>
          </p:sp>
          <p:sp>
            <p:nvSpPr>
              <p:cNvPr id="7228" name="Freeform 306">
                <a:extLst>
                  <a:ext uri="{FF2B5EF4-FFF2-40B4-BE49-F238E27FC236}">
                    <a16:creationId xmlns:a16="http://schemas.microsoft.com/office/drawing/2014/main" id="{E18D1E3F-7AF6-B249-8615-9D3439901DDD}"/>
                  </a:ext>
                </a:extLst>
              </p:cNvPr>
              <p:cNvSpPr>
                <a:spLocks/>
              </p:cNvSpPr>
              <p:nvPr/>
            </p:nvSpPr>
            <p:spPr bwMode="auto">
              <a:xfrm>
                <a:off x="3580" y="1972"/>
                <a:ext cx="312" cy="447"/>
              </a:xfrm>
              <a:custGeom>
                <a:avLst/>
                <a:gdLst>
                  <a:gd name="T0" fmla="*/ 0 w 1032"/>
                  <a:gd name="T1" fmla="*/ 0 h 1355"/>
                  <a:gd name="T2" fmla="*/ 0 w 1032"/>
                  <a:gd name="T3" fmla="*/ 0 h 1355"/>
                  <a:gd name="T4" fmla="*/ 0 w 1032"/>
                  <a:gd name="T5" fmla="*/ 0 h 1355"/>
                  <a:gd name="T6" fmla="*/ 0 w 1032"/>
                  <a:gd name="T7" fmla="*/ 0 h 1355"/>
                  <a:gd name="T8" fmla="*/ 0 w 1032"/>
                  <a:gd name="T9" fmla="*/ 0 h 1355"/>
                  <a:gd name="T10" fmla="*/ 0 w 1032"/>
                  <a:gd name="T11" fmla="*/ 0 h 1355"/>
                  <a:gd name="T12" fmla="*/ 0 w 1032"/>
                  <a:gd name="T13" fmla="*/ 0 h 1355"/>
                  <a:gd name="T14" fmla="*/ 0 w 1032"/>
                  <a:gd name="T15" fmla="*/ 0 h 1355"/>
                  <a:gd name="T16" fmla="*/ 0 w 1032"/>
                  <a:gd name="T17" fmla="*/ 0 h 1355"/>
                  <a:gd name="T18" fmla="*/ 0 w 1032"/>
                  <a:gd name="T19" fmla="*/ 0 h 1355"/>
                  <a:gd name="T20" fmla="*/ 0 w 1032"/>
                  <a:gd name="T21" fmla="*/ 0 h 1355"/>
                  <a:gd name="T22" fmla="*/ 0 w 1032"/>
                  <a:gd name="T23" fmla="*/ 0 h 1355"/>
                  <a:gd name="T24" fmla="*/ 0 w 1032"/>
                  <a:gd name="T25" fmla="*/ 0 h 1355"/>
                  <a:gd name="T26" fmla="*/ 0 w 1032"/>
                  <a:gd name="T27" fmla="*/ 0 h 1355"/>
                  <a:gd name="T28" fmla="*/ 0 w 1032"/>
                  <a:gd name="T29" fmla="*/ 0 h 1355"/>
                  <a:gd name="T30" fmla="*/ 0 w 1032"/>
                  <a:gd name="T31" fmla="*/ 0 h 1355"/>
                  <a:gd name="T32" fmla="*/ 0 w 1032"/>
                  <a:gd name="T33" fmla="*/ 0 h 1355"/>
                  <a:gd name="T34" fmla="*/ 0 w 1032"/>
                  <a:gd name="T35" fmla="*/ 0 h 1355"/>
                  <a:gd name="T36" fmla="*/ 0 w 1032"/>
                  <a:gd name="T37" fmla="*/ 0 h 1355"/>
                  <a:gd name="T38" fmla="*/ 0 w 1032"/>
                  <a:gd name="T39" fmla="*/ 0 h 1355"/>
                  <a:gd name="T40" fmla="*/ 0 w 1032"/>
                  <a:gd name="T41" fmla="*/ 0 h 1355"/>
                  <a:gd name="T42" fmla="*/ 0 w 1032"/>
                  <a:gd name="T43" fmla="*/ 0 h 1355"/>
                  <a:gd name="T44" fmla="*/ 0 w 1032"/>
                  <a:gd name="T45" fmla="*/ 0 h 1355"/>
                  <a:gd name="T46" fmla="*/ 0 w 1032"/>
                  <a:gd name="T47" fmla="*/ 0 h 1355"/>
                  <a:gd name="T48" fmla="*/ 0 w 1032"/>
                  <a:gd name="T49" fmla="*/ 0 h 1355"/>
                  <a:gd name="T50" fmla="*/ 0 w 1032"/>
                  <a:gd name="T51" fmla="*/ 0 h 1355"/>
                  <a:gd name="T52" fmla="*/ 0 w 1032"/>
                  <a:gd name="T53" fmla="*/ 0 h 1355"/>
                  <a:gd name="T54" fmla="*/ 0 w 1032"/>
                  <a:gd name="T55" fmla="*/ 0 h 1355"/>
                  <a:gd name="T56" fmla="*/ 0 w 1032"/>
                  <a:gd name="T57" fmla="*/ 0 h 13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32"/>
                  <a:gd name="T88" fmla="*/ 0 h 1355"/>
                  <a:gd name="T89" fmla="*/ 1032 w 1032"/>
                  <a:gd name="T90" fmla="*/ 1355 h 13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32" h="1355">
                    <a:moveTo>
                      <a:pt x="982" y="724"/>
                    </a:moveTo>
                    <a:lnTo>
                      <a:pt x="1011" y="588"/>
                    </a:lnTo>
                    <a:lnTo>
                      <a:pt x="1032" y="460"/>
                    </a:lnTo>
                    <a:lnTo>
                      <a:pt x="720" y="281"/>
                    </a:lnTo>
                    <a:lnTo>
                      <a:pt x="656" y="249"/>
                    </a:lnTo>
                    <a:lnTo>
                      <a:pt x="596" y="211"/>
                    </a:lnTo>
                    <a:lnTo>
                      <a:pt x="531" y="180"/>
                    </a:lnTo>
                    <a:lnTo>
                      <a:pt x="226" y="0"/>
                    </a:lnTo>
                    <a:lnTo>
                      <a:pt x="156" y="25"/>
                    </a:lnTo>
                    <a:lnTo>
                      <a:pt x="118" y="228"/>
                    </a:lnTo>
                    <a:lnTo>
                      <a:pt x="110" y="297"/>
                    </a:lnTo>
                    <a:lnTo>
                      <a:pt x="69" y="501"/>
                    </a:lnTo>
                    <a:lnTo>
                      <a:pt x="62" y="569"/>
                    </a:lnTo>
                    <a:lnTo>
                      <a:pt x="41" y="707"/>
                    </a:lnTo>
                    <a:lnTo>
                      <a:pt x="23" y="772"/>
                    </a:lnTo>
                    <a:lnTo>
                      <a:pt x="14" y="840"/>
                    </a:lnTo>
                    <a:lnTo>
                      <a:pt x="0" y="904"/>
                    </a:lnTo>
                    <a:lnTo>
                      <a:pt x="316" y="1076"/>
                    </a:lnTo>
                    <a:lnTo>
                      <a:pt x="437" y="1153"/>
                    </a:lnTo>
                    <a:lnTo>
                      <a:pt x="502" y="1182"/>
                    </a:lnTo>
                    <a:lnTo>
                      <a:pt x="622" y="1258"/>
                    </a:lnTo>
                    <a:lnTo>
                      <a:pt x="802" y="1355"/>
                    </a:lnTo>
                    <a:lnTo>
                      <a:pt x="873" y="1335"/>
                    </a:lnTo>
                    <a:lnTo>
                      <a:pt x="900" y="1199"/>
                    </a:lnTo>
                    <a:lnTo>
                      <a:pt x="906" y="1131"/>
                    </a:lnTo>
                    <a:lnTo>
                      <a:pt x="950" y="928"/>
                    </a:lnTo>
                    <a:lnTo>
                      <a:pt x="960" y="861"/>
                    </a:lnTo>
                    <a:lnTo>
                      <a:pt x="975" y="794"/>
                    </a:lnTo>
                    <a:lnTo>
                      <a:pt x="982" y="724"/>
                    </a:lnTo>
                    <a:close/>
                  </a:path>
                </a:pathLst>
              </a:custGeom>
              <a:solidFill>
                <a:srgbClr val="000000"/>
              </a:solidFill>
              <a:ln w="0">
                <a:solidFill>
                  <a:srgbClr val="000000"/>
                </a:solidFill>
                <a:round/>
                <a:headEnd/>
                <a:tailEnd/>
              </a:ln>
            </p:spPr>
            <p:txBody>
              <a:bodyPr/>
              <a:lstStyle/>
              <a:p>
                <a:endParaRPr lang="zh-TW" altLang="en-US"/>
              </a:p>
            </p:txBody>
          </p:sp>
          <p:sp>
            <p:nvSpPr>
              <p:cNvPr id="7229" name="Freeform 307">
                <a:extLst>
                  <a:ext uri="{FF2B5EF4-FFF2-40B4-BE49-F238E27FC236}">
                    <a16:creationId xmlns:a16="http://schemas.microsoft.com/office/drawing/2014/main" id="{C65AEB94-5B01-5F42-B430-A821FF9569B4}"/>
                  </a:ext>
                </a:extLst>
              </p:cNvPr>
              <p:cNvSpPr>
                <a:spLocks/>
              </p:cNvSpPr>
              <p:nvPr/>
            </p:nvSpPr>
            <p:spPr bwMode="auto">
              <a:xfrm>
                <a:off x="3581" y="1978"/>
                <a:ext cx="291" cy="441"/>
              </a:xfrm>
              <a:custGeom>
                <a:avLst/>
                <a:gdLst>
                  <a:gd name="T0" fmla="*/ 0 w 956"/>
                  <a:gd name="T1" fmla="*/ 0 h 1335"/>
                  <a:gd name="T2" fmla="*/ 0 w 956"/>
                  <a:gd name="T3" fmla="*/ 0 h 1335"/>
                  <a:gd name="T4" fmla="*/ 0 w 956"/>
                  <a:gd name="T5" fmla="*/ 0 h 1335"/>
                  <a:gd name="T6" fmla="*/ 0 w 956"/>
                  <a:gd name="T7" fmla="*/ 0 h 1335"/>
                  <a:gd name="T8" fmla="*/ 0 w 956"/>
                  <a:gd name="T9" fmla="*/ 0 h 1335"/>
                  <a:gd name="T10" fmla="*/ 0 w 956"/>
                  <a:gd name="T11" fmla="*/ 0 h 1335"/>
                  <a:gd name="T12" fmla="*/ 0 w 956"/>
                  <a:gd name="T13" fmla="*/ 0 h 1335"/>
                  <a:gd name="T14" fmla="*/ 0 w 956"/>
                  <a:gd name="T15" fmla="*/ 0 h 1335"/>
                  <a:gd name="T16" fmla="*/ 0 w 956"/>
                  <a:gd name="T17" fmla="*/ 0 h 1335"/>
                  <a:gd name="T18" fmla="*/ 0 w 956"/>
                  <a:gd name="T19" fmla="*/ 0 h 1335"/>
                  <a:gd name="T20" fmla="*/ 0 w 956"/>
                  <a:gd name="T21" fmla="*/ 0 h 1335"/>
                  <a:gd name="T22" fmla="*/ 0 w 956"/>
                  <a:gd name="T23" fmla="*/ 0 h 1335"/>
                  <a:gd name="T24" fmla="*/ 0 w 956"/>
                  <a:gd name="T25" fmla="*/ 0 h 1335"/>
                  <a:gd name="T26" fmla="*/ 0 w 956"/>
                  <a:gd name="T27" fmla="*/ 0 h 1335"/>
                  <a:gd name="T28" fmla="*/ 0 w 956"/>
                  <a:gd name="T29" fmla="*/ 0 h 1335"/>
                  <a:gd name="T30" fmla="*/ 0 w 956"/>
                  <a:gd name="T31" fmla="*/ 0 h 1335"/>
                  <a:gd name="T32" fmla="*/ 0 w 956"/>
                  <a:gd name="T33" fmla="*/ 0 h 1335"/>
                  <a:gd name="T34" fmla="*/ 0 w 956"/>
                  <a:gd name="T35" fmla="*/ 0 h 1335"/>
                  <a:gd name="T36" fmla="*/ 0 w 956"/>
                  <a:gd name="T37" fmla="*/ 0 h 1335"/>
                  <a:gd name="T38" fmla="*/ 0 w 956"/>
                  <a:gd name="T39" fmla="*/ 0 h 1335"/>
                  <a:gd name="T40" fmla="*/ 0 w 956"/>
                  <a:gd name="T41" fmla="*/ 0 h 1335"/>
                  <a:gd name="T42" fmla="*/ 0 w 956"/>
                  <a:gd name="T43" fmla="*/ 0 h 1335"/>
                  <a:gd name="T44" fmla="*/ 0 w 956"/>
                  <a:gd name="T45" fmla="*/ 0 h 1335"/>
                  <a:gd name="T46" fmla="*/ 0 w 956"/>
                  <a:gd name="T47" fmla="*/ 0 h 1335"/>
                  <a:gd name="T48" fmla="*/ 0 w 956"/>
                  <a:gd name="T49" fmla="*/ 0 h 13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6"/>
                  <a:gd name="T76" fmla="*/ 0 h 1335"/>
                  <a:gd name="T77" fmla="*/ 956 w 956"/>
                  <a:gd name="T78" fmla="*/ 1335 h 13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6" h="1335">
                    <a:moveTo>
                      <a:pt x="890" y="427"/>
                    </a:moveTo>
                    <a:lnTo>
                      <a:pt x="831" y="387"/>
                    </a:lnTo>
                    <a:lnTo>
                      <a:pt x="454" y="180"/>
                    </a:lnTo>
                    <a:lnTo>
                      <a:pt x="392" y="139"/>
                    </a:lnTo>
                    <a:lnTo>
                      <a:pt x="148" y="0"/>
                    </a:lnTo>
                    <a:lnTo>
                      <a:pt x="141" y="71"/>
                    </a:lnTo>
                    <a:lnTo>
                      <a:pt x="123" y="139"/>
                    </a:lnTo>
                    <a:lnTo>
                      <a:pt x="110" y="206"/>
                    </a:lnTo>
                    <a:lnTo>
                      <a:pt x="104" y="275"/>
                    </a:lnTo>
                    <a:lnTo>
                      <a:pt x="92" y="343"/>
                    </a:lnTo>
                    <a:lnTo>
                      <a:pt x="74" y="409"/>
                    </a:lnTo>
                    <a:lnTo>
                      <a:pt x="44" y="616"/>
                    </a:lnTo>
                    <a:lnTo>
                      <a:pt x="28" y="684"/>
                    </a:lnTo>
                    <a:lnTo>
                      <a:pt x="0" y="878"/>
                    </a:lnTo>
                    <a:lnTo>
                      <a:pt x="120" y="953"/>
                    </a:lnTo>
                    <a:lnTo>
                      <a:pt x="372" y="1090"/>
                    </a:lnTo>
                    <a:lnTo>
                      <a:pt x="795" y="1335"/>
                    </a:lnTo>
                    <a:lnTo>
                      <a:pt x="810" y="1268"/>
                    </a:lnTo>
                    <a:lnTo>
                      <a:pt x="820" y="1198"/>
                    </a:lnTo>
                    <a:lnTo>
                      <a:pt x="870" y="928"/>
                    </a:lnTo>
                    <a:lnTo>
                      <a:pt x="878" y="860"/>
                    </a:lnTo>
                    <a:lnTo>
                      <a:pt x="909" y="725"/>
                    </a:lnTo>
                    <a:lnTo>
                      <a:pt x="917" y="656"/>
                    </a:lnTo>
                    <a:lnTo>
                      <a:pt x="956" y="460"/>
                    </a:lnTo>
                    <a:lnTo>
                      <a:pt x="890" y="427"/>
                    </a:lnTo>
                    <a:close/>
                  </a:path>
                </a:pathLst>
              </a:custGeom>
              <a:solidFill>
                <a:srgbClr val="F2F2F2"/>
              </a:solidFill>
              <a:ln w="0">
                <a:solidFill>
                  <a:srgbClr val="000000"/>
                </a:solidFill>
                <a:round/>
                <a:headEnd/>
                <a:tailEnd/>
              </a:ln>
            </p:spPr>
            <p:txBody>
              <a:bodyPr/>
              <a:lstStyle/>
              <a:p>
                <a:endParaRPr lang="zh-TW" altLang="en-US"/>
              </a:p>
            </p:txBody>
          </p:sp>
          <p:sp>
            <p:nvSpPr>
              <p:cNvPr id="7230" name="Freeform 308">
                <a:extLst>
                  <a:ext uri="{FF2B5EF4-FFF2-40B4-BE49-F238E27FC236}">
                    <a16:creationId xmlns:a16="http://schemas.microsoft.com/office/drawing/2014/main" id="{45BDC84E-DFDF-4046-8CF7-3934CA779357}"/>
                  </a:ext>
                </a:extLst>
              </p:cNvPr>
              <p:cNvSpPr>
                <a:spLocks/>
              </p:cNvSpPr>
              <p:nvPr/>
            </p:nvSpPr>
            <p:spPr bwMode="auto">
              <a:xfrm>
                <a:off x="3611" y="2023"/>
                <a:ext cx="232" cy="352"/>
              </a:xfrm>
              <a:custGeom>
                <a:avLst/>
                <a:gdLst>
                  <a:gd name="T0" fmla="*/ 0 w 766"/>
                  <a:gd name="T1" fmla="*/ 0 h 1068"/>
                  <a:gd name="T2" fmla="*/ 0 w 766"/>
                  <a:gd name="T3" fmla="*/ 0 h 1068"/>
                  <a:gd name="T4" fmla="*/ 0 w 766"/>
                  <a:gd name="T5" fmla="*/ 0 h 1068"/>
                  <a:gd name="T6" fmla="*/ 0 w 766"/>
                  <a:gd name="T7" fmla="*/ 0 h 1068"/>
                  <a:gd name="T8" fmla="*/ 0 w 766"/>
                  <a:gd name="T9" fmla="*/ 0 h 1068"/>
                  <a:gd name="T10" fmla="*/ 0 w 766"/>
                  <a:gd name="T11" fmla="*/ 0 h 1068"/>
                  <a:gd name="T12" fmla="*/ 0 w 766"/>
                  <a:gd name="T13" fmla="*/ 0 h 1068"/>
                  <a:gd name="T14" fmla="*/ 0 w 766"/>
                  <a:gd name="T15" fmla="*/ 0 h 1068"/>
                  <a:gd name="T16" fmla="*/ 0 w 766"/>
                  <a:gd name="T17" fmla="*/ 0 h 1068"/>
                  <a:gd name="T18" fmla="*/ 0 w 766"/>
                  <a:gd name="T19" fmla="*/ 0 h 1068"/>
                  <a:gd name="T20" fmla="*/ 0 w 766"/>
                  <a:gd name="T21" fmla="*/ 0 h 1068"/>
                  <a:gd name="T22" fmla="*/ 0 w 766"/>
                  <a:gd name="T23" fmla="*/ 0 h 1068"/>
                  <a:gd name="T24" fmla="*/ 0 w 766"/>
                  <a:gd name="T25" fmla="*/ 0 h 1068"/>
                  <a:gd name="T26" fmla="*/ 0 w 766"/>
                  <a:gd name="T27" fmla="*/ 0 h 1068"/>
                  <a:gd name="T28" fmla="*/ 0 w 766"/>
                  <a:gd name="T29" fmla="*/ 0 h 1068"/>
                  <a:gd name="T30" fmla="*/ 0 w 766"/>
                  <a:gd name="T31" fmla="*/ 0 h 1068"/>
                  <a:gd name="T32" fmla="*/ 0 w 766"/>
                  <a:gd name="T33" fmla="*/ 0 h 1068"/>
                  <a:gd name="T34" fmla="*/ 0 w 766"/>
                  <a:gd name="T35" fmla="*/ 0 h 1068"/>
                  <a:gd name="T36" fmla="*/ 0 w 766"/>
                  <a:gd name="T37" fmla="*/ 0 h 1068"/>
                  <a:gd name="T38" fmla="*/ 0 w 766"/>
                  <a:gd name="T39" fmla="*/ 0 h 1068"/>
                  <a:gd name="T40" fmla="*/ 0 w 766"/>
                  <a:gd name="T41" fmla="*/ 0 h 1068"/>
                  <a:gd name="T42" fmla="*/ 0 w 766"/>
                  <a:gd name="T43" fmla="*/ 0 h 10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6"/>
                  <a:gd name="T67" fmla="*/ 0 h 1068"/>
                  <a:gd name="T68" fmla="*/ 766 w 766"/>
                  <a:gd name="T69" fmla="*/ 1068 h 10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6" h="1068">
                    <a:moveTo>
                      <a:pt x="704" y="336"/>
                    </a:moveTo>
                    <a:lnTo>
                      <a:pt x="587" y="266"/>
                    </a:lnTo>
                    <a:lnTo>
                      <a:pt x="526" y="235"/>
                    </a:lnTo>
                    <a:lnTo>
                      <a:pt x="467" y="199"/>
                    </a:lnTo>
                    <a:lnTo>
                      <a:pt x="119" y="0"/>
                    </a:lnTo>
                    <a:lnTo>
                      <a:pt x="105" y="72"/>
                    </a:lnTo>
                    <a:lnTo>
                      <a:pt x="73" y="285"/>
                    </a:lnTo>
                    <a:lnTo>
                      <a:pt x="44" y="428"/>
                    </a:lnTo>
                    <a:lnTo>
                      <a:pt x="37" y="498"/>
                    </a:lnTo>
                    <a:lnTo>
                      <a:pt x="19" y="567"/>
                    </a:lnTo>
                    <a:lnTo>
                      <a:pt x="0" y="704"/>
                    </a:lnTo>
                    <a:lnTo>
                      <a:pt x="116" y="773"/>
                    </a:lnTo>
                    <a:lnTo>
                      <a:pt x="177" y="803"/>
                    </a:lnTo>
                    <a:lnTo>
                      <a:pt x="349" y="907"/>
                    </a:lnTo>
                    <a:lnTo>
                      <a:pt x="411" y="936"/>
                    </a:lnTo>
                    <a:lnTo>
                      <a:pt x="638" y="1068"/>
                    </a:lnTo>
                    <a:lnTo>
                      <a:pt x="652" y="998"/>
                    </a:lnTo>
                    <a:lnTo>
                      <a:pt x="662" y="928"/>
                    </a:lnTo>
                    <a:lnTo>
                      <a:pt x="690" y="786"/>
                    </a:lnTo>
                    <a:lnTo>
                      <a:pt x="725" y="573"/>
                    </a:lnTo>
                    <a:lnTo>
                      <a:pt x="766" y="368"/>
                    </a:lnTo>
                    <a:lnTo>
                      <a:pt x="704" y="336"/>
                    </a:lnTo>
                    <a:close/>
                  </a:path>
                </a:pathLst>
              </a:custGeom>
              <a:solidFill>
                <a:srgbClr val="4E7284"/>
              </a:solidFill>
              <a:ln w="0">
                <a:solidFill>
                  <a:srgbClr val="000000"/>
                </a:solidFill>
                <a:round/>
                <a:headEnd/>
                <a:tailEnd/>
              </a:ln>
            </p:spPr>
            <p:txBody>
              <a:bodyPr/>
              <a:lstStyle/>
              <a:p>
                <a:endParaRPr lang="zh-TW" altLang="en-US"/>
              </a:p>
            </p:txBody>
          </p:sp>
          <p:sp>
            <p:nvSpPr>
              <p:cNvPr id="7231" name="Freeform 309">
                <a:extLst>
                  <a:ext uri="{FF2B5EF4-FFF2-40B4-BE49-F238E27FC236}">
                    <a16:creationId xmlns:a16="http://schemas.microsoft.com/office/drawing/2014/main" id="{D596BC1F-6FDD-D74C-8234-36A52D9F48CA}"/>
                  </a:ext>
                </a:extLst>
              </p:cNvPr>
              <p:cNvSpPr>
                <a:spLocks/>
              </p:cNvSpPr>
              <p:nvPr/>
            </p:nvSpPr>
            <p:spPr bwMode="auto">
              <a:xfrm>
                <a:off x="3611" y="2023"/>
                <a:ext cx="232" cy="352"/>
              </a:xfrm>
              <a:custGeom>
                <a:avLst/>
                <a:gdLst>
                  <a:gd name="T0" fmla="*/ 0 w 765"/>
                  <a:gd name="T1" fmla="*/ 0 h 1068"/>
                  <a:gd name="T2" fmla="*/ 0 w 765"/>
                  <a:gd name="T3" fmla="*/ 0 h 1068"/>
                  <a:gd name="T4" fmla="*/ 0 w 765"/>
                  <a:gd name="T5" fmla="*/ 0 h 1068"/>
                  <a:gd name="T6" fmla="*/ 0 w 765"/>
                  <a:gd name="T7" fmla="*/ 0 h 1068"/>
                  <a:gd name="T8" fmla="*/ 0 w 765"/>
                  <a:gd name="T9" fmla="*/ 0 h 1068"/>
                  <a:gd name="T10" fmla="*/ 0 w 765"/>
                  <a:gd name="T11" fmla="*/ 0 h 1068"/>
                  <a:gd name="T12" fmla="*/ 0 w 765"/>
                  <a:gd name="T13" fmla="*/ 0 h 1068"/>
                  <a:gd name="T14" fmla="*/ 0 w 765"/>
                  <a:gd name="T15" fmla="*/ 0 h 1068"/>
                  <a:gd name="T16" fmla="*/ 0 w 765"/>
                  <a:gd name="T17" fmla="*/ 0 h 1068"/>
                  <a:gd name="T18" fmla="*/ 0 w 765"/>
                  <a:gd name="T19" fmla="*/ 0 h 1068"/>
                  <a:gd name="T20" fmla="*/ 0 w 765"/>
                  <a:gd name="T21" fmla="*/ 0 h 1068"/>
                  <a:gd name="T22" fmla="*/ 0 w 765"/>
                  <a:gd name="T23" fmla="*/ 0 h 1068"/>
                  <a:gd name="T24" fmla="*/ 0 w 765"/>
                  <a:gd name="T25" fmla="*/ 0 h 1068"/>
                  <a:gd name="T26" fmla="*/ 0 w 765"/>
                  <a:gd name="T27" fmla="*/ 0 h 1068"/>
                  <a:gd name="T28" fmla="*/ 0 w 765"/>
                  <a:gd name="T29" fmla="*/ 0 h 1068"/>
                  <a:gd name="T30" fmla="*/ 0 w 765"/>
                  <a:gd name="T31" fmla="*/ 0 h 1068"/>
                  <a:gd name="T32" fmla="*/ 0 w 765"/>
                  <a:gd name="T33" fmla="*/ 0 h 1068"/>
                  <a:gd name="T34" fmla="*/ 0 w 765"/>
                  <a:gd name="T35" fmla="*/ 0 h 1068"/>
                  <a:gd name="T36" fmla="*/ 0 w 765"/>
                  <a:gd name="T37" fmla="*/ 0 h 1068"/>
                  <a:gd name="T38" fmla="*/ 0 w 765"/>
                  <a:gd name="T39" fmla="*/ 0 h 1068"/>
                  <a:gd name="T40" fmla="*/ 0 w 765"/>
                  <a:gd name="T41" fmla="*/ 0 h 1068"/>
                  <a:gd name="T42" fmla="*/ 0 w 765"/>
                  <a:gd name="T43" fmla="*/ 0 h 1068"/>
                  <a:gd name="T44" fmla="*/ 0 w 765"/>
                  <a:gd name="T45" fmla="*/ 0 h 10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65"/>
                  <a:gd name="T70" fmla="*/ 0 h 1068"/>
                  <a:gd name="T71" fmla="*/ 765 w 765"/>
                  <a:gd name="T72" fmla="*/ 1068 h 10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65" h="1068">
                    <a:moveTo>
                      <a:pt x="704" y="336"/>
                    </a:moveTo>
                    <a:lnTo>
                      <a:pt x="765" y="368"/>
                    </a:lnTo>
                    <a:lnTo>
                      <a:pt x="725" y="573"/>
                    </a:lnTo>
                    <a:lnTo>
                      <a:pt x="690" y="786"/>
                    </a:lnTo>
                    <a:lnTo>
                      <a:pt x="661" y="927"/>
                    </a:lnTo>
                    <a:lnTo>
                      <a:pt x="652" y="998"/>
                    </a:lnTo>
                    <a:lnTo>
                      <a:pt x="637" y="1068"/>
                    </a:lnTo>
                    <a:lnTo>
                      <a:pt x="411" y="936"/>
                    </a:lnTo>
                    <a:lnTo>
                      <a:pt x="349" y="907"/>
                    </a:lnTo>
                    <a:lnTo>
                      <a:pt x="177" y="802"/>
                    </a:lnTo>
                    <a:lnTo>
                      <a:pt x="116" y="773"/>
                    </a:lnTo>
                    <a:lnTo>
                      <a:pt x="0" y="703"/>
                    </a:lnTo>
                    <a:lnTo>
                      <a:pt x="19" y="567"/>
                    </a:lnTo>
                    <a:lnTo>
                      <a:pt x="37" y="498"/>
                    </a:lnTo>
                    <a:lnTo>
                      <a:pt x="43" y="427"/>
                    </a:lnTo>
                    <a:lnTo>
                      <a:pt x="61" y="356"/>
                    </a:lnTo>
                    <a:lnTo>
                      <a:pt x="97" y="145"/>
                    </a:lnTo>
                    <a:lnTo>
                      <a:pt x="105" y="72"/>
                    </a:lnTo>
                    <a:lnTo>
                      <a:pt x="119" y="0"/>
                    </a:lnTo>
                    <a:lnTo>
                      <a:pt x="467" y="198"/>
                    </a:lnTo>
                    <a:lnTo>
                      <a:pt x="526" y="235"/>
                    </a:lnTo>
                    <a:lnTo>
                      <a:pt x="587" y="266"/>
                    </a:lnTo>
                    <a:lnTo>
                      <a:pt x="704" y="3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32" name="Freeform 310">
                <a:extLst>
                  <a:ext uri="{FF2B5EF4-FFF2-40B4-BE49-F238E27FC236}">
                    <a16:creationId xmlns:a16="http://schemas.microsoft.com/office/drawing/2014/main" id="{722DB10F-80BC-CD41-B370-4C17FAF96E8D}"/>
                  </a:ext>
                </a:extLst>
              </p:cNvPr>
              <p:cNvSpPr>
                <a:spLocks/>
              </p:cNvSpPr>
              <p:nvPr/>
            </p:nvSpPr>
            <p:spPr bwMode="auto">
              <a:xfrm>
                <a:off x="3628" y="1972"/>
                <a:ext cx="264" cy="159"/>
              </a:xfrm>
              <a:custGeom>
                <a:avLst/>
                <a:gdLst>
                  <a:gd name="T0" fmla="*/ 0 w 877"/>
                  <a:gd name="T1" fmla="*/ 0 h 478"/>
                  <a:gd name="T2" fmla="*/ 0 w 877"/>
                  <a:gd name="T3" fmla="*/ 0 h 478"/>
                  <a:gd name="T4" fmla="*/ 0 w 877"/>
                  <a:gd name="T5" fmla="*/ 0 h 478"/>
                  <a:gd name="T6" fmla="*/ 0 w 877"/>
                  <a:gd name="T7" fmla="*/ 0 h 478"/>
                  <a:gd name="T8" fmla="*/ 0 w 877"/>
                  <a:gd name="T9" fmla="*/ 0 h 478"/>
                  <a:gd name="T10" fmla="*/ 0 w 877"/>
                  <a:gd name="T11" fmla="*/ 0 h 478"/>
                  <a:gd name="T12" fmla="*/ 0 w 877"/>
                  <a:gd name="T13" fmla="*/ 0 h 478"/>
                  <a:gd name="T14" fmla="*/ 0 w 877"/>
                  <a:gd name="T15" fmla="*/ 0 h 478"/>
                  <a:gd name="T16" fmla="*/ 0 w 877"/>
                  <a:gd name="T17" fmla="*/ 0 h 478"/>
                  <a:gd name="T18" fmla="*/ 0 w 877"/>
                  <a:gd name="T19" fmla="*/ 0 h 478"/>
                  <a:gd name="T20" fmla="*/ 0 w 877"/>
                  <a:gd name="T21" fmla="*/ 0 h 478"/>
                  <a:gd name="T22" fmla="*/ 0 w 877"/>
                  <a:gd name="T23" fmla="*/ 0 h 4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7"/>
                  <a:gd name="T37" fmla="*/ 0 h 478"/>
                  <a:gd name="T38" fmla="*/ 877 w 877"/>
                  <a:gd name="T39" fmla="*/ 478 h 4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7" h="478">
                    <a:moveTo>
                      <a:pt x="808" y="478"/>
                    </a:moveTo>
                    <a:lnTo>
                      <a:pt x="877" y="457"/>
                    </a:lnTo>
                    <a:lnTo>
                      <a:pt x="757" y="390"/>
                    </a:lnTo>
                    <a:lnTo>
                      <a:pt x="636" y="317"/>
                    </a:lnTo>
                    <a:lnTo>
                      <a:pt x="571" y="284"/>
                    </a:lnTo>
                    <a:lnTo>
                      <a:pt x="72" y="0"/>
                    </a:lnTo>
                    <a:lnTo>
                      <a:pt x="0" y="21"/>
                    </a:lnTo>
                    <a:lnTo>
                      <a:pt x="184" y="123"/>
                    </a:lnTo>
                    <a:lnTo>
                      <a:pt x="618" y="374"/>
                    </a:lnTo>
                    <a:lnTo>
                      <a:pt x="683" y="406"/>
                    </a:lnTo>
                    <a:lnTo>
                      <a:pt x="743" y="445"/>
                    </a:lnTo>
                    <a:lnTo>
                      <a:pt x="808" y="478"/>
                    </a:lnTo>
                    <a:close/>
                  </a:path>
                </a:pathLst>
              </a:custGeom>
              <a:solidFill>
                <a:srgbClr val="B8C9D2"/>
              </a:solidFill>
              <a:ln w="0">
                <a:solidFill>
                  <a:srgbClr val="000000"/>
                </a:solidFill>
                <a:round/>
                <a:headEnd/>
                <a:tailEnd/>
              </a:ln>
            </p:spPr>
            <p:txBody>
              <a:bodyPr/>
              <a:lstStyle/>
              <a:p>
                <a:endParaRPr lang="zh-TW" altLang="en-US"/>
              </a:p>
            </p:txBody>
          </p:sp>
          <p:sp>
            <p:nvSpPr>
              <p:cNvPr id="7233" name="Freeform 311">
                <a:extLst>
                  <a:ext uri="{FF2B5EF4-FFF2-40B4-BE49-F238E27FC236}">
                    <a16:creationId xmlns:a16="http://schemas.microsoft.com/office/drawing/2014/main" id="{9AF84E4F-5F7A-3D45-882A-E5F52B30ADB3}"/>
                  </a:ext>
                </a:extLst>
              </p:cNvPr>
              <p:cNvSpPr>
                <a:spLocks/>
              </p:cNvSpPr>
              <p:nvPr/>
            </p:nvSpPr>
            <p:spPr bwMode="auto">
              <a:xfrm>
                <a:off x="3424" y="2407"/>
                <a:ext cx="361" cy="278"/>
              </a:xfrm>
              <a:custGeom>
                <a:avLst/>
                <a:gdLst>
                  <a:gd name="T0" fmla="*/ 0 w 1190"/>
                  <a:gd name="T1" fmla="*/ 0 h 843"/>
                  <a:gd name="T2" fmla="*/ 0 w 1190"/>
                  <a:gd name="T3" fmla="*/ 0 h 843"/>
                  <a:gd name="T4" fmla="*/ 0 w 1190"/>
                  <a:gd name="T5" fmla="*/ 0 h 843"/>
                  <a:gd name="T6" fmla="*/ 0 w 1190"/>
                  <a:gd name="T7" fmla="*/ 0 h 843"/>
                  <a:gd name="T8" fmla="*/ 0 w 1190"/>
                  <a:gd name="T9" fmla="*/ 0 h 843"/>
                  <a:gd name="T10" fmla="*/ 0 w 1190"/>
                  <a:gd name="T11" fmla="*/ 0 h 843"/>
                  <a:gd name="T12" fmla="*/ 0 w 1190"/>
                  <a:gd name="T13" fmla="*/ 0 h 843"/>
                  <a:gd name="T14" fmla="*/ 0 w 1190"/>
                  <a:gd name="T15" fmla="*/ 0 h 843"/>
                  <a:gd name="T16" fmla="*/ 0 w 1190"/>
                  <a:gd name="T17" fmla="*/ 0 h 843"/>
                  <a:gd name="T18" fmla="*/ 0 w 1190"/>
                  <a:gd name="T19" fmla="*/ 0 h 843"/>
                  <a:gd name="T20" fmla="*/ 0 w 1190"/>
                  <a:gd name="T21" fmla="*/ 0 h 843"/>
                  <a:gd name="T22" fmla="*/ 0 w 1190"/>
                  <a:gd name="T23" fmla="*/ 0 h 843"/>
                  <a:gd name="T24" fmla="*/ 0 w 1190"/>
                  <a:gd name="T25" fmla="*/ 0 h 843"/>
                  <a:gd name="T26" fmla="*/ 0 w 1190"/>
                  <a:gd name="T27" fmla="*/ 0 h 843"/>
                  <a:gd name="T28" fmla="*/ 0 w 1190"/>
                  <a:gd name="T29" fmla="*/ 0 h 843"/>
                  <a:gd name="T30" fmla="*/ 0 w 1190"/>
                  <a:gd name="T31" fmla="*/ 0 h 843"/>
                  <a:gd name="T32" fmla="*/ 0 w 1190"/>
                  <a:gd name="T33" fmla="*/ 0 h 843"/>
                  <a:gd name="T34" fmla="*/ 0 w 1190"/>
                  <a:gd name="T35" fmla="*/ 0 h 8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0"/>
                  <a:gd name="T55" fmla="*/ 0 h 843"/>
                  <a:gd name="T56" fmla="*/ 1190 w 1190"/>
                  <a:gd name="T57" fmla="*/ 843 h 8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0" h="843">
                    <a:moveTo>
                      <a:pt x="1061" y="444"/>
                    </a:moveTo>
                    <a:lnTo>
                      <a:pt x="1005" y="407"/>
                    </a:lnTo>
                    <a:lnTo>
                      <a:pt x="769" y="276"/>
                    </a:lnTo>
                    <a:lnTo>
                      <a:pt x="711" y="238"/>
                    </a:lnTo>
                    <a:lnTo>
                      <a:pt x="593" y="171"/>
                    </a:lnTo>
                    <a:lnTo>
                      <a:pt x="471" y="107"/>
                    </a:lnTo>
                    <a:lnTo>
                      <a:pt x="292" y="0"/>
                    </a:lnTo>
                    <a:lnTo>
                      <a:pt x="0" y="258"/>
                    </a:lnTo>
                    <a:lnTo>
                      <a:pt x="17" y="330"/>
                    </a:lnTo>
                    <a:lnTo>
                      <a:pt x="427" y="562"/>
                    </a:lnTo>
                    <a:lnTo>
                      <a:pt x="484" y="601"/>
                    </a:lnTo>
                    <a:lnTo>
                      <a:pt x="608" y="666"/>
                    </a:lnTo>
                    <a:lnTo>
                      <a:pt x="907" y="843"/>
                    </a:lnTo>
                    <a:lnTo>
                      <a:pt x="955" y="801"/>
                    </a:lnTo>
                    <a:lnTo>
                      <a:pt x="998" y="755"/>
                    </a:lnTo>
                    <a:lnTo>
                      <a:pt x="1190" y="579"/>
                    </a:lnTo>
                    <a:lnTo>
                      <a:pt x="1179" y="506"/>
                    </a:lnTo>
                    <a:lnTo>
                      <a:pt x="1061" y="444"/>
                    </a:lnTo>
                    <a:close/>
                  </a:path>
                </a:pathLst>
              </a:custGeom>
              <a:solidFill>
                <a:srgbClr val="90A9B7"/>
              </a:solidFill>
              <a:ln w="0">
                <a:solidFill>
                  <a:srgbClr val="000000"/>
                </a:solidFill>
                <a:round/>
                <a:headEnd/>
                <a:tailEnd/>
              </a:ln>
            </p:spPr>
            <p:txBody>
              <a:bodyPr/>
              <a:lstStyle/>
              <a:p>
                <a:endParaRPr lang="zh-TW" altLang="en-US"/>
              </a:p>
            </p:txBody>
          </p:sp>
          <p:sp>
            <p:nvSpPr>
              <p:cNvPr id="7234" name="Freeform 312">
                <a:extLst>
                  <a:ext uri="{FF2B5EF4-FFF2-40B4-BE49-F238E27FC236}">
                    <a16:creationId xmlns:a16="http://schemas.microsoft.com/office/drawing/2014/main" id="{0C52581A-A031-BE4B-B2AB-6BFB020AFE13}"/>
                  </a:ext>
                </a:extLst>
              </p:cNvPr>
              <p:cNvSpPr>
                <a:spLocks/>
              </p:cNvSpPr>
              <p:nvPr/>
            </p:nvSpPr>
            <p:spPr bwMode="auto">
              <a:xfrm>
                <a:off x="3424" y="2407"/>
                <a:ext cx="361" cy="278"/>
              </a:xfrm>
              <a:custGeom>
                <a:avLst/>
                <a:gdLst>
                  <a:gd name="T0" fmla="*/ 0 w 1190"/>
                  <a:gd name="T1" fmla="*/ 0 h 843"/>
                  <a:gd name="T2" fmla="*/ 0 w 1190"/>
                  <a:gd name="T3" fmla="*/ 0 h 843"/>
                  <a:gd name="T4" fmla="*/ 0 w 1190"/>
                  <a:gd name="T5" fmla="*/ 0 h 843"/>
                  <a:gd name="T6" fmla="*/ 0 w 1190"/>
                  <a:gd name="T7" fmla="*/ 0 h 843"/>
                  <a:gd name="T8" fmla="*/ 0 w 1190"/>
                  <a:gd name="T9" fmla="*/ 0 h 843"/>
                  <a:gd name="T10" fmla="*/ 0 w 1190"/>
                  <a:gd name="T11" fmla="*/ 0 h 843"/>
                  <a:gd name="T12" fmla="*/ 0 w 1190"/>
                  <a:gd name="T13" fmla="*/ 0 h 843"/>
                  <a:gd name="T14" fmla="*/ 0 w 1190"/>
                  <a:gd name="T15" fmla="*/ 0 h 843"/>
                  <a:gd name="T16" fmla="*/ 0 w 1190"/>
                  <a:gd name="T17" fmla="*/ 0 h 843"/>
                  <a:gd name="T18" fmla="*/ 0 w 1190"/>
                  <a:gd name="T19" fmla="*/ 0 h 843"/>
                  <a:gd name="T20" fmla="*/ 0 w 1190"/>
                  <a:gd name="T21" fmla="*/ 0 h 843"/>
                  <a:gd name="T22" fmla="*/ 0 w 1190"/>
                  <a:gd name="T23" fmla="*/ 0 h 843"/>
                  <a:gd name="T24" fmla="*/ 0 w 1190"/>
                  <a:gd name="T25" fmla="*/ 0 h 843"/>
                  <a:gd name="T26" fmla="*/ 0 w 1190"/>
                  <a:gd name="T27" fmla="*/ 0 h 843"/>
                  <a:gd name="T28" fmla="*/ 0 w 1190"/>
                  <a:gd name="T29" fmla="*/ 0 h 843"/>
                  <a:gd name="T30" fmla="*/ 0 w 1190"/>
                  <a:gd name="T31" fmla="*/ 0 h 843"/>
                  <a:gd name="T32" fmla="*/ 0 w 1190"/>
                  <a:gd name="T33" fmla="*/ 0 h 8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0"/>
                  <a:gd name="T52" fmla="*/ 0 h 843"/>
                  <a:gd name="T53" fmla="*/ 1190 w 1190"/>
                  <a:gd name="T54" fmla="*/ 843 h 8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0" h="843">
                    <a:moveTo>
                      <a:pt x="1061" y="443"/>
                    </a:moveTo>
                    <a:lnTo>
                      <a:pt x="768" y="276"/>
                    </a:lnTo>
                    <a:lnTo>
                      <a:pt x="711" y="237"/>
                    </a:lnTo>
                    <a:lnTo>
                      <a:pt x="471" y="107"/>
                    </a:lnTo>
                    <a:lnTo>
                      <a:pt x="292" y="0"/>
                    </a:lnTo>
                    <a:lnTo>
                      <a:pt x="100" y="172"/>
                    </a:lnTo>
                    <a:lnTo>
                      <a:pt x="0" y="258"/>
                    </a:lnTo>
                    <a:lnTo>
                      <a:pt x="17" y="329"/>
                    </a:lnTo>
                    <a:lnTo>
                      <a:pt x="427" y="562"/>
                    </a:lnTo>
                    <a:lnTo>
                      <a:pt x="484" y="601"/>
                    </a:lnTo>
                    <a:lnTo>
                      <a:pt x="607" y="665"/>
                    </a:lnTo>
                    <a:lnTo>
                      <a:pt x="907" y="843"/>
                    </a:lnTo>
                    <a:lnTo>
                      <a:pt x="954" y="801"/>
                    </a:lnTo>
                    <a:lnTo>
                      <a:pt x="998" y="755"/>
                    </a:lnTo>
                    <a:lnTo>
                      <a:pt x="1190" y="579"/>
                    </a:lnTo>
                    <a:lnTo>
                      <a:pt x="1179" y="505"/>
                    </a:lnTo>
                    <a:lnTo>
                      <a:pt x="1061" y="443"/>
                    </a:lnTo>
                    <a:close/>
                  </a:path>
                </a:pathLst>
              </a:custGeom>
              <a:solidFill>
                <a:srgbClr val="000000"/>
              </a:solidFill>
              <a:ln w="0">
                <a:solidFill>
                  <a:srgbClr val="000000"/>
                </a:solidFill>
                <a:round/>
                <a:headEnd/>
                <a:tailEnd/>
              </a:ln>
            </p:spPr>
            <p:txBody>
              <a:bodyPr/>
              <a:lstStyle/>
              <a:p>
                <a:endParaRPr lang="zh-TW" altLang="en-US"/>
              </a:p>
            </p:txBody>
          </p:sp>
          <p:sp>
            <p:nvSpPr>
              <p:cNvPr id="7235" name="Freeform 313">
                <a:extLst>
                  <a:ext uri="{FF2B5EF4-FFF2-40B4-BE49-F238E27FC236}">
                    <a16:creationId xmlns:a16="http://schemas.microsoft.com/office/drawing/2014/main" id="{DED45F56-4673-6947-9B1F-4E825C62AAF0}"/>
                  </a:ext>
                </a:extLst>
              </p:cNvPr>
              <p:cNvSpPr>
                <a:spLocks/>
              </p:cNvSpPr>
              <p:nvPr/>
            </p:nvSpPr>
            <p:spPr bwMode="auto">
              <a:xfrm>
                <a:off x="3424" y="2409"/>
                <a:ext cx="357" cy="253"/>
              </a:xfrm>
              <a:custGeom>
                <a:avLst/>
                <a:gdLst>
                  <a:gd name="T0" fmla="*/ 0 w 1174"/>
                  <a:gd name="T1" fmla="*/ 0 h 766"/>
                  <a:gd name="T2" fmla="*/ 0 w 1174"/>
                  <a:gd name="T3" fmla="*/ 0 h 766"/>
                  <a:gd name="T4" fmla="*/ 0 w 1174"/>
                  <a:gd name="T5" fmla="*/ 0 h 766"/>
                  <a:gd name="T6" fmla="*/ 0 w 1174"/>
                  <a:gd name="T7" fmla="*/ 0 h 766"/>
                  <a:gd name="T8" fmla="*/ 0 w 1174"/>
                  <a:gd name="T9" fmla="*/ 0 h 766"/>
                  <a:gd name="T10" fmla="*/ 0 w 1174"/>
                  <a:gd name="T11" fmla="*/ 0 h 766"/>
                  <a:gd name="T12" fmla="*/ 0 w 1174"/>
                  <a:gd name="T13" fmla="*/ 0 h 766"/>
                  <a:gd name="T14" fmla="*/ 0 w 1174"/>
                  <a:gd name="T15" fmla="*/ 0 h 766"/>
                  <a:gd name="T16" fmla="*/ 0 w 1174"/>
                  <a:gd name="T17" fmla="*/ 0 h 766"/>
                  <a:gd name="T18" fmla="*/ 0 w 1174"/>
                  <a:gd name="T19" fmla="*/ 0 h 766"/>
                  <a:gd name="T20" fmla="*/ 0 w 1174"/>
                  <a:gd name="T21" fmla="*/ 0 h 766"/>
                  <a:gd name="T22" fmla="*/ 0 w 1174"/>
                  <a:gd name="T23" fmla="*/ 0 h 766"/>
                  <a:gd name="T24" fmla="*/ 0 w 1174"/>
                  <a:gd name="T25" fmla="*/ 0 h 766"/>
                  <a:gd name="T26" fmla="*/ 0 w 1174"/>
                  <a:gd name="T27" fmla="*/ 0 h 766"/>
                  <a:gd name="T28" fmla="*/ 0 w 1174"/>
                  <a:gd name="T29" fmla="*/ 0 h 766"/>
                  <a:gd name="T30" fmla="*/ 0 w 1174"/>
                  <a:gd name="T31" fmla="*/ 0 h 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74"/>
                  <a:gd name="T49" fmla="*/ 0 h 766"/>
                  <a:gd name="T50" fmla="*/ 1174 w 1174"/>
                  <a:gd name="T51" fmla="*/ 766 h 7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74" h="766">
                    <a:moveTo>
                      <a:pt x="1122" y="470"/>
                    </a:moveTo>
                    <a:lnTo>
                      <a:pt x="887" y="337"/>
                    </a:lnTo>
                    <a:lnTo>
                      <a:pt x="827" y="307"/>
                    </a:lnTo>
                    <a:lnTo>
                      <a:pt x="769" y="270"/>
                    </a:lnTo>
                    <a:lnTo>
                      <a:pt x="708" y="238"/>
                    </a:lnTo>
                    <a:lnTo>
                      <a:pt x="652" y="201"/>
                    </a:lnTo>
                    <a:lnTo>
                      <a:pt x="292" y="0"/>
                    </a:lnTo>
                    <a:lnTo>
                      <a:pt x="195" y="79"/>
                    </a:lnTo>
                    <a:lnTo>
                      <a:pt x="149" y="126"/>
                    </a:lnTo>
                    <a:lnTo>
                      <a:pt x="0" y="253"/>
                    </a:lnTo>
                    <a:lnTo>
                      <a:pt x="54" y="287"/>
                    </a:lnTo>
                    <a:lnTo>
                      <a:pt x="173" y="350"/>
                    </a:lnTo>
                    <a:lnTo>
                      <a:pt x="646" y="629"/>
                    </a:lnTo>
                    <a:lnTo>
                      <a:pt x="890" y="766"/>
                    </a:lnTo>
                    <a:lnTo>
                      <a:pt x="1174" y="504"/>
                    </a:lnTo>
                    <a:lnTo>
                      <a:pt x="1122" y="470"/>
                    </a:lnTo>
                    <a:close/>
                  </a:path>
                </a:pathLst>
              </a:custGeom>
              <a:solidFill>
                <a:srgbClr val="F2F2F2"/>
              </a:solidFill>
              <a:ln w="0">
                <a:solidFill>
                  <a:srgbClr val="000000"/>
                </a:solidFill>
                <a:round/>
                <a:headEnd/>
                <a:tailEnd/>
              </a:ln>
            </p:spPr>
            <p:txBody>
              <a:bodyPr/>
              <a:lstStyle/>
              <a:p>
                <a:endParaRPr lang="zh-TW" altLang="en-US"/>
              </a:p>
            </p:txBody>
          </p:sp>
          <p:sp>
            <p:nvSpPr>
              <p:cNvPr id="7236" name="Freeform 314">
                <a:extLst>
                  <a:ext uri="{FF2B5EF4-FFF2-40B4-BE49-F238E27FC236}">
                    <a16:creationId xmlns:a16="http://schemas.microsoft.com/office/drawing/2014/main" id="{63F113E3-AF12-3A48-BB35-9A562EA25200}"/>
                  </a:ext>
                </a:extLst>
              </p:cNvPr>
              <p:cNvSpPr>
                <a:spLocks/>
              </p:cNvSpPr>
              <p:nvPr/>
            </p:nvSpPr>
            <p:spPr bwMode="auto">
              <a:xfrm>
                <a:off x="3424" y="2494"/>
                <a:ext cx="276" cy="190"/>
              </a:xfrm>
              <a:custGeom>
                <a:avLst/>
                <a:gdLst>
                  <a:gd name="T0" fmla="*/ 0 w 906"/>
                  <a:gd name="T1" fmla="*/ 0 h 581"/>
                  <a:gd name="T2" fmla="*/ 0 w 906"/>
                  <a:gd name="T3" fmla="*/ 0 h 581"/>
                  <a:gd name="T4" fmla="*/ 0 w 906"/>
                  <a:gd name="T5" fmla="*/ 0 h 581"/>
                  <a:gd name="T6" fmla="*/ 0 w 906"/>
                  <a:gd name="T7" fmla="*/ 0 h 581"/>
                  <a:gd name="T8" fmla="*/ 0 w 906"/>
                  <a:gd name="T9" fmla="*/ 0 h 581"/>
                  <a:gd name="T10" fmla="*/ 0 w 906"/>
                  <a:gd name="T11" fmla="*/ 0 h 581"/>
                  <a:gd name="T12" fmla="*/ 0 w 906"/>
                  <a:gd name="T13" fmla="*/ 0 h 581"/>
                  <a:gd name="T14" fmla="*/ 0 w 906"/>
                  <a:gd name="T15" fmla="*/ 0 h 581"/>
                  <a:gd name="T16" fmla="*/ 0 w 906"/>
                  <a:gd name="T17" fmla="*/ 0 h 5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6"/>
                  <a:gd name="T28" fmla="*/ 0 h 581"/>
                  <a:gd name="T29" fmla="*/ 906 w 906"/>
                  <a:gd name="T30" fmla="*/ 581 h 5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6" h="581">
                    <a:moveTo>
                      <a:pt x="906" y="581"/>
                    </a:moveTo>
                    <a:lnTo>
                      <a:pt x="890" y="509"/>
                    </a:lnTo>
                    <a:lnTo>
                      <a:pt x="407" y="234"/>
                    </a:lnTo>
                    <a:lnTo>
                      <a:pt x="0" y="0"/>
                    </a:lnTo>
                    <a:lnTo>
                      <a:pt x="14" y="72"/>
                    </a:lnTo>
                    <a:lnTo>
                      <a:pt x="315" y="246"/>
                    </a:lnTo>
                    <a:lnTo>
                      <a:pt x="499" y="345"/>
                    </a:lnTo>
                    <a:lnTo>
                      <a:pt x="556" y="383"/>
                    </a:lnTo>
                    <a:lnTo>
                      <a:pt x="906" y="581"/>
                    </a:lnTo>
                    <a:close/>
                  </a:path>
                </a:pathLst>
              </a:custGeom>
              <a:solidFill>
                <a:srgbClr val="B8C9D2"/>
              </a:solidFill>
              <a:ln w="0">
                <a:solidFill>
                  <a:srgbClr val="000000"/>
                </a:solidFill>
                <a:round/>
                <a:headEnd/>
                <a:tailEnd/>
              </a:ln>
            </p:spPr>
            <p:txBody>
              <a:bodyPr/>
              <a:lstStyle/>
              <a:p>
                <a:endParaRPr lang="zh-TW" altLang="en-US"/>
              </a:p>
            </p:txBody>
          </p:sp>
          <p:sp>
            <p:nvSpPr>
              <p:cNvPr id="7237" name="Freeform 315">
                <a:extLst>
                  <a:ext uri="{FF2B5EF4-FFF2-40B4-BE49-F238E27FC236}">
                    <a16:creationId xmlns:a16="http://schemas.microsoft.com/office/drawing/2014/main" id="{AEE33670-041B-684B-B9A3-04D8CA340C39}"/>
                  </a:ext>
                </a:extLst>
              </p:cNvPr>
              <p:cNvSpPr>
                <a:spLocks/>
              </p:cNvSpPr>
              <p:nvPr/>
            </p:nvSpPr>
            <p:spPr bwMode="auto">
              <a:xfrm>
                <a:off x="3460" y="2434"/>
                <a:ext cx="192" cy="140"/>
              </a:xfrm>
              <a:custGeom>
                <a:avLst/>
                <a:gdLst>
                  <a:gd name="T0" fmla="*/ 0 w 635"/>
                  <a:gd name="T1" fmla="*/ 0 h 425"/>
                  <a:gd name="T2" fmla="*/ 0 w 635"/>
                  <a:gd name="T3" fmla="*/ 0 h 425"/>
                  <a:gd name="T4" fmla="*/ 0 w 635"/>
                  <a:gd name="T5" fmla="*/ 0 h 425"/>
                  <a:gd name="T6" fmla="*/ 0 w 635"/>
                  <a:gd name="T7" fmla="*/ 0 h 425"/>
                  <a:gd name="T8" fmla="*/ 0 w 635"/>
                  <a:gd name="T9" fmla="*/ 0 h 425"/>
                  <a:gd name="T10" fmla="*/ 0 w 635"/>
                  <a:gd name="T11" fmla="*/ 0 h 425"/>
                  <a:gd name="T12" fmla="*/ 0 w 635"/>
                  <a:gd name="T13" fmla="*/ 0 h 425"/>
                  <a:gd name="T14" fmla="*/ 0 60000 65536"/>
                  <a:gd name="T15" fmla="*/ 0 60000 65536"/>
                  <a:gd name="T16" fmla="*/ 0 60000 65536"/>
                  <a:gd name="T17" fmla="*/ 0 60000 65536"/>
                  <a:gd name="T18" fmla="*/ 0 60000 65536"/>
                  <a:gd name="T19" fmla="*/ 0 60000 65536"/>
                  <a:gd name="T20" fmla="*/ 0 60000 65536"/>
                  <a:gd name="T21" fmla="*/ 0 w 635"/>
                  <a:gd name="T22" fmla="*/ 0 h 425"/>
                  <a:gd name="T23" fmla="*/ 635 w 635"/>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5" h="425">
                    <a:moveTo>
                      <a:pt x="462" y="425"/>
                    </a:moveTo>
                    <a:lnTo>
                      <a:pt x="635" y="260"/>
                    </a:lnTo>
                    <a:lnTo>
                      <a:pt x="180" y="0"/>
                    </a:lnTo>
                    <a:lnTo>
                      <a:pt x="0" y="161"/>
                    </a:lnTo>
                    <a:lnTo>
                      <a:pt x="345" y="360"/>
                    </a:lnTo>
                    <a:lnTo>
                      <a:pt x="405" y="390"/>
                    </a:lnTo>
                    <a:lnTo>
                      <a:pt x="462" y="425"/>
                    </a:lnTo>
                    <a:close/>
                  </a:path>
                </a:pathLst>
              </a:custGeom>
              <a:solidFill>
                <a:srgbClr val="4E7284"/>
              </a:solidFill>
              <a:ln w="0">
                <a:solidFill>
                  <a:srgbClr val="000000"/>
                </a:solidFill>
                <a:round/>
                <a:headEnd/>
                <a:tailEnd/>
              </a:ln>
            </p:spPr>
            <p:txBody>
              <a:bodyPr/>
              <a:lstStyle/>
              <a:p>
                <a:endParaRPr lang="zh-TW" altLang="en-US"/>
              </a:p>
            </p:txBody>
          </p:sp>
          <p:sp>
            <p:nvSpPr>
              <p:cNvPr id="7238" name="Freeform 316">
                <a:extLst>
                  <a:ext uri="{FF2B5EF4-FFF2-40B4-BE49-F238E27FC236}">
                    <a16:creationId xmlns:a16="http://schemas.microsoft.com/office/drawing/2014/main" id="{2991CAEB-AFCB-DD4A-B0FE-66E5E3B3FB1E}"/>
                  </a:ext>
                </a:extLst>
              </p:cNvPr>
              <p:cNvSpPr>
                <a:spLocks/>
              </p:cNvSpPr>
              <p:nvPr/>
            </p:nvSpPr>
            <p:spPr bwMode="auto">
              <a:xfrm>
                <a:off x="3460" y="2434"/>
                <a:ext cx="192" cy="140"/>
              </a:xfrm>
              <a:custGeom>
                <a:avLst/>
                <a:gdLst>
                  <a:gd name="T0" fmla="*/ 0 w 635"/>
                  <a:gd name="T1" fmla="*/ 0 h 425"/>
                  <a:gd name="T2" fmla="*/ 0 w 635"/>
                  <a:gd name="T3" fmla="*/ 0 h 425"/>
                  <a:gd name="T4" fmla="*/ 0 w 635"/>
                  <a:gd name="T5" fmla="*/ 0 h 425"/>
                  <a:gd name="T6" fmla="*/ 0 w 635"/>
                  <a:gd name="T7" fmla="*/ 0 h 425"/>
                  <a:gd name="T8" fmla="*/ 0 w 635"/>
                  <a:gd name="T9" fmla="*/ 0 h 425"/>
                  <a:gd name="T10" fmla="*/ 0 60000 65536"/>
                  <a:gd name="T11" fmla="*/ 0 60000 65536"/>
                  <a:gd name="T12" fmla="*/ 0 60000 65536"/>
                  <a:gd name="T13" fmla="*/ 0 60000 65536"/>
                  <a:gd name="T14" fmla="*/ 0 60000 65536"/>
                  <a:gd name="T15" fmla="*/ 0 w 635"/>
                  <a:gd name="T16" fmla="*/ 0 h 425"/>
                  <a:gd name="T17" fmla="*/ 635 w 635"/>
                  <a:gd name="T18" fmla="*/ 425 h 425"/>
                </a:gdLst>
                <a:ahLst/>
                <a:cxnLst>
                  <a:cxn ang="T10">
                    <a:pos x="T0" y="T1"/>
                  </a:cxn>
                  <a:cxn ang="T11">
                    <a:pos x="T2" y="T3"/>
                  </a:cxn>
                  <a:cxn ang="T12">
                    <a:pos x="T4" y="T5"/>
                  </a:cxn>
                  <a:cxn ang="T13">
                    <a:pos x="T6" y="T7"/>
                  </a:cxn>
                  <a:cxn ang="T14">
                    <a:pos x="T8" y="T9"/>
                  </a:cxn>
                </a:cxnLst>
                <a:rect l="T15" t="T16" r="T17" b="T18"/>
                <a:pathLst>
                  <a:path w="635" h="425">
                    <a:moveTo>
                      <a:pt x="635" y="260"/>
                    </a:moveTo>
                    <a:lnTo>
                      <a:pt x="180" y="0"/>
                    </a:lnTo>
                    <a:lnTo>
                      <a:pt x="0" y="160"/>
                    </a:lnTo>
                    <a:lnTo>
                      <a:pt x="462" y="425"/>
                    </a:lnTo>
                    <a:lnTo>
                      <a:pt x="635" y="26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39" name="Freeform 317">
                <a:extLst>
                  <a:ext uri="{FF2B5EF4-FFF2-40B4-BE49-F238E27FC236}">
                    <a16:creationId xmlns:a16="http://schemas.microsoft.com/office/drawing/2014/main" id="{D40B9839-5538-EC4B-8CA8-66512DD0FD59}"/>
                  </a:ext>
                </a:extLst>
              </p:cNvPr>
              <p:cNvSpPr>
                <a:spLocks/>
              </p:cNvSpPr>
              <p:nvPr/>
            </p:nvSpPr>
            <p:spPr bwMode="auto">
              <a:xfrm>
                <a:off x="3658" y="2555"/>
                <a:ext cx="94" cy="79"/>
              </a:xfrm>
              <a:custGeom>
                <a:avLst/>
                <a:gdLst>
                  <a:gd name="T0" fmla="*/ 0 w 310"/>
                  <a:gd name="T1" fmla="*/ 0 h 238"/>
                  <a:gd name="T2" fmla="*/ 0 w 310"/>
                  <a:gd name="T3" fmla="*/ 0 h 238"/>
                  <a:gd name="T4" fmla="*/ 0 w 310"/>
                  <a:gd name="T5" fmla="*/ 0 h 238"/>
                  <a:gd name="T6" fmla="*/ 0 w 310"/>
                  <a:gd name="T7" fmla="*/ 0 h 238"/>
                  <a:gd name="T8" fmla="*/ 0 w 310"/>
                  <a:gd name="T9" fmla="*/ 0 h 238"/>
                  <a:gd name="T10" fmla="*/ 0 60000 65536"/>
                  <a:gd name="T11" fmla="*/ 0 60000 65536"/>
                  <a:gd name="T12" fmla="*/ 0 60000 65536"/>
                  <a:gd name="T13" fmla="*/ 0 60000 65536"/>
                  <a:gd name="T14" fmla="*/ 0 60000 65536"/>
                  <a:gd name="T15" fmla="*/ 0 w 310"/>
                  <a:gd name="T16" fmla="*/ 0 h 238"/>
                  <a:gd name="T17" fmla="*/ 310 w 310"/>
                  <a:gd name="T18" fmla="*/ 238 h 238"/>
                </a:gdLst>
                <a:ahLst/>
                <a:cxnLst>
                  <a:cxn ang="T10">
                    <a:pos x="T0" y="T1"/>
                  </a:cxn>
                  <a:cxn ang="T11">
                    <a:pos x="T2" y="T3"/>
                  </a:cxn>
                  <a:cxn ang="T12">
                    <a:pos x="T4" y="T5"/>
                  </a:cxn>
                  <a:cxn ang="T13">
                    <a:pos x="T6" y="T7"/>
                  </a:cxn>
                  <a:cxn ang="T14">
                    <a:pos x="T8" y="T9"/>
                  </a:cxn>
                </a:cxnLst>
                <a:rect l="T15" t="T16" r="T17" b="T18"/>
                <a:pathLst>
                  <a:path w="310" h="238">
                    <a:moveTo>
                      <a:pt x="180" y="0"/>
                    </a:moveTo>
                    <a:lnTo>
                      <a:pt x="0" y="161"/>
                    </a:lnTo>
                    <a:lnTo>
                      <a:pt x="136" y="238"/>
                    </a:lnTo>
                    <a:lnTo>
                      <a:pt x="310" y="73"/>
                    </a:lnTo>
                    <a:lnTo>
                      <a:pt x="180" y="0"/>
                    </a:lnTo>
                    <a:close/>
                  </a:path>
                </a:pathLst>
              </a:custGeom>
              <a:solidFill>
                <a:srgbClr val="4E7284"/>
              </a:solidFill>
              <a:ln w="0">
                <a:solidFill>
                  <a:srgbClr val="000000"/>
                </a:solidFill>
                <a:round/>
                <a:headEnd/>
                <a:tailEnd/>
              </a:ln>
            </p:spPr>
            <p:txBody>
              <a:bodyPr/>
              <a:lstStyle/>
              <a:p>
                <a:endParaRPr lang="zh-TW" altLang="en-US"/>
              </a:p>
            </p:txBody>
          </p:sp>
          <p:sp>
            <p:nvSpPr>
              <p:cNvPr id="7240" name="Freeform 318">
                <a:extLst>
                  <a:ext uri="{FF2B5EF4-FFF2-40B4-BE49-F238E27FC236}">
                    <a16:creationId xmlns:a16="http://schemas.microsoft.com/office/drawing/2014/main" id="{6912E2D9-D86F-0E47-9DFC-516475BC4E92}"/>
                  </a:ext>
                </a:extLst>
              </p:cNvPr>
              <p:cNvSpPr>
                <a:spLocks/>
              </p:cNvSpPr>
              <p:nvPr/>
            </p:nvSpPr>
            <p:spPr bwMode="auto">
              <a:xfrm>
                <a:off x="3658" y="2555"/>
                <a:ext cx="94" cy="79"/>
              </a:xfrm>
              <a:custGeom>
                <a:avLst/>
                <a:gdLst>
                  <a:gd name="T0" fmla="*/ 0 w 309"/>
                  <a:gd name="T1" fmla="*/ 0 h 238"/>
                  <a:gd name="T2" fmla="*/ 0 w 309"/>
                  <a:gd name="T3" fmla="*/ 0 h 238"/>
                  <a:gd name="T4" fmla="*/ 0 w 309"/>
                  <a:gd name="T5" fmla="*/ 0 h 238"/>
                  <a:gd name="T6" fmla="*/ 0 w 309"/>
                  <a:gd name="T7" fmla="*/ 0 h 238"/>
                  <a:gd name="T8" fmla="*/ 0 w 309"/>
                  <a:gd name="T9" fmla="*/ 0 h 238"/>
                  <a:gd name="T10" fmla="*/ 0 60000 65536"/>
                  <a:gd name="T11" fmla="*/ 0 60000 65536"/>
                  <a:gd name="T12" fmla="*/ 0 60000 65536"/>
                  <a:gd name="T13" fmla="*/ 0 60000 65536"/>
                  <a:gd name="T14" fmla="*/ 0 60000 65536"/>
                  <a:gd name="T15" fmla="*/ 0 w 309"/>
                  <a:gd name="T16" fmla="*/ 0 h 238"/>
                  <a:gd name="T17" fmla="*/ 309 w 309"/>
                  <a:gd name="T18" fmla="*/ 238 h 238"/>
                </a:gdLst>
                <a:ahLst/>
                <a:cxnLst>
                  <a:cxn ang="T10">
                    <a:pos x="T0" y="T1"/>
                  </a:cxn>
                  <a:cxn ang="T11">
                    <a:pos x="T2" y="T3"/>
                  </a:cxn>
                  <a:cxn ang="T12">
                    <a:pos x="T4" y="T5"/>
                  </a:cxn>
                  <a:cxn ang="T13">
                    <a:pos x="T6" y="T7"/>
                  </a:cxn>
                  <a:cxn ang="T14">
                    <a:pos x="T8" y="T9"/>
                  </a:cxn>
                </a:cxnLst>
                <a:rect l="T15" t="T16" r="T17" b="T18"/>
                <a:pathLst>
                  <a:path w="309" h="238">
                    <a:moveTo>
                      <a:pt x="179" y="0"/>
                    </a:moveTo>
                    <a:lnTo>
                      <a:pt x="309" y="73"/>
                    </a:lnTo>
                    <a:lnTo>
                      <a:pt x="136" y="238"/>
                    </a:lnTo>
                    <a:lnTo>
                      <a:pt x="0" y="160"/>
                    </a:lnTo>
                    <a:lnTo>
                      <a:pt x="179"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1" name="Freeform 319">
                <a:extLst>
                  <a:ext uri="{FF2B5EF4-FFF2-40B4-BE49-F238E27FC236}">
                    <a16:creationId xmlns:a16="http://schemas.microsoft.com/office/drawing/2014/main" id="{F0ACB14C-126C-6D47-94F9-801C4BFD1FFD}"/>
                  </a:ext>
                </a:extLst>
              </p:cNvPr>
              <p:cNvSpPr>
                <a:spLocks/>
              </p:cNvSpPr>
              <p:nvPr/>
            </p:nvSpPr>
            <p:spPr bwMode="auto">
              <a:xfrm>
                <a:off x="3640" y="2525"/>
                <a:ext cx="61" cy="48"/>
              </a:xfrm>
              <a:custGeom>
                <a:avLst/>
                <a:gdLst>
                  <a:gd name="T0" fmla="*/ 0 w 201"/>
                  <a:gd name="T1" fmla="*/ 0 h 140"/>
                  <a:gd name="T2" fmla="*/ 0 w 201"/>
                  <a:gd name="T3" fmla="*/ 0 h 140"/>
                  <a:gd name="T4" fmla="*/ 0 w 201"/>
                  <a:gd name="T5" fmla="*/ 0 h 140"/>
                  <a:gd name="T6" fmla="*/ 0 w 201"/>
                  <a:gd name="T7" fmla="*/ 0 h 140"/>
                  <a:gd name="T8" fmla="*/ 0 w 201"/>
                  <a:gd name="T9" fmla="*/ 0 h 140"/>
                  <a:gd name="T10" fmla="*/ 0 60000 65536"/>
                  <a:gd name="T11" fmla="*/ 0 60000 65536"/>
                  <a:gd name="T12" fmla="*/ 0 60000 65536"/>
                  <a:gd name="T13" fmla="*/ 0 60000 65536"/>
                  <a:gd name="T14" fmla="*/ 0 60000 65536"/>
                  <a:gd name="T15" fmla="*/ 0 w 201"/>
                  <a:gd name="T16" fmla="*/ 0 h 140"/>
                  <a:gd name="T17" fmla="*/ 201 w 201"/>
                  <a:gd name="T18" fmla="*/ 140 h 140"/>
                </a:gdLst>
                <a:ahLst/>
                <a:cxnLst>
                  <a:cxn ang="T10">
                    <a:pos x="T0" y="T1"/>
                  </a:cxn>
                  <a:cxn ang="T11">
                    <a:pos x="T2" y="T3"/>
                  </a:cxn>
                  <a:cxn ang="T12">
                    <a:pos x="T4" y="T5"/>
                  </a:cxn>
                  <a:cxn ang="T13">
                    <a:pos x="T6" y="T7"/>
                  </a:cxn>
                  <a:cxn ang="T14">
                    <a:pos x="T8" y="T9"/>
                  </a:cxn>
                </a:cxnLst>
                <a:rect l="T15" t="T16" r="T17" b="T18"/>
                <a:pathLst>
                  <a:path w="201" h="140">
                    <a:moveTo>
                      <a:pt x="0" y="75"/>
                    </a:moveTo>
                    <a:lnTo>
                      <a:pt x="118" y="140"/>
                    </a:lnTo>
                    <a:lnTo>
                      <a:pt x="201" y="65"/>
                    </a:lnTo>
                    <a:lnTo>
                      <a:pt x="84" y="0"/>
                    </a:lnTo>
                    <a:lnTo>
                      <a:pt x="0" y="75"/>
                    </a:lnTo>
                    <a:close/>
                  </a:path>
                </a:pathLst>
              </a:custGeom>
              <a:solidFill>
                <a:srgbClr val="4E7284"/>
              </a:solidFill>
              <a:ln w="0">
                <a:solidFill>
                  <a:srgbClr val="000000"/>
                </a:solidFill>
                <a:round/>
                <a:headEnd/>
                <a:tailEnd/>
              </a:ln>
            </p:spPr>
            <p:txBody>
              <a:bodyPr/>
              <a:lstStyle/>
              <a:p>
                <a:endParaRPr lang="zh-TW" altLang="en-US"/>
              </a:p>
            </p:txBody>
          </p:sp>
          <p:sp>
            <p:nvSpPr>
              <p:cNvPr id="7242" name="Freeform 320">
                <a:extLst>
                  <a:ext uri="{FF2B5EF4-FFF2-40B4-BE49-F238E27FC236}">
                    <a16:creationId xmlns:a16="http://schemas.microsoft.com/office/drawing/2014/main" id="{7C82CCE2-9116-C24F-AC7B-461638AD9EC8}"/>
                  </a:ext>
                </a:extLst>
              </p:cNvPr>
              <p:cNvSpPr>
                <a:spLocks/>
              </p:cNvSpPr>
              <p:nvPr/>
            </p:nvSpPr>
            <p:spPr bwMode="auto">
              <a:xfrm>
                <a:off x="3640" y="2526"/>
                <a:ext cx="61" cy="47"/>
              </a:xfrm>
              <a:custGeom>
                <a:avLst/>
                <a:gdLst>
                  <a:gd name="T0" fmla="*/ 0 w 201"/>
                  <a:gd name="T1" fmla="*/ 0 h 140"/>
                  <a:gd name="T2" fmla="*/ 0 w 201"/>
                  <a:gd name="T3" fmla="*/ 0 h 140"/>
                  <a:gd name="T4" fmla="*/ 0 w 201"/>
                  <a:gd name="T5" fmla="*/ 0 h 140"/>
                  <a:gd name="T6" fmla="*/ 0 w 201"/>
                  <a:gd name="T7" fmla="*/ 0 h 140"/>
                  <a:gd name="T8" fmla="*/ 0 w 201"/>
                  <a:gd name="T9" fmla="*/ 0 h 140"/>
                  <a:gd name="T10" fmla="*/ 0 60000 65536"/>
                  <a:gd name="T11" fmla="*/ 0 60000 65536"/>
                  <a:gd name="T12" fmla="*/ 0 60000 65536"/>
                  <a:gd name="T13" fmla="*/ 0 60000 65536"/>
                  <a:gd name="T14" fmla="*/ 0 60000 65536"/>
                  <a:gd name="T15" fmla="*/ 0 w 201"/>
                  <a:gd name="T16" fmla="*/ 0 h 140"/>
                  <a:gd name="T17" fmla="*/ 201 w 201"/>
                  <a:gd name="T18" fmla="*/ 140 h 140"/>
                </a:gdLst>
                <a:ahLst/>
                <a:cxnLst>
                  <a:cxn ang="T10">
                    <a:pos x="T0" y="T1"/>
                  </a:cxn>
                  <a:cxn ang="T11">
                    <a:pos x="T2" y="T3"/>
                  </a:cxn>
                  <a:cxn ang="T12">
                    <a:pos x="T4" y="T5"/>
                  </a:cxn>
                  <a:cxn ang="T13">
                    <a:pos x="T6" y="T7"/>
                  </a:cxn>
                  <a:cxn ang="T14">
                    <a:pos x="T8" y="T9"/>
                  </a:cxn>
                </a:cxnLst>
                <a:rect l="T15" t="T16" r="T17" b="T18"/>
                <a:pathLst>
                  <a:path w="201" h="140">
                    <a:moveTo>
                      <a:pt x="0" y="75"/>
                    </a:moveTo>
                    <a:lnTo>
                      <a:pt x="84" y="0"/>
                    </a:lnTo>
                    <a:lnTo>
                      <a:pt x="201" y="65"/>
                    </a:lnTo>
                    <a:lnTo>
                      <a:pt x="118" y="140"/>
                    </a:lnTo>
                    <a:lnTo>
                      <a:pt x="0" y="75"/>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3" name="Freeform 321">
                <a:extLst>
                  <a:ext uri="{FF2B5EF4-FFF2-40B4-BE49-F238E27FC236}">
                    <a16:creationId xmlns:a16="http://schemas.microsoft.com/office/drawing/2014/main" id="{36D511B2-9408-3B47-B40C-D984C7B40EC3}"/>
                  </a:ext>
                </a:extLst>
              </p:cNvPr>
              <p:cNvSpPr>
                <a:spLocks/>
              </p:cNvSpPr>
              <p:nvPr/>
            </p:nvSpPr>
            <p:spPr bwMode="auto">
              <a:xfrm>
                <a:off x="3611" y="2564"/>
                <a:ext cx="53" cy="38"/>
              </a:xfrm>
              <a:custGeom>
                <a:avLst/>
                <a:gdLst>
                  <a:gd name="T0" fmla="*/ 0 w 172"/>
                  <a:gd name="T1" fmla="*/ 0 h 115"/>
                  <a:gd name="T2" fmla="*/ 0 w 172"/>
                  <a:gd name="T3" fmla="*/ 0 h 115"/>
                  <a:gd name="T4" fmla="*/ 0 w 172"/>
                  <a:gd name="T5" fmla="*/ 0 h 115"/>
                  <a:gd name="T6" fmla="*/ 0 w 172"/>
                  <a:gd name="T7" fmla="*/ 0 h 115"/>
                  <a:gd name="T8" fmla="*/ 0 w 172"/>
                  <a:gd name="T9" fmla="*/ 0 h 115"/>
                  <a:gd name="T10" fmla="*/ 0 60000 65536"/>
                  <a:gd name="T11" fmla="*/ 0 60000 65536"/>
                  <a:gd name="T12" fmla="*/ 0 60000 65536"/>
                  <a:gd name="T13" fmla="*/ 0 60000 65536"/>
                  <a:gd name="T14" fmla="*/ 0 60000 65536"/>
                  <a:gd name="T15" fmla="*/ 0 w 172"/>
                  <a:gd name="T16" fmla="*/ 0 h 115"/>
                  <a:gd name="T17" fmla="*/ 172 w 172"/>
                  <a:gd name="T18" fmla="*/ 115 h 115"/>
                </a:gdLst>
                <a:ahLst/>
                <a:cxnLst>
                  <a:cxn ang="T10">
                    <a:pos x="T0" y="T1"/>
                  </a:cxn>
                  <a:cxn ang="T11">
                    <a:pos x="T2" y="T3"/>
                  </a:cxn>
                  <a:cxn ang="T12">
                    <a:pos x="T4" y="T5"/>
                  </a:cxn>
                  <a:cxn ang="T13">
                    <a:pos x="T6" y="T7"/>
                  </a:cxn>
                  <a:cxn ang="T14">
                    <a:pos x="T8" y="T9"/>
                  </a:cxn>
                </a:cxnLst>
                <a:rect l="T15" t="T16" r="T17" b="T18"/>
                <a:pathLst>
                  <a:path w="172" h="115">
                    <a:moveTo>
                      <a:pt x="0" y="49"/>
                    </a:moveTo>
                    <a:lnTo>
                      <a:pt x="118" y="115"/>
                    </a:lnTo>
                    <a:lnTo>
                      <a:pt x="172" y="66"/>
                    </a:lnTo>
                    <a:lnTo>
                      <a:pt x="55" y="0"/>
                    </a:lnTo>
                    <a:lnTo>
                      <a:pt x="0" y="49"/>
                    </a:lnTo>
                    <a:close/>
                  </a:path>
                </a:pathLst>
              </a:custGeom>
              <a:solidFill>
                <a:srgbClr val="4E7284"/>
              </a:solidFill>
              <a:ln w="0">
                <a:solidFill>
                  <a:srgbClr val="000000"/>
                </a:solidFill>
                <a:round/>
                <a:headEnd/>
                <a:tailEnd/>
              </a:ln>
            </p:spPr>
            <p:txBody>
              <a:bodyPr/>
              <a:lstStyle/>
              <a:p>
                <a:endParaRPr lang="zh-TW" altLang="en-US"/>
              </a:p>
            </p:txBody>
          </p:sp>
          <p:sp>
            <p:nvSpPr>
              <p:cNvPr id="7244" name="Freeform 322">
                <a:extLst>
                  <a:ext uri="{FF2B5EF4-FFF2-40B4-BE49-F238E27FC236}">
                    <a16:creationId xmlns:a16="http://schemas.microsoft.com/office/drawing/2014/main" id="{B21D4E72-D0E3-FA46-B0F8-7ADF5016461F}"/>
                  </a:ext>
                </a:extLst>
              </p:cNvPr>
              <p:cNvSpPr>
                <a:spLocks/>
              </p:cNvSpPr>
              <p:nvPr/>
            </p:nvSpPr>
            <p:spPr bwMode="auto">
              <a:xfrm>
                <a:off x="3611" y="2564"/>
                <a:ext cx="53" cy="38"/>
              </a:xfrm>
              <a:custGeom>
                <a:avLst/>
                <a:gdLst>
                  <a:gd name="T0" fmla="*/ 0 w 172"/>
                  <a:gd name="T1" fmla="*/ 0 h 114"/>
                  <a:gd name="T2" fmla="*/ 0 w 172"/>
                  <a:gd name="T3" fmla="*/ 0 h 114"/>
                  <a:gd name="T4" fmla="*/ 0 w 172"/>
                  <a:gd name="T5" fmla="*/ 0 h 114"/>
                  <a:gd name="T6" fmla="*/ 0 w 172"/>
                  <a:gd name="T7" fmla="*/ 0 h 114"/>
                  <a:gd name="T8" fmla="*/ 0 w 172"/>
                  <a:gd name="T9" fmla="*/ 0 h 114"/>
                  <a:gd name="T10" fmla="*/ 0 60000 65536"/>
                  <a:gd name="T11" fmla="*/ 0 60000 65536"/>
                  <a:gd name="T12" fmla="*/ 0 60000 65536"/>
                  <a:gd name="T13" fmla="*/ 0 60000 65536"/>
                  <a:gd name="T14" fmla="*/ 0 60000 65536"/>
                  <a:gd name="T15" fmla="*/ 0 w 172"/>
                  <a:gd name="T16" fmla="*/ 0 h 114"/>
                  <a:gd name="T17" fmla="*/ 172 w 172"/>
                  <a:gd name="T18" fmla="*/ 114 h 114"/>
                </a:gdLst>
                <a:ahLst/>
                <a:cxnLst>
                  <a:cxn ang="T10">
                    <a:pos x="T0" y="T1"/>
                  </a:cxn>
                  <a:cxn ang="T11">
                    <a:pos x="T2" y="T3"/>
                  </a:cxn>
                  <a:cxn ang="T12">
                    <a:pos x="T4" y="T5"/>
                  </a:cxn>
                  <a:cxn ang="T13">
                    <a:pos x="T6" y="T7"/>
                  </a:cxn>
                  <a:cxn ang="T14">
                    <a:pos x="T8" y="T9"/>
                  </a:cxn>
                </a:cxnLst>
                <a:rect l="T15" t="T16" r="T17" b="T18"/>
                <a:pathLst>
                  <a:path w="172" h="114">
                    <a:moveTo>
                      <a:pt x="0" y="49"/>
                    </a:moveTo>
                    <a:lnTo>
                      <a:pt x="54" y="0"/>
                    </a:lnTo>
                    <a:lnTo>
                      <a:pt x="172" y="66"/>
                    </a:lnTo>
                    <a:lnTo>
                      <a:pt x="118" y="114"/>
                    </a:lnTo>
                    <a:lnTo>
                      <a:pt x="0" y="49"/>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5" name="Freeform 323">
                <a:extLst>
                  <a:ext uri="{FF2B5EF4-FFF2-40B4-BE49-F238E27FC236}">
                    <a16:creationId xmlns:a16="http://schemas.microsoft.com/office/drawing/2014/main" id="{F5EAC1A7-CCDE-3D48-BED1-21F11CF03FA2}"/>
                  </a:ext>
                </a:extLst>
              </p:cNvPr>
              <p:cNvSpPr>
                <a:spLocks/>
              </p:cNvSpPr>
              <p:nvPr/>
            </p:nvSpPr>
            <p:spPr bwMode="auto">
              <a:xfrm>
                <a:off x="3728" y="2660"/>
                <a:ext cx="97" cy="126"/>
              </a:xfrm>
              <a:custGeom>
                <a:avLst/>
                <a:gdLst>
                  <a:gd name="T0" fmla="*/ 0 w 320"/>
                  <a:gd name="T1" fmla="*/ 0 h 382"/>
                  <a:gd name="T2" fmla="*/ 0 w 320"/>
                  <a:gd name="T3" fmla="*/ 0 h 382"/>
                  <a:gd name="T4" fmla="*/ 0 w 320"/>
                  <a:gd name="T5" fmla="*/ 0 h 382"/>
                  <a:gd name="T6" fmla="*/ 0 w 320"/>
                  <a:gd name="T7" fmla="*/ 0 h 382"/>
                  <a:gd name="T8" fmla="*/ 0 w 320"/>
                  <a:gd name="T9" fmla="*/ 0 h 382"/>
                  <a:gd name="T10" fmla="*/ 0 w 320"/>
                  <a:gd name="T11" fmla="*/ 0 h 382"/>
                  <a:gd name="T12" fmla="*/ 0 w 320"/>
                  <a:gd name="T13" fmla="*/ 0 h 382"/>
                  <a:gd name="T14" fmla="*/ 0 w 320"/>
                  <a:gd name="T15" fmla="*/ 0 h 382"/>
                  <a:gd name="T16" fmla="*/ 0 w 320"/>
                  <a:gd name="T17" fmla="*/ 0 h 382"/>
                  <a:gd name="T18" fmla="*/ 0 w 320"/>
                  <a:gd name="T19" fmla="*/ 0 h 382"/>
                  <a:gd name="T20" fmla="*/ 0 w 320"/>
                  <a:gd name="T21" fmla="*/ 0 h 382"/>
                  <a:gd name="T22" fmla="*/ 0 w 320"/>
                  <a:gd name="T23" fmla="*/ 0 h 382"/>
                  <a:gd name="T24" fmla="*/ 0 w 320"/>
                  <a:gd name="T25" fmla="*/ 0 h 382"/>
                  <a:gd name="T26" fmla="*/ 0 w 320"/>
                  <a:gd name="T27" fmla="*/ 0 h 382"/>
                  <a:gd name="T28" fmla="*/ 0 w 320"/>
                  <a:gd name="T29" fmla="*/ 0 h 382"/>
                  <a:gd name="T30" fmla="*/ 0 w 320"/>
                  <a:gd name="T31" fmla="*/ 0 h 382"/>
                  <a:gd name="T32" fmla="*/ 0 w 320"/>
                  <a:gd name="T33" fmla="*/ 0 h 3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0"/>
                  <a:gd name="T52" fmla="*/ 0 h 382"/>
                  <a:gd name="T53" fmla="*/ 320 w 320"/>
                  <a:gd name="T54" fmla="*/ 382 h 3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0" h="382">
                    <a:moveTo>
                      <a:pt x="318" y="181"/>
                    </a:moveTo>
                    <a:cubicBezTo>
                      <a:pt x="320" y="157"/>
                      <a:pt x="319" y="135"/>
                      <a:pt x="315" y="114"/>
                    </a:cubicBezTo>
                    <a:cubicBezTo>
                      <a:pt x="309" y="90"/>
                      <a:pt x="299" y="69"/>
                      <a:pt x="286" y="51"/>
                    </a:cubicBezTo>
                    <a:cubicBezTo>
                      <a:pt x="272" y="32"/>
                      <a:pt x="253" y="18"/>
                      <a:pt x="231" y="8"/>
                    </a:cubicBezTo>
                    <a:cubicBezTo>
                      <a:pt x="210" y="1"/>
                      <a:pt x="188" y="0"/>
                      <a:pt x="166" y="4"/>
                    </a:cubicBezTo>
                    <a:cubicBezTo>
                      <a:pt x="144" y="7"/>
                      <a:pt x="123" y="15"/>
                      <a:pt x="102" y="28"/>
                    </a:cubicBezTo>
                    <a:cubicBezTo>
                      <a:pt x="84" y="40"/>
                      <a:pt x="67" y="55"/>
                      <a:pt x="52" y="74"/>
                    </a:cubicBezTo>
                    <a:cubicBezTo>
                      <a:pt x="38" y="91"/>
                      <a:pt x="27" y="112"/>
                      <a:pt x="17" y="135"/>
                    </a:cubicBezTo>
                    <a:cubicBezTo>
                      <a:pt x="9" y="157"/>
                      <a:pt x="3" y="179"/>
                      <a:pt x="1" y="200"/>
                    </a:cubicBezTo>
                    <a:cubicBezTo>
                      <a:pt x="0" y="224"/>
                      <a:pt x="1" y="247"/>
                      <a:pt x="6" y="268"/>
                    </a:cubicBezTo>
                    <a:cubicBezTo>
                      <a:pt x="12" y="291"/>
                      <a:pt x="21" y="312"/>
                      <a:pt x="35" y="330"/>
                    </a:cubicBezTo>
                    <a:cubicBezTo>
                      <a:pt x="49" y="350"/>
                      <a:pt x="67" y="364"/>
                      <a:pt x="89" y="373"/>
                    </a:cubicBezTo>
                    <a:cubicBezTo>
                      <a:pt x="111" y="380"/>
                      <a:pt x="132" y="382"/>
                      <a:pt x="154" y="378"/>
                    </a:cubicBezTo>
                    <a:cubicBezTo>
                      <a:pt x="177" y="375"/>
                      <a:pt x="198" y="367"/>
                      <a:pt x="219" y="354"/>
                    </a:cubicBezTo>
                    <a:cubicBezTo>
                      <a:pt x="237" y="342"/>
                      <a:pt x="253" y="326"/>
                      <a:pt x="267" y="307"/>
                    </a:cubicBezTo>
                    <a:cubicBezTo>
                      <a:pt x="281" y="289"/>
                      <a:pt x="293" y="269"/>
                      <a:pt x="301" y="245"/>
                    </a:cubicBezTo>
                    <a:cubicBezTo>
                      <a:pt x="310" y="224"/>
                      <a:pt x="315" y="202"/>
                      <a:pt x="318" y="181"/>
                    </a:cubicBezTo>
                    <a:close/>
                  </a:path>
                </a:pathLst>
              </a:custGeom>
              <a:solidFill>
                <a:srgbClr val="B8C9D2"/>
              </a:solidFill>
              <a:ln w="0">
                <a:solidFill>
                  <a:srgbClr val="000000"/>
                </a:solidFill>
                <a:round/>
                <a:headEnd/>
                <a:tailEnd/>
              </a:ln>
            </p:spPr>
            <p:txBody>
              <a:bodyPr/>
              <a:lstStyle/>
              <a:p>
                <a:endParaRPr lang="zh-TW" altLang="en-US"/>
              </a:p>
            </p:txBody>
          </p:sp>
          <p:sp>
            <p:nvSpPr>
              <p:cNvPr id="7246" name="Freeform 324">
                <a:extLst>
                  <a:ext uri="{FF2B5EF4-FFF2-40B4-BE49-F238E27FC236}">
                    <a16:creationId xmlns:a16="http://schemas.microsoft.com/office/drawing/2014/main" id="{39C43066-D112-4A4C-B328-D4C5AF827A43}"/>
                  </a:ext>
                </a:extLst>
              </p:cNvPr>
              <p:cNvSpPr>
                <a:spLocks/>
              </p:cNvSpPr>
              <p:nvPr/>
            </p:nvSpPr>
            <p:spPr bwMode="auto">
              <a:xfrm>
                <a:off x="3728" y="2660"/>
                <a:ext cx="97" cy="126"/>
              </a:xfrm>
              <a:custGeom>
                <a:avLst/>
                <a:gdLst>
                  <a:gd name="T0" fmla="*/ 0 w 321"/>
                  <a:gd name="T1" fmla="*/ 0 h 382"/>
                  <a:gd name="T2" fmla="*/ 0 w 321"/>
                  <a:gd name="T3" fmla="*/ 0 h 382"/>
                  <a:gd name="T4" fmla="*/ 0 w 321"/>
                  <a:gd name="T5" fmla="*/ 0 h 382"/>
                  <a:gd name="T6" fmla="*/ 0 w 321"/>
                  <a:gd name="T7" fmla="*/ 0 h 382"/>
                  <a:gd name="T8" fmla="*/ 0 w 321"/>
                  <a:gd name="T9" fmla="*/ 0 h 382"/>
                  <a:gd name="T10" fmla="*/ 0 w 321"/>
                  <a:gd name="T11" fmla="*/ 0 h 382"/>
                  <a:gd name="T12" fmla="*/ 0 w 321"/>
                  <a:gd name="T13" fmla="*/ 0 h 382"/>
                  <a:gd name="T14" fmla="*/ 0 w 321"/>
                  <a:gd name="T15" fmla="*/ 0 h 382"/>
                  <a:gd name="T16" fmla="*/ 0 w 321"/>
                  <a:gd name="T17" fmla="*/ 0 h 382"/>
                  <a:gd name="T18" fmla="*/ 0 w 321"/>
                  <a:gd name="T19" fmla="*/ 0 h 382"/>
                  <a:gd name="T20" fmla="*/ 0 w 321"/>
                  <a:gd name="T21" fmla="*/ 0 h 382"/>
                  <a:gd name="T22" fmla="*/ 0 w 321"/>
                  <a:gd name="T23" fmla="*/ 0 h 382"/>
                  <a:gd name="T24" fmla="*/ 0 w 321"/>
                  <a:gd name="T25" fmla="*/ 0 h 382"/>
                  <a:gd name="T26" fmla="*/ 0 w 321"/>
                  <a:gd name="T27" fmla="*/ 0 h 382"/>
                  <a:gd name="T28" fmla="*/ 0 w 321"/>
                  <a:gd name="T29" fmla="*/ 0 h 382"/>
                  <a:gd name="T30" fmla="*/ 0 w 321"/>
                  <a:gd name="T31" fmla="*/ 0 h 382"/>
                  <a:gd name="T32" fmla="*/ 0 w 321"/>
                  <a:gd name="T33" fmla="*/ 0 h 3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1"/>
                  <a:gd name="T52" fmla="*/ 0 h 382"/>
                  <a:gd name="T53" fmla="*/ 321 w 321"/>
                  <a:gd name="T54" fmla="*/ 382 h 3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1" h="382">
                    <a:moveTo>
                      <a:pt x="315" y="113"/>
                    </a:moveTo>
                    <a:cubicBezTo>
                      <a:pt x="309" y="90"/>
                      <a:pt x="300" y="69"/>
                      <a:pt x="286" y="51"/>
                    </a:cubicBezTo>
                    <a:cubicBezTo>
                      <a:pt x="272" y="31"/>
                      <a:pt x="254" y="17"/>
                      <a:pt x="231" y="8"/>
                    </a:cubicBezTo>
                    <a:cubicBezTo>
                      <a:pt x="210" y="1"/>
                      <a:pt x="189" y="0"/>
                      <a:pt x="167" y="4"/>
                    </a:cubicBezTo>
                    <a:cubicBezTo>
                      <a:pt x="144" y="7"/>
                      <a:pt x="123" y="15"/>
                      <a:pt x="103" y="28"/>
                    </a:cubicBezTo>
                    <a:cubicBezTo>
                      <a:pt x="84" y="40"/>
                      <a:pt x="68" y="55"/>
                      <a:pt x="53" y="73"/>
                    </a:cubicBezTo>
                    <a:cubicBezTo>
                      <a:pt x="39" y="91"/>
                      <a:pt x="27" y="112"/>
                      <a:pt x="18" y="135"/>
                    </a:cubicBezTo>
                    <a:cubicBezTo>
                      <a:pt x="9" y="157"/>
                      <a:pt x="4" y="179"/>
                      <a:pt x="1" y="200"/>
                    </a:cubicBezTo>
                    <a:cubicBezTo>
                      <a:pt x="0" y="224"/>
                      <a:pt x="1" y="246"/>
                      <a:pt x="7" y="267"/>
                    </a:cubicBezTo>
                    <a:cubicBezTo>
                      <a:pt x="12" y="291"/>
                      <a:pt x="22" y="312"/>
                      <a:pt x="35" y="330"/>
                    </a:cubicBezTo>
                    <a:cubicBezTo>
                      <a:pt x="49" y="350"/>
                      <a:pt x="68" y="364"/>
                      <a:pt x="90" y="373"/>
                    </a:cubicBezTo>
                    <a:cubicBezTo>
                      <a:pt x="111" y="380"/>
                      <a:pt x="133" y="382"/>
                      <a:pt x="155" y="378"/>
                    </a:cubicBezTo>
                    <a:cubicBezTo>
                      <a:pt x="178" y="375"/>
                      <a:pt x="199" y="367"/>
                      <a:pt x="220" y="354"/>
                    </a:cubicBezTo>
                    <a:cubicBezTo>
                      <a:pt x="238" y="342"/>
                      <a:pt x="253" y="326"/>
                      <a:pt x="268" y="307"/>
                    </a:cubicBezTo>
                    <a:cubicBezTo>
                      <a:pt x="282" y="289"/>
                      <a:pt x="293" y="268"/>
                      <a:pt x="302" y="245"/>
                    </a:cubicBezTo>
                    <a:cubicBezTo>
                      <a:pt x="310" y="223"/>
                      <a:pt x="316" y="202"/>
                      <a:pt x="318" y="180"/>
                    </a:cubicBezTo>
                    <a:cubicBezTo>
                      <a:pt x="321" y="156"/>
                      <a:pt x="320" y="134"/>
                      <a:pt x="315" y="113"/>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7" name="Freeform 325">
                <a:extLst>
                  <a:ext uri="{FF2B5EF4-FFF2-40B4-BE49-F238E27FC236}">
                    <a16:creationId xmlns:a16="http://schemas.microsoft.com/office/drawing/2014/main" id="{498F621E-A168-074C-BFC7-0B4CBC03DDFB}"/>
                  </a:ext>
                </a:extLst>
              </p:cNvPr>
              <p:cNvSpPr>
                <a:spLocks/>
              </p:cNvSpPr>
              <p:nvPr/>
            </p:nvSpPr>
            <p:spPr bwMode="auto">
              <a:xfrm>
                <a:off x="3735" y="2686"/>
                <a:ext cx="88" cy="38"/>
              </a:xfrm>
              <a:custGeom>
                <a:avLst/>
                <a:gdLst>
                  <a:gd name="T0" fmla="*/ 0 w 297"/>
                  <a:gd name="T1" fmla="*/ 0 h 115"/>
                  <a:gd name="T2" fmla="*/ 0 w 297"/>
                  <a:gd name="T3" fmla="*/ 0 h 115"/>
                  <a:gd name="T4" fmla="*/ 0 w 297"/>
                  <a:gd name="T5" fmla="*/ 0 h 115"/>
                  <a:gd name="T6" fmla="*/ 0 w 297"/>
                  <a:gd name="T7" fmla="*/ 0 h 115"/>
                  <a:gd name="T8" fmla="*/ 0 60000 65536"/>
                  <a:gd name="T9" fmla="*/ 0 60000 65536"/>
                  <a:gd name="T10" fmla="*/ 0 60000 65536"/>
                  <a:gd name="T11" fmla="*/ 0 60000 65536"/>
                  <a:gd name="T12" fmla="*/ 0 w 297"/>
                  <a:gd name="T13" fmla="*/ 0 h 115"/>
                  <a:gd name="T14" fmla="*/ 297 w 297"/>
                  <a:gd name="T15" fmla="*/ 115 h 115"/>
                </a:gdLst>
                <a:ahLst/>
                <a:cxnLst>
                  <a:cxn ang="T8">
                    <a:pos x="T0" y="T1"/>
                  </a:cxn>
                  <a:cxn ang="T9">
                    <a:pos x="T2" y="T3"/>
                  </a:cxn>
                  <a:cxn ang="T10">
                    <a:pos x="T4" y="T5"/>
                  </a:cxn>
                  <a:cxn ang="T11">
                    <a:pos x="T6" y="T7"/>
                  </a:cxn>
                </a:cxnLst>
                <a:rect l="T12" t="T13" r="T14" b="T15"/>
                <a:pathLst>
                  <a:path w="297" h="115">
                    <a:moveTo>
                      <a:pt x="0" y="54"/>
                    </a:moveTo>
                    <a:cubicBezTo>
                      <a:pt x="62" y="14"/>
                      <a:pt x="115" y="0"/>
                      <a:pt x="160" y="12"/>
                    </a:cubicBezTo>
                    <a:cubicBezTo>
                      <a:pt x="204" y="24"/>
                      <a:pt x="238" y="44"/>
                      <a:pt x="262" y="70"/>
                    </a:cubicBezTo>
                    <a:cubicBezTo>
                      <a:pt x="285" y="97"/>
                      <a:pt x="297" y="111"/>
                      <a:pt x="297" y="115"/>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8" name="Freeform 326">
                <a:extLst>
                  <a:ext uri="{FF2B5EF4-FFF2-40B4-BE49-F238E27FC236}">
                    <a16:creationId xmlns:a16="http://schemas.microsoft.com/office/drawing/2014/main" id="{D6EA6890-ADBB-3C40-BACB-33CCD3CB43D6}"/>
                  </a:ext>
                </a:extLst>
              </p:cNvPr>
              <p:cNvSpPr>
                <a:spLocks/>
              </p:cNvSpPr>
              <p:nvPr/>
            </p:nvSpPr>
            <p:spPr bwMode="auto">
              <a:xfrm>
                <a:off x="3781" y="2663"/>
                <a:ext cx="16" cy="26"/>
              </a:xfrm>
              <a:custGeom>
                <a:avLst/>
                <a:gdLst>
                  <a:gd name="T0" fmla="*/ 0 w 60"/>
                  <a:gd name="T1" fmla="*/ 0 h 82"/>
                  <a:gd name="T2" fmla="*/ 0 w 60"/>
                  <a:gd name="T3" fmla="*/ 0 h 82"/>
                  <a:gd name="T4" fmla="*/ 0 w 60"/>
                  <a:gd name="T5" fmla="*/ 0 h 82"/>
                  <a:gd name="T6" fmla="*/ 0 60000 65536"/>
                  <a:gd name="T7" fmla="*/ 0 60000 65536"/>
                  <a:gd name="T8" fmla="*/ 0 60000 65536"/>
                  <a:gd name="T9" fmla="*/ 0 w 60"/>
                  <a:gd name="T10" fmla="*/ 0 h 82"/>
                  <a:gd name="T11" fmla="*/ 60 w 60"/>
                  <a:gd name="T12" fmla="*/ 82 h 82"/>
                </a:gdLst>
                <a:ahLst/>
                <a:cxnLst>
                  <a:cxn ang="T6">
                    <a:pos x="T0" y="T1"/>
                  </a:cxn>
                  <a:cxn ang="T7">
                    <a:pos x="T2" y="T3"/>
                  </a:cxn>
                  <a:cxn ang="T8">
                    <a:pos x="T4" y="T5"/>
                  </a:cxn>
                </a:cxnLst>
                <a:rect l="T9" t="T10" r="T11" b="T12"/>
                <a:pathLst>
                  <a:path w="60" h="82">
                    <a:moveTo>
                      <a:pt x="60" y="0"/>
                    </a:moveTo>
                    <a:cubicBezTo>
                      <a:pt x="32" y="18"/>
                      <a:pt x="15" y="37"/>
                      <a:pt x="9" y="54"/>
                    </a:cubicBezTo>
                    <a:cubicBezTo>
                      <a:pt x="2" y="71"/>
                      <a:pt x="0" y="81"/>
                      <a:pt x="2" y="82"/>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49" name="Freeform 327">
                <a:extLst>
                  <a:ext uri="{FF2B5EF4-FFF2-40B4-BE49-F238E27FC236}">
                    <a16:creationId xmlns:a16="http://schemas.microsoft.com/office/drawing/2014/main" id="{140C0059-269A-8642-9245-7DCDECBBCDC2}"/>
                  </a:ext>
                </a:extLst>
              </p:cNvPr>
              <p:cNvSpPr>
                <a:spLocks/>
              </p:cNvSpPr>
              <p:nvPr/>
            </p:nvSpPr>
            <p:spPr bwMode="auto">
              <a:xfrm>
                <a:off x="3473" y="2087"/>
                <a:ext cx="53" cy="89"/>
              </a:xfrm>
              <a:custGeom>
                <a:avLst/>
                <a:gdLst>
                  <a:gd name="T0" fmla="*/ 0 w 169"/>
                  <a:gd name="T1" fmla="*/ 0 h 272"/>
                  <a:gd name="T2" fmla="*/ 0 w 169"/>
                  <a:gd name="T3" fmla="*/ 0 h 272"/>
                  <a:gd name="T4" fmla="*/ 0 w 169"/>
                  <a:gd name="T5" fmla="*/ 0 h 272"/>
                  <a:gd name="T6" fmla="*/ 0 w 169"/>
                  <a:gd name="T7" fmla="*/ 0 h 272"/>
                  <a:gd name="T8" fmla="*/ 0 w 169"/>
                  <a:gd name="T9" fmla="*/ 0 h 272"/>
                  <a:gd name="T10" fmla="*/ 0 60000 65536"/>
                  <a:gd name="T11" fmla="*/ 0 60000 65536"/>
                  <a:gd name="T12" fmla="*/ 0 60000 65536"/>
                  <a:gd name="T13" fmla="*/ 0 60000 65536"/>
                  <a:gd name="T14" fmla="*/ 0 60000 65536"/>
                  <a:gd name="T15" fmla="*/ 0 w 169"/>
                  <a:gd name="T16" fmla="*/ 0 h 272"/>
                  <a:gd name="T17" fmla="*/ 169 w 169"/>
                  <a:gd name="T18" fmla="*/ 272 h 272"/>
                </a:gdLst>
                <a:ahLst/>
                <a:cxnLst>
                  <a:cxn ang="T10">
                    <a:pos x="T0" y="T1"/>
                  </a:cxn>
                  <a:cxn ang="T11">
                    <a:pos x="T2" y="T3"/>
                  </a:cxn>
                  <a:cxn ang="T12">
                    <a:pos x="T4" y="T5"/>
                  </a:cxn>
                  <a:cxn ang="T13">
                    <a:pos x="T6" y="T7"/>
                  </a:cxn>
                  <a:cxn ang="T14">
                    <a:pos x="T8" y="T9"/>
                  </a:cxn>
                </a:cxnLst>
                <a:rect l="T15" t="T16" r="T17" b="T18"/>
                <a:pathLst>
                  <a:path w="169" h="272">
                    <a:moveTo>
                      <a:pt x="0" y="174"/>
                    </a:moveTo>
                    <a:lnTo>
                      <a:pt x="169" y="272"/>
                    </a:lnTo>
                    <a:lnTo>
                      <a:pt x="169" y="97"/>
                    </a:lnTo>
                    <a:lnTo>
                      <a:pt x="0" y="0"/>
                    </a:lnTo>
                    <a:lnTo>
                      <a:pt x="0" y="174"/>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50" name="Line 328">
                <a:extLst>
                  <a:ext uri="{FF2B5EF4-FFF2-40B4-BE49-F238E27FC236}">
                    <a16:creationId xmlns:a16="http://schemas.microsoft.com/office/drawing/2014/main" id="{0AC2F27D-F44D-744C-B378-559357A133B3}"/>
                  </a:ext>
                </a:extLst>
              </p:cNvPr>
              <p:cNvSpPr>
                <a:spLocks noChangeShapeType="1"/>
              </p:cNvSpPr>
              <p:nvPr/>
            </p:nvSpPr>
            <p:spPr bwMode="auto">
              <a:xfrm>
                <a:off x="3473" y="2116"/>
                <a:ext cx="53" cy="3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1" name="Line 329">
                <a:extLst>
                  <a:ext uri="{FF2B5EF4-FFF2-40B4-BE49-F238E27FC236}">
                    <a16:creationId xmlns:a16="http://schemas.microsoft.com/office/drawing/2014/main" id="{2B5F1850-1F4C-A642-ADE7-934F72AF6B93}"/>
                  </a:ext>
                </a:extLst>
              </p:cNvPr>
              <p:cNvSpPr>
                <a:spLocks noChangeShapeType="1"/>
              </p:cNvSpPr>
              <p:nvPr/>
            </p:nvSpPr>
            <p:spPr bwMode="auto">
              <a:xfrm>
                <a:off x="3473" y="2232"/>
                <a:ext cx="53"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2" name="Line 330">
                <a:extLst>
                  <a:ext uri="{FF2B5EF4-FFF2-40B4-BE49-F238E27FC236}">
                    <a16:creationId xmlns:a16="http://schemas.microsoft.com/office/drawing/2014/main" id="{7F2A391F-7E20-A94B-89B7-343A43BEF7B8}"/>
                  </a:ext>
                </a:extLst>
              </p:cNvPr>
              <p:cNvSpPr>
                <a:spLocks noChangeShapeType="1"/>
              </p:cNvSpPr>
              <p:nvPr/>
            </p:nvSpPr>
            <p:spPr bwMode="auto">
              <a:xfrm>
                <a:off x="3473" y="2250"/>
                <a:ext cx="53" cy="3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3" name="Line 331">
                <a:extLst>
                  <a:ext uri="{FF2B5EF4-FFF2-40B4-BE49-F238E27FC236}">
                    <a16:creationId xmlns:a16="http://schemas.microsoft.com/office/drawing/2014/main" id="{657D5938-2A92-8C4F-9B8A-53461C25E7B9}"/>
                  </a:ext>
                </a:extLst>
              </p:cNvPr>
              <p:cNvSpPr>
                <a:spLocks noChangeShapeType="1"/>
              </p:cNvSpPr>
              <p:nvPr/>
            </p:nvSpPr>
            <p:spPr bwMode="auto">
              <a:xfrm>
                <a:off x="3473" y="2268"/>
                <a:ext cx="53" cy="3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4" name="Line 332">
                <a:extLst>
                  <a:ext uri="{FF2B5EF4-FFF2-40B4-BE49-F238E27FC236}">
                    <a16:creationId xmlns:a16="http://schemas.microsoft.com/office/drawing/2014/main" id="{5EFA58D6-FE10-8D4C-82D2-CBE3F6809792}"/>
                  </a:ext>
                </a:extLst>
              </p:cNvPr>
              <p:cNvSpPr>
                <a:spLocks noChangeShapeType="1"/>
              </p:cNvSpPr>
              <p:nvPr/>
            </p:nvSpPr>
            <p:spPr bwMode="auto">
              <a:xfrm>
                <a:off x="3473" y="2302"/>
                <a:ext cx="53"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5" name="Line 333">
                <a:extLst>
                  <a:ext uri="{FF2B5EF4-FFF2-40B4-BE49-F238E27FC236}">
                    <a16:creationId xmlns:a16="http://schemas.microsoft.com/office/drawing/2014/main" id="{90EC9283-48C5-114C-8171-1909DC0565A2}"/>
                  </a:ext>
                </a:extLst>
              </p:cNvPr>
              <p:cNvSpPr>
                <a:spLocks noChangeShapeType="1"/>
              </p:cNvSpPr>
              <p:nvPr/>
            </p:nvSpPr>
            <p:spPr bwMode="auto">
              <a:xfrm>
                <a:off x="3473" y="2285"/>
                <a:ext cx="53" cy="3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256" name="Freeform 334">
                <a:extLst>
                  <a:ext uri="{FF2B5EF4-FFF2-40B4-BE49-F238E27FC236}">
                    <a16:creationId xmlns:a16="http://schemas.microsoft.com/office/drawing/2014/main" id="{31D7A518-40FF-C04B-BF9D-809E04794372}"/>
                  </a:ext>
                </a:extLst>
              </p:cNvPr>
              <p:cNvSpPr>
                <a:spLocks/>
              </p:cNvSpPr>
              <p:nvPr/>
            </p:nvSpPr>
            <p:spPr bwMode="auto">
              <a:xfrm>
                <a:off x="3487" y="2188"/>
                <a:ext cx="22" cy="29"/>
              </a:xfrm>
              <a:custGeom>
                <a:avLst/>
                <a:gdLst>
                  <a:gd name="T0" fmla="*/ 0 w 75"/>
                  <a:gd name="T1" fmla="*/ 0 h 92"/>
                  <a:gd name="T2" fmla="*/ 0 w 75"/>
                  <a:gd name="T3" fmla="*/ 0 h 92"/>
                  <a:gd name="T4" fmla="*/ 0 w 75"/>
                  <a:gd name="T5" fmla="*/ 0 h 92"/>
                  <a:gd name="T6" fmla="*/ 0 w 75"/>
                  <a:gd name="T7" fmla="*/ 0 h 92"/>
                  <a:gd name="T8" fmla="*/ 0 w 75"/>
                  <a:gd name="T9" fmla="*/ 0 h 92"/>
                  <a:gd name="T10" fmla="*/ 0 60000 65536"/>
                  <a:gd name="T11" fmla="*/ 0 60000 65536"/>
                  <a:gd name="T12" fmla="*/ 0 60000 65536"/>
                  <a:gd name="T13" fmla="*/ 0 60000 65536"/>
                  <a:gd name="T14" fmla="*/ 0 60000 65536"/>
                  <a:gd name="T15" fmla="*/ 0 w 75"/>
                  <a:gd name="T16" fmla="*/ 0 h 92"/>
                  <a:gd name="T17" fmla="*/ 75 w 75"/>
                  <a:gd name="T18" fmla="*/ 92 h 92"/>
                </a:gdLst>
                <a:ahLst/>
                <a:cxnLst>
                  <a:cxn ang="T10">
                    <a:pos x="T0" y="T1"/>
                  </a:cxn>
                  <a:cxn ang="T11">
                    <a:pos x="T2" y="T3"/>
                  </a:cxn>
                  <a:cxn ang="T12">
                    <a:pos x="T4" y="T5"/>
                  </a:cxn>
                  <a:cxn ang="T13">
                    <a:pos x="T6" y="T7"/>
                  </a:cxn>
                  <a:cxn ang="T14">
                    <a:pos x="T8" y="T9"/>
                  </a:cxn>
                </a:cxnLst>
                <a:rect l="T15" t="T16" r="T17" b="T18"/>
                <a:pathLst>
                  <a:path w="75" h="92">
                    <a:moveTo>
                      <a:pt x="66" y="34"/>
                    </a:moveTo>
                    <a:cubicBezTo>
                      <a:pt x="54" y="9"/>
                      <a:pt x="39" y="0"/>
                      <a:pt x="20" y="4"/>
                    </a:cubicBezTo>
                    <a:cubicBezTo>
                      <a:pt x="4" y="14"/>
                      <a:pt x="0" y="32"/>
                      <a:pt x="8" y="58"/>
                    </a:cubicBezTo>
                    <a:cubicBezTo>
                      <a:pt x="20" y="82"/>
                      <a:pt x="35" y="92"/>
                      <a:pt x="54" y="87"/>
                    </a:cubicBezTo>
                    <a:cubicBezTo>
                      <a:pt x="71" y="77"/>
                      <a:pt x="75" y="59"/>
                      <a:pt x="66" y="34"/>
                    </a:cubicBezTo>
                    <a:close/>
                  </a:path>
                </a:pathLst>
              </a:custGeom>
              <a:solidFill>
                <a:srgbClr val="000000"/>
              </a:solidFill>
              <a:ln w="0">
                <a:solidFill>
                  <a:srgbClr val="000000"/>
                </a:solidFill>
                <a:round/>
                <a:headEnd/>
                <a:tailEnd/>
              </a:ln>
            </p:spPr>
            <p:txBody>
              <a:bodyPr/>
              <a:lstStyle/>
              <a:p>
                <a:endParaRPr lang="zh-TW" altLang="en-US"/>
              </a:p>
            </p:txBody>
          </p:sp>
          <p:sp>
            <p:nvSpPr>
              <p:cNvPr id="7257" name="Freeform 335">
                <a:extLst>
                  <a:ext uri="{FF2B5EF4-FFF2-40B4-BE49-F238E27FC236}">
                    <a16:creationId xmlns:a16="http://schemas.microsoft.com/office/drawing/2014/main" id="{2D214555-EAAA-EF41-97CE-A8E7DD63639B}"/>
                  </a:ext>
                </a:extLst>
              </p:cNvPr>
              <p:cNvSpPr>
                <a:spLocks/>
              </p:cNvSpPr>
              <p:nvPr/>
            </p:nvSpPr>
            <p:spPr bwMode="auto">
              <a:xfrm>
                <a:off x="3487" y="2188"/>
                <a:ext cx="22" cy="29"/>
              </a:xfrm>
              <a:custGeom>
                <a:avLst/>
                <a:gdLst>
                  <a:gd name="T0" fmla="*/ 0 w 75"/>
                  <a:gd name="T1" fmla="*/ 0 h 92"/>
                  <a:gd name="T2" fmla="*/ 0 w 75"/>
                  <a:gd name="T3" fmla="*/ 0 h 92"/>
                  <a:gd name="T4" fmla="*/ 0 w 75"/>
                  <a:gd name="T5" fmla="*/ 0 h 92"/>
                  <a:gd name="T6" fmla="*/ 0 w 75"/>
                  <a:gd name="T7" fmla="*/ 0 h 92"/>
                  <a:gd name="T8" fmla="*/ 0 w 75"/>
                  <a:gd name="T9" fmla="*/ 0 h 92"/>
                  <a:gd name="T10" fmla="*/ 0 60000 65536"/>
                  <a:gd name="T11" fmla="*/ 0 60000 65536"/>
                  <a:gd name="T12" fmla="*/ 0 60000 65536"/>
                  <a:gd name="T13" fmla="*/ 0 60000 65536"/>
                  <a:gd name="T14" fmla="*/ 0 60000 65536"/>
                  <a:gd name="T15" fmla="*/ 0 w 75"/>
                  <a:gd name="T16" fmla="*/ 0 h 92"/>
                  <a:gd name="T17" fmla="*/ 75 w 75"/>
                  <a:gd name="T18" fmla="*/ 92 h 92"/>
                </a:gdLst>
                <a:ahLst/>
                <a:cxnLst>
                  <a:cxn ang="T10">
                    <a:pos x="T0" y="T1"/>
                  </a:cxn>
                  <a:cxn ang="T11">
                    <a:pos x="T2" y="T3"/>
                  </a:cxn>
                  <a:cxn ang="T12">
                    <a:pos x="T4" y="T5"/>
                  </a:cxn>
                  <a:cxn ang="T13">
                    <a:pos x="T6" y="T7"/>
                  </a:cxn>
                  <a:cxn ang="T14">
                    <a:pos x="T8" y="T9"/>
                  </a:cxn>
                </a:cxnLst>
                <a:rect l="T15" t="T16" r="T17" b="T18"/>
                <a:pathLst>
                  <a:path w="75" h="92">
                    <a:moveTo>
                      <a:pt x="20" y="4"/>
                    </a:moveTo>
                    <a:cubicBezTo>
                      <a:pt x="4" y="14"/>
                      <a:pt x="0" y="32"/>
                      <a:pt x="8" y="58"/>
                    </a:cubicBezTo>
                    <a:cubicBezTo>
                      <a:pt x="20" y="82"/>
                      <a:pt x="35" y="92"/>
                      <a:pt x="54" y="87"/>
                    </a:cubicBezTo>
                    <a:cubicBezTo>
                      <a:pt x="71" y="77"/>
                      <a:pt x="75" y="59"/>
                      <a:pt x="66" y="34"/>
                    </a:cubicBezTo>
                    <a:cubicBezTo>
                      <a:pt x="54" y="9"/>
                      <a:pt x="39" y="0"/>
                      <a:pt x="20" y="4"/>
                    </a:cubicBez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grpSp>
      <p:sp>
        <p:nvSpPr>
          <p:cNvPr id="7172" name="標題 1">
            <a:extLst>
              <a:ext uri="{FF2B5EF4-FFF2-40B4-BE49-F238E27FC236}">
                <a16:creationId xmlns:a16="http://schemas.microsoft.com/office/drawing/2014/main" id="{4C2CCBD2-6979-044E-8642-4BFF5B64F2D8}"/>
              </a:ext>
            </a:extLst>
          </p:cNvPr>
          <p:cNvSpPr txBox="1">
            <a:spLocks/>
          </p:cNvSpPr>
          <p:nvPr/>
        </p:nvSpPr>
        <p:spPr bwMode="auto">
          <a:xfrm>
            <a:off x="287931" y="273002"/>
            <a:ext cx="59658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eaLnBrk="0" hangingPunct="0"/>
            <a:r>
              <a:rPr lang="zh-TW" altLang="en-US" sz="3600" b="1" dirty="0">
                <a:solidFill>
                  <a:srgbClr val="C00000"/>
                </a:solidFill>
                <a:latin typeface="微軟正黑體" panose="020B0604030504040204" pitchFamily="34" charset="-120"/>
                <a:ea typeface="微軟正黑體" panose="020B0604030504040204" pitchFamily="34" charset="-120"/>
              </a:rPr>
              <a:t>完整國際示範區域規劃</a:t>
            </a:r>
          </a:p>
        </p:txBody>
      </p:sp>
      <p:sp>
        <p:nvSpPr>
          <p:cNvPr id="7173" name="矩形 69">
            <a:extLst>
              <a:ext uri="{FF2B5EF4-FFF2-40B4-BE49-F238E27FC236}">
                <a16:creationId xmlns:a16="http://schemas.microsoft.com/office/drawing/2014/main" id="{8A839758-EECC-8C42-9A37-3CAA98AC7088}"/>
              </a:ext>
            </a:extLst>
          </p:cNvPr>
          <p:cNvSpPr>
            <a:spLocks noChangeArrowheads="1"/>
          </p:cNvSpPr>
          <p:nvPr/>
        </p:nvSpPr>
        <p:spPr bwMode="auto">
          <a:xfrm>
            <a:off x="1524001" y="6575425"/>
            <a:ext cx="305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r>
              <a:rPr kumimoji="0" lang="en-US" altLang="zh-TW" sz="1600">
                <a:solidFill>
                  <a:srgbClr val="FF0000"/>
                </a:solidFill>
              </a:rPr>
              <a:t>5. </a:t>
            </a:r>
            <a:r>
              <a:rPr kumimoji="0" lang="zh-TW" altLang="en-US" sz="1600">
                <a:solidFill>
                  <a:srgbClr val="FF0000"/>
                </a:solidFill>
              </a:rPr>
              <a:t>連結海洋的歷史記憶開創未來</a:t>
            </a:r>
            <a:endParaRPr kumimoji="0" lang="zh-TW" altLang="zh-TW" sz="1600">
              <a:solidFill>
                <a:srgbClr val="FF0000"/>
              </a:solidFill>
            </a:endParaRPr>
          </a:p>
        </p:txBody>
      </p:sp>
      <p:pic>
        <p:nvPicPr>
          <p:cNvPr id="7174" name="圖片 8">
            <a:extLst>
              <a:ext uri="{FF2B5EF4-FFF2-40B4-BE49-F238E27FC236}">
                <a16:creationId xmlns:a16="http://schemas.microsoft.com/office/drawing/2014/main" id="{EF53D864-15A4-3746-B2E1-B99E887377D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554163" y="765175"/>
            <a:ext cx="160020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矩形 71">
            <a:extLst>
              <a:ext uri="{FF2B5EF4-FFF2-40B4-BE49-F238E27FC236}">
                <a16:creationId xmlns:a16="http://schemas.microsoft.com/office/drawing/2014/main" id="{44BB0822-0A76-CB44-9981-DD475E19E4DC}"/>
              </a:ext>
            </a:extLst>
          </p:cNvPr>
          <p:cNvSpPr>
            <a:spLocks noChangeArrowheads="1"/>
          </p:cNvSpPr>
          <p:nvPr/>
        </p:nvSpPr>
        <p:spPr bwMode="auto">
          <a:xfrm>
            <a:off x="1552576" y="3429000"/>
            <a:ext cx="3402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r>
              <a:rPr kumimoji="0" lang="en-US" altLang="zh-TW" sz="1600">
                <a:solidFill>
                  <a:srgbClr val="FF0000"/>
                </a:solidFill>
              </a:rPr>
              <a:t>1. </a:t>
            </a:r>
            <a:r>
              <a:rPr kumimoji="0" lang="zh-TW" altLang="en-US" sz="1600">
                <a:solidFill>
                  <a:srgbClr val="FF0000"/>
                </a:solidFill>
              </a:rPr>
              <a:t>無所不在定點與巡迴的社區醫療</a:t>
            </a:r>
            <a:endParaRPr kumimoji="0" lang="en-US" altLang="zh-TW" sz="1600">
              <a:solidFill>
                <a:srgbClr val="FF0000"/>
              </a:solidFill>
            </a:endParaRPr>
          </a:p>
        </p:txBody>
      </p:sp>
      <p:pic>
        <p:nvPicPr>
          <p:cNvPr id="7176" name="圖片 132">
            <a:extLst>
              <a:ext uri="{FF2B5EF4-FFF2-40B4-BE49-F238E27FC236}">
                <a16:creationId xmlns:a16="http://schemas.microsoft.com/office/drawing/2014/main" id="{8E493E17-3513-0C47-826B-A9F1F865639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20026" y="0"/>
            <a:ext cx="284797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5" descr="20070411-萬芳與三總ER06">
            <a:extLst>
              <a:ext uri="{FF2B5EF4-FFF2-40B4-BE49-F238E27FC236}">
                <a16:creationId xmlns:a16="http://schemas.microsoft.com/office/drawing/2014/main" id="{72C00CA9-F7B5-F344-AC14-0837DFA8BC0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48301" y="4292601"/>
            <a:ext cx="1203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4" descr="20070411-萬芳與三總ER02">
            <a:extLst>
              <a:ext uri="{FF2B5EF4-FFF2-40B4-BE49-F238E27FC236}">
                <a16:creationId xmlns:a16="http://schemas.microsoft.com/office/drawing/2014/main" id="{974BB5E6-321D-7847-A275-C1A9A242956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87939" y="4797425"/>
            <a:ext cx="960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圖片 73">
            <a:extLst>
              <a:ext uri="{FF2B5EF4-FFF2-40B4-BE49-F238E27FC236}">
                <a16:creationId xmlns:a16="http://schemas.microsoft.com/office/drawing/2014/main" id="{BDBCB0AA-8B82-A54D-8DB2-49A5FAA868F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59375" y="1052514"/>
            <a:ext cx="11382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圖片 87" descr="術前高階儀器精密檢查確定腫瘤位置.JPG">
            <a:extLst>
              <a:ext uri="{FF2B5EF4-FFF2-40B4-BE49-F238E27FC236}">
                <a16:creationId xmlns:a16="http://schemas.microsoft.com/office/drawing/2014/main" id="{0E783F86-1DF3-164B-99E4-F29A7B4946B9}"/>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816725" y="4797426"/>
            <a:ext cx="8524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圖片 90">
            <a:extLst>
              <a:ext uri="{FF2B5EF4-FFF2-40B4-BE49-F238E27FC236}">
                <a16:creationId xmlns:a16="http://schemas.microsoft.com/office/drawing/2014/main" id="{3238E564-D20C-6645-8712-BBDAF0F98750}"/>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32101" y="5280026"/>
            <a:ext cx="17494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圖片 91">
            <a:extLst>
              <a:ext uri="{FF2B5EF4-FFF2-40B4-BE49-F238E27FC236}">
                <a16:creationId xmlns:a16="http://schemas.microsoft.com/office/drawing/2014/main" id="{71B76EE8-361B-414A-8AF4-22B73A4A2B6F}"/>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24000" y="5340351"/>
            <a:ext cx="12954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圖片 94">
            <a:extLst>
              <a:ext uri="{FF2B5EF4-FFF2-40B4-BE49-F238E27FC236}">
                <a16:creationId xmlns:a16="http://schemas.microsoft.com/office/drawing/2014/main" id="{895F8EED-3B41-994C-8BB9-A35605302518}"/>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311901" y="260351"/>
            <a:ext cx="15271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08" descr="%E5%9A%99%E8%B8%90%EE%9E%A8%E6%86%B8%E5%88%B8%EF%BF%BD%E5%9A%99%E7%AF%87if">
            <a:hlinkClick r:id="rId14"/>
            <a:extLst>
              <a:ext uri="{FF2B5EF4-FFF2-40B4-BE49-F238E27FC236}">
                <a16:creationId xmlns:a16="http://schemas.microsoft.com/office/drawing/2014/main" id="{611FD33C-624F-4F44-AF74-FF05E09CEC99}"/>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816725" y="4165601"/>
            <a:ext cx="863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矩形 106">
            <a:extLst>
              <a:ext uri="{FF2B5EF4-FFF2-40B4-BE49-F238E27FC236}">
                <a16:creationId xmlns:a16="http://schemas.microsoft.com/office/drawing/2014/main" id="{97EB3D92-39A7-6446-84E5-024A868C389B}"/>
              </a:ext>
            </a:extLst>
          </p:cNvPr>
          <p:cNvSpPr>
            <a:spLocks noChangeArrowheads="1"/>
          </p:cNvSpPr>
          <p:nvPr/>
        </p:nvSpPr>
        <p:spPr bwMode="auto">
          <a:xfrm>
            <a:off x="7608889" y="1839914"/>
            <a:ext cx="3095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algn="ctr"/>
            <a:r>
              <a:rPr kumimoji="0" lang="en-US" altLang="zh-TW" sz="1600">
                <a:solidFill>
                  <a:srgbClr val="FF0000"/>
                </a:solidFill>
              </a:rPr>
              <a:t>2. </a:t>
            </a:r>
            <a:r>
              <a:rPr kumimoji="0" lang="zh-TW" altLang="en-US" sz="1600">
                <a:solidFill>
                  <a:srgbClr val="FF0000"/>
                </a:solidFill>
              </a:rPr>
              <a:t>邁向大數據和精準醫療的科研領航</a:t>
            </a:r>
            <a:endParaRPr kumimoji="0" lang="en-US" altLang="zh-TW" sz="1600">
              <a:solidFill>
                <a:srgbClr val="FF0000"/>
              </a:solidFill>
            </a:endParaRPr>
          </a:p>
        </p:txBody>
      </p:sp>
      <p:sp>
        <p:nvSpPr>
          <p:cNvPr id="7186" name="矩形 107">
            <a:extLst>
              <a:ext uri="{FF2B5EF4-FFF2-40B4-BE49-F238E27FC236}">
                <a16:creationId xmlns:a16="http://schemas.microsoft.com/office/drawing/2014/main" id="{AC00831E-82A2-BC48-81DE-6DB0E7856891}"/>
              </a:ext>
            </a:extLst>
          </p:cNvPr>
          <p:cNvSpPr>
            <a:spLocks noChangeArrowheads="1"/>
          </p:cNvSpPr>
          <p:nvPr/>
        </p:nvSpPr>
        <p:spPr bwMode="auto">
          <a:xfrm>
            <a:off x="4678363" y="6283325"/>
            <a:ext cx="2786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algn="ctr"/>
            <a:r>
              <a:rPr kumimoji="0" lang="en-US" altLang="zh-TW" sz="1600">
                <a:solidFill>
                  <a:srgbClr val="FF0000"/>
                </a:solidFill>
              </a:rPr>
              <a:t>4. </a:t>
            </a:r>
            <a:r>
              <a:rPr kumimoji="0" lang="zh-TW" altLang="en-US" sz="1600">
                <a:solidFill>
                  <a:srgbClr val="FF0000"/>
                </a:solidFill>
              </a:rPr>
              <a:t>促進旅遊視野的醫療加值安全保障服務</a:t>
            </a:r>
            <a:endParaRPr kumimoji="0" lang="zh-TW" altLang="zh-TW" sz="1600">
              <a:solidFill>
                <a:srgbClr val="FF0000"/>
              </a:solidFill>
            </a:endParaRPr>
          </a:p>
        </p:txBody>
      </p:sp>
      <p:sp>
        <p:nvSpPr>
          <p:cNvPr id="7187" name="矩形 108">
            <a:extLst>
              <a:ext uri="{FF2B5EF4-FFF2-40B4-BE49-F238E27FC236}">
                <a16:creationId xmlns:a16="http://schemas.microsoft.com/office/drawing/2014/main" id="{600F6D87-F275-3342-9683-98BC2B058F97}"/>
              </a:ext>
            </a:extLst>
          </p:cNvPr>
          <p:cNvSpPr>
            <a:spLocks noChangeArrowheads="1"/>
          </p:cNvSpPr>
          <p:nvPr/>
        </p:nvSpPr>
        <p:spPr bwMode="auto">
          <a:xfrm>
            <a:off x="7859713" y="6230939"/>
            <a:ext cx="26289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pPr algn="ctr"/>
            <a:r>
              <a:rPr kumimoji="0" lang="en-US" altLang="zh-TW" sz="1600">
                <a:solidFill>
                  <a:srgbClr val="FF0000"/>
                </a:solidFill>
              </a:rPr>
              <a:t>3. </a:t>
            </a:r>
            <a:r>
              <a:rPr kumimoji="0" lang="zh-TW" altLang="en-US" sz="1600">
                <a:solidFill>
                  <a:srgbClr val="FF0000"/>
                </a:solidFill>
              </a:rPr>
              <a:t>由物聯網支撐資訊影像的拔尖智慧醫院</a:t>
            </a:r>
            <a:endParaRPr kumimoji="0" lang="en-US" altLang="zh-TW" sz="1600">
              <a:solidFill>
                <a:srgbClr val="FF0000"/>
              </a:solidFill>
            </a:endParaRPr>
          </a:p>
        </p:txBody>
      </p:sp>
      <p:pic>
        <p:nvPicPr>
          <p:cNvPr id="7188" name="圖片 15" descr="IMG_9399.jpg">
            <a:extLst>
              <a:ext uri="{FF2B5EF4-FFF2-40B4-BE49-F238E27FC236}">
                <a16:creationId xmlns:a16="http://schemas.microsoft.com/office/drawing/2014/main" id="{F23DCD87-C1F7-074F-8B3B-6DC2871E4D7E}"/>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143251" y="908050"/>
            <a:ext cx="20161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圖片 6" descr="IMG_0018.jpg">
            <a:extLst>
              <a:ext uri="{FF2B5EF4-FFF2-40B4-BE49-F238E27FC236}">
                <a16:creationId xmlns:a16="http://schemas.microsoft.com/office/drawing/2014/main" id="{958AB8F4-5D31-C34F-9169-5CD6A03C0C6E}"/>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112125" y="4818063"/>
            <a:ext cx="2605088"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圖片 4">
            <a:extLst>
              <a:ext uri="{FF2B5EF4-FFF2-40B4-BE49-F238E27FC236}">
                <a16:creationId xmlns:a16="http://schemas.microsoft.com/office/drawing/2014/main" id="{17C6740F-C18A-C043-B531-C11C36F58667}"/>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032626" y="5516563"/>
            <a:ext cx="10652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圖片 3">
            <a:extLst>
              <a:ext uri="{FF2B5EF4-FFF2-40B4-BE49-F238E27FC236}">
                <a16:creationId xmlns:a16="http://schemas.microsoft.com/office/drawing/2014/main" id="{77DE5FD1-49FB-E04D-8312-2BD2343952AF}"/>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088563" y="5013326"/>
            <a:ext cx="5953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圖片 82">
            <a:extLst>
              <a:ext uri="{FF2B5EF4-FFF2-40B4-BE49-F238E27FC236}">
                <a16:creationId xmlns:a16="http://schemas.microsoft.com/office/drawing/2014/main" id="{4FDD4485-CDA3-4D49-8DB1-3E97C659B883}"/>
              </a:ext>
            </a:extLst>
          </p:cNvPr>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7808914" y="2465388"/>
            <a:ext cx="296068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圖片 3">
            <a:extLst>
              <a:ext uri="{FF2B5EF4-FFF2-40B4-BE49-F238E27FC236}">
                <a16:creationId xmlns:a16="http://schemas.microsoft.com/office/drawing/2014/main" id="{FDBF7C7F-E801-724D-A5B5-F827A709E9B6}"/>
              </a:ext>
            </a:extLst>
          </p:cNvPr>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699625" y="4081463"/>
            <a:ext cx="1017588"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圖片 5">
            <a:extLst>
              <a:ext uri="{FF2B5EF4-FFF2-40B4-BE49-F238E27FC236}">
                <a16:creationId xmlns:a16="http://schemas.microsoft.com/office/drawing/2014/main" id="{3256C628-82B7-B24E-AA60-AF9B958B727E}"/>
              </a:ext>
            </a:extLst>
          </p:cNvPr>
          <p:cNvPicPr>
            <a:picLocks noChangeAspect="1"/>
          </p:cNvPicPr>
          <p:nvPr/>
        </p:nvPicPr>
        <p:blipFill>
          <a:blip r:embed="rId22">
            <a:extLst>
              <a:ext uri="{28A0092B-C50C-407E-A947-70E740481C1C}">
                <a14:useLocalDpi xmlns:a14="http://schemas.microsoft.com/office/drawing/2010/main"/>
              </a:ext>
            </a:extLst>
          </a:blip>
          <a:srcRect/>
          <a:stretch>
            <a:fillRect/>
          </a:stretch>
        </p:blipFill>
        <p:spPr bwMode="auto">
          <a:xfrm>
            <a:off x="8112125" y="4057651"/>
            <a:ext cx="1587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圖片 14" descr="IMG_4346.jpg">
            <a:extLst>
              <a:ext uri="{FF2B5EF4-FFF2-40B4-BE49-F238E27FC236}">
                <a16:creationId xmlns:a16="http://schemas.microsoft.com/office/drawing/2014/main" id="{0D371D43-3DBD-184D-B3C9-40B9F558EC4B}"/>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303589" y="2392364"/>
            <a:ext cx="1855787"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圖片 11">
            <a:extLst>
              <a:ext uri="{FF2B5EF4-FFF2-40B4-BE49-F238E27FC236}">
                <a16:creationId xmlns:a16="http://schemas.microsoft.com/office/drawing/2014/main" id="{ADFAAAF0-D3B3-9E41-AB21-0B256F6243F5}"/>
              </a:ext>
            </a:extLst>
          </p:cNvPr>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071814" y="1844676"/>
            <a:ext cx="9366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圖片 6">
            <a:extLst>
              <a:ext uri="{FF2B5EF4-FFF2-40B4-BE49-F238E27FC236}">
                <a16:creationId xmlns:a16="http://schemas.microsoft.com/office/drawing/2014/main" id="{13873C7D-C149-0544-94A1-F374CD6C5C0E}"/>
              </a:ext>
            </a:extLst>
          </p:cNvPr>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079875" y="1844675"/>
            <a:ext cx="11636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圖片 17" descr="IMG_9355.jpg">
            <a:extLst>
              <a:ext uri="{FF2B5EF4-FFF2-40B4-BE49-F238E27FC236}">
                <a16:creationId xmlns:a16="http://schemas.microsoft.com/office/drawing/2014/main" id="{D60604DB-2C17-6D47-8169-A583984B59B2}"/>
              </a:ext>
            </a:extLst>
          </p:cNvPr>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238875" y="1196975"/>
            <a:ext cx="14414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 name="圖片 16" descr="IMG_9375.jpg">
            <a:extLst>
              <a:ext uri="{FF2B5EF4-FFF2-40B4-BE49-F238E27FC236}">
                <a16:creationId xmlns:a16="http://schemas.microsoft.com/office/drawing/2014/main" id="{2783A26C-ECBC-5245-800B-B4087965B8C6}"/>
              </a:ext>
            </a:extLst>
          </p:cNvPr>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091363" y="34925"/>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0" name="圖片 13" descr="IMG_4392.jpg">
            <a:extLst>
              <a:ext uri="{FF2B5EF4-FFF2-40B4-BE49-F238E27FC236}">
                <a16:creationId xmlns:a16="http://schemas.microsoft.com/office/drawing/2014/main" id="{61064F59-A2B6-794E-804B-095C2CBE5D6B}"/>
              </a:ext>
            </a:extLst>
          </p:cNvPr>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3987800" y="4841876"/>
            <a:ext cx="9858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圖片 12" descr="IMG_4442.jpg">
            <a:extLst>
              <a:ext uri="{FF2B5EF4-FFF2-40B4-BE49-F238E27FC236}">
                <a16:creationId xmlns:a16="http://schemas.microsoft.com/office/drawing/2014/main" id="{6FC42CDD-395C-5A41-9792-047AC97301A7}"/>
              </a:ext>
            </a:extLst>
          </p:cNvPr>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5730876" y="5280025"/>
            <a:ext cx="1382713"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圖片 18" descr="IMG_9322.jpg">
            <a:extLst>
              <a:ext uri="{FF2B5EF4-FFF2-40B4-BE49-F238E27FC236}">
                <a16:creationId xmlns:a16="http://schemas.microsoft.com/office/drawing/2014/main" id="{7A880815-6567-2840-8FBD-3DEFE5D48DA5}"/>
              </a:ext>
            </a:extLst>
          </p:cNvPr>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678364" y="5589588"/>
            <a:ext cx="10128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3" name="圖片 1">
            <a:extLst>
              <a:ext uri="{FF2B5EF4-FFF2-40B4-BE49-F238E27FC236}">
                <a16:creationId xmlns:a16="http://schemas.microsoft.com/office/drawing/2014/main" id="{802B2B31-2C5D-6343-A95C-794449387A8A}"/>
              </a:ext>
            </a:extLst>
          </p:cNvPr>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3952875" y="3778251"/>
            <a:ext cx="14224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圖片 3">
            <a:extLst>
              <a:ext uri="{FF2B5EF4-FFF2-40B4-BE49-F238E27FC236}">
                <a16:creationId xmlns:a16="http://schemas.microsoft.com/office/drawing/2014/main" id="{5BC74840-F10D-7447-8191-5A216EEB4E96}"/>
              </a:ext>
            </a:extLst>
          </p:cNvPr>
          <p:cNvPicPr>
            <a:picLocks noChangeAspect="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5643563" y="2351089"/>
            <a:ext cx="11350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Text Box 274">
            <a:extLst>
              <a:ext uri="{FF2B5EF4-FFF2-40B4-BE49-F238E27FC236}">
                <a16:creationId xmlns:a16="http://schemas.microsoft.com/office/drawing/2014/main" id="{B6C0A72D-20A5-CE4B-8978-6B42C556BE9C}"/>
              </a:ext>
            </a:extLst>
          </p:cNvPr>
          <p:cNvSpPr txBox="1">
            <a:spLocks noChangeArrowheads="1"/>
          </p:cNvSpPr>
          <p:nvPr/>
        </p:nvSpPr>
        <p:spPr bwMode="auto">
          <a:xfrm>
            <a:off x="5448300" y="3965576"/>
            <a:ext cx="259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新細明體" panose="02020500000000000000" pitchFamily="18" charset="-120"/>
              </a:defRPr>
            </a:lvl1pPr>
            <a:lvl2pPr marL="742950" indent="-285750">
              <a:defRPr kumimoji="1" sz="2400">
                <a:solidFill>
                  <a:schemeClr val="tx1"/>
                </a:solidFill>
                <a:latin typeface="Calibri" panose="020F0502020204030204" pitchFamily="34" charset="0"/>
                <a:ea typeface="新細明體" panose="02020500000000000000" pitchFamily="18" charset="-120"/>
              </a:defRPr>
            </a:lvl2pPr>
            <a:lvl3pPr marL="1143000" indent="-228600">
              <a:defRPr kumimoji="1" sz="2400">
                <a:solidFill>
                  <a:schemeClr val="tx1"/>
                </a:solidFill>
                <a:latin typeface="Calibri" panose="020F0502020204030204" pitchFamily="34" charset="0"/>
                <a:ea typeface="新細明體" panose="02020500000000000000" pitchFamily="18" charset="-120"/>
              </a:defRPr>
            </a:lvl3pPr>
            <a:lvl4pPr marL="1600200" indent="-228600">
              <a:defRPr kumimoji="1" sz="2400">
                <a:solidFill>
                  <a:schemeClr val="tx1"/>
                </a:solidFill>
                <a:latin typeface="Calibri" panose="020F0502020204030204" pitchFamily="34" charset="0"/>
                <a:ea typeface="新細明體" panose="02020500000000000000" pitchFamily="18" charset="-120"/>
              </a:defRPr>
            </a:lvl4pPr>
            <a:lvl5pPr marL="2057400" indent="-228600">
              <a:defRPr kumimoji="1" sz="2400">
                <a:solidFill>
                  <a:schemeClr val="tx1"/>
                </a:solidFill>
                <a:latin typeface="Calibri" panose="020F0502020204030204" pitchFamily="34" charset="0"/>
                <a:ea typeface="新細明體" panose="02020500000000000000" pitchFamily="18" charset="-120"/>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新細明體" panose="02020500000000000000" pitchFamily="18" charset="-120"/>
              </a:defRPr>
            </a:lvl9pPr>
          </a:lstStyle>
          <a:p>
            <a:r>
              <a:rPr kumimoji="0" lang="zh-TW" altLang="en-US" sz="1400">
                <a:solidFill>
                  <a:srgbClr val="660066"/>
                </a:solidFill>
                <a:latin typeface="Times New Roman" panose="02020603050405020304" pitchFamily="18" charset="0"/>
              </a:rPr>
              <a:t>院區無線通訊訊號涵蓋區</a:t>
            </a:r>
          </a:p>
        </p:txBody>
      </p:sp>
      <p:pic>
        <p:nvPicPr>
          <p:cNvPr id="7206" name="圖片 273">
            <a:extLst>
              <a:ext uri="{FF2B5EF4-FFF2-40B4-BE49-F238E27FC236}">
                <a16:creationId xmlns:a16="http://schemas.microsoft.com/office/drawing/2014/main" id="{FE2B5EEF-B543-3A45-BE22-7B8BDC551836}"/>
              </a:ext>
            </a:extLst>
          </p:cNvPr>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717676" y="3760788"/>
            <a:ext cx="2047875"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124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1468965" y="847036"/>
            <a:ext cx="10723035" cy="78566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endParaRPr kumimoji="0" lang="zh-TW" altLang="en-US" b="1" dirty="0">
              <a:solidFill>
                <a:srgbClr val="002060"/>
              </a:solidFill>
              <a:latin typeface="微軟正黑體" panose="020B0604030504040204" pitchFamily="34" charset="-120"/>
              <a:ea typeface="微軟正黑體" panose="020B0604030504040204" pitchFamily="34" charset="-120"/>
            </a:endParaRPr>
          </a:p>
        </p:txBody>
      </p:sp>
      <p:sp>
        <p:nvSpPr>
          <p:cNvPr id="40" name="文字方塊 1"/>
          <p:cNvSpPr txBox="1">
            <a:spLocks noChangeArrowheads="1"/>
          </p:cNvSpPr>
          <p:nvPr/>
        </p:nvSpPr>
        <p:spPr bwMode="auto">
          <a:xfrm>
            <a:off x="2459734" y="818149"/>
            <a:ext cx="874149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en-US" altLang="zh-TW" sz="3600" b="1" dirty="0">
                <a:solidFill>
                  <a:srgbClr val="3366FF"/>
                </a:solidFill>
                <a:latin typeface="微軟正黑體" panose="020B0604030504040204" pitchFamily="34" charset="-120"/>
                <a:ea typeface="微軟正黑體" panose="020B0604030504040204" pitchFamily="34" charset="-120"/>
              </a:rPr>
              <a:t>1.</a:t>
            </a:r>
            <a:r>
              <a:rPr lang="zh-TW" altLang="en-US" sz="3600" b="1" dirty="0">
                <a:solidFill>
                  <a:srgbClr val="3366FF"/>
                </a:solidFill>
                <a:latin typeface="微軟正黑體" panose="020B0604030504040204" pitchFamily="34" charset="-120"/>
                <a:ea typeface="微軟正黑體" panose="020B0604030504040204" pitchFamily="34" charset="-120"/>
              </a:rPr>
              <a:t> 完整二代智慧醫院</a:t>
            </a:r>
            <a:r>
              <a:rPr lang="en-US" altLang="zh-TW" sz="3600" b="1" dirty="0">
                <a:solidFill>
                  <a:srgbClr val="3366FF"/>
                </a:solidFill>
                <a:latin typeface="微軟正黑體" panose="020B0604030504040204" pitchFamily="34" charset="-120"/>
                <a:ea typeface="微軟正黑體" panose="020B0604030504040204" pitchFamily="34" charset="-120"/>
              </a:rPr>
              <a:t>-</a:t>
            </a:r>
            <a:r>
              <a:rPr lang="zh-TW" altLang="en-US" sz="3600" b="1" dirty="0">
                <a:solidFill>
                  <a:srgbClr val="3366FF"/>
                </a:solidFill>
                <a:latin typeface="微軟正黑體" panose="020B0604030504040204" pitchFamily="34" charset="-120"/>
                <a:ea typeface="微軟正黑體" panose="020B0604030504040204" pitchFamily="34" charset="-120"/>
              </a:rPr>
              <a:t>回歸臨床專業的思維</a:t>
            </a:r>
          </a:p>
        </p:txBody>
      </p:sp>
      <p:pic>
        <p:nvPicPr>
          <p:cNvPr id="43" name="圖片 42"/>
          <p:cNvPicPr>
            <a:picLocks noChangeAspect="1"/>
          </p:cNvPicPr>
          <p:nvPr/>
        </p:nvPicPr>
        <p:blipFill>
          <a:blip r:embed="rId2"/>
          <a:stretch>
            <a:fillRect/>
          </a:stretch>
        </p:blipFill>
        <p:spPr>
          <a:xfrm>
            <a:off x="6651138" y="4689140"/>
            <a:ext cx="5092134" cy="1635767"/>
          </a:xfrm>
          <a:prstGeom prst="rect">
            <a:avLst/>
          </a:prstGeom>
        </p:spPr>
      </p:pic>
      <p:pic>
        <p:nvPicPr>
          <p:cNvPr id="45" name="圖片 44"/>
          <p:cNvPicPr>
            <a:picLocks noChangeAspect="1"/>
          </p:cNvPicPr>
          <p:nvPr/>
        </p:nvPicPr>
        <p:blipFill>
          <a:blip r:embed="rId3"/>
          <a:stretch>
            <a:fillRect/>
          </a:stretch>
        </p:blipFill>
        <p:spPr>
          <a:xfrm>
            <a:off x="351979" y="1612320"/>
            <a:ext cx="6076055" cy="4793332"/>
          </a:xfrm>
          <a:prstGeom prst="rect">
            <a:avLst/>
          </a:prstGeom>
        </p:spPr>
      </p:pic>
      <p:grpSp>
        <p:nvGrpSpPr>
          <p:cNvPr id="84" name="群組 83"/>
          <p:cNvGrpSpPr/>
          <p:nvPr/>
        </p:nvGrpSpPr>
        <p:grpSpPr>
          <a:xfrm>
            <a:off x="6744072" y="1924200"/>
            <a:ext cx="4867955" cy="2084786"/>
            <a:chOff x="6744072" y="1912307"/>
            <a:chExt cx="4867955" cy="2084786"/>
          </a:xfrm>
        </p:grpSpPr>
        <p:pic>
          <p:nvPicPr>
            <p:cNvPr id="38" name="Picture 4" descr="http://uwnews.org/images/newsreleases/2007/May/20070503_pid32743_aid32742_jonsen_w30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44072" y="1916485"/>
              <a:ext cx="1606613" cy="2076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臨床倫理學(第8版)(Clinical Ethics: A Practical Approach to Ethical Decisions in  Clinical Medicine 8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472264" y="1912307"/>
              <a:ext cx="1537125" cy="2080608"/>
            </a:xfrm>
            <a:prstGeom prst="rect">
              <a:avLst/>
            </a:prstGeom>
            <a:noFill/>
            <a:extLst>
              <a:ext uri="{909E8E84-426E-40DD-AFC4-6F175D3DCCD1}">
                <a14:hiddenFill xmlns:a14="http://schemas.microsoft.com/office/drawing/2010/main">
                  <a:solidFill>
                    <a:srgbClr val="FFFFFF"/>
                  </a:solidFill>
                </a14:hiddenFill>
              </a:ext>
            </a:extLst>
          </p:spPr>
        </p:pic>
        <p:pic>
          <p:nvPicPr>
            <p:cNvPr id="83" name="圖片 82"/>
            <p:cNvPicPr>
              <a:picLocks noChangeAspect="1"/>
            </p:cNvPicPr>
            <p:nvPr/>
          </p:nvPicPr>
          <p:blipFill>
            <a:blip r:embed="rId6"/>
            <a:stretch>
              <a:fillRect/>
            </a:stretch>
          </p:blipFill>
          <p:spPr>
            <a:xfrm>
              <a:off x="10232493" y="1916485"/>
              <a:ext cx="1379534" cy="2080608"/>
            </a:xfrm>
            <a:prstGeom prst="rect">
              <a:avLst/>
            </a:prstGeom>
          </p:spPr>
        </p:pic>
      </p:grpSp>
      <p:sp>
        <p:nvSpPr>
          <p:cNvPr id="10" name="文字方塊 9">
            <a:extLst>
              <a:ext uri="{FF2B5EF4-FFF2-40B4-BE49-F238E27FC236}">
                <a16:creationId xmlns:a16="http://schemas.microsoft.com/office/drawing/2014/main" id="{6D10AE2A-D9FB-491C-9335-9F4082587288}"/>
              </a:ext>
            </a:extLst>
          </p:cNvPr>
          <p:cNvSpPr txBox="1"/>
          <p:nvPr/>
        </p:nvSpPr>
        <p:spPr>
          <a:xfrm>
            <a:off x="2744" y="-5150"/>
            <a:ext cx="3047430" cy="707886"/>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2.2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整體場域提供之系統技術及服務之解決方案</a:t>
            </a:r>
          </a:p>
        </p:txBody>
      </p:sp>
    </p:spTree>
    <p:extLst>
      <p:ext uri="{BB962C8B-B14F-4D97-AF65-F5344CB8AC3E}">
        <p14:creationId xmlns:p14="http://schemas.microsoft.com/office/powerpoint/2010/main" val="1318094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圖片 82"/>
          <p:cNvPicPr>
            <a:picLocks noChangeAspect="1"/>
          </p:cNvPicPr>
          <p:nvPr/>
        </p:nvPicPr>
        <p:blipFill>
          <a:blip r:embed="rId3"/>
          <a:stretch>
            <a:fillRect/>
          </a:stretch>
        </p:blipFill>
        <p:spPr>
          <a:xfrm>
            <a:off x="1451484" y="368660"/>
            <a:ext cx="9651628" cy="4304869"/>
          </a:xfrm>
          <a:prstGeom prst="rect">
            <a:avLst/>
          </a:prstGeom>
        </p:spPr>
      </p:pic>
      <p:sp>
        <p:nvSpPr>
          <p:cNvPr id="84" name="文字方塊 83"/>
          <p:cNvSpPr txBox="1"/>
          <p:nvPr/>
        </p:nvSpPr>
        <p:spPr>
          <a:xfrm>
            <a:off x="1703513" y="4833156"/>
            <a:ext cx="9677048" cy="1815882"/>
          </a:xfrm>
          <a:prstGeom prst="rect">
            <a:avLst/>
          </a:prstGeom>
          <a:noFill/>
        </p:spPr>
        <p:txBody>
          <a:bodyPr wrap="square" rtlCol="0">
            <a:spAutoFit/>
          </a:bodyPr>
          <a:lstStyle/>
          <a:p>
            <a:pPr marL="514350" indent="-514350">
              <a:buAutoNum type="arabicPeriod"/>
            </a:pPr>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任務轉移的組織架構</a:t>
            </a:r>
            <a:endParaRPr lang="en-US" altLang="zh-TW" sz="2800" b="1" dirty="0">
              <a:solidFill>
                <a:schemeClr val="bg2">
                  <a:lumMod val="10000"/>
                </a:schemeClr>
              </a:solidFill>
              <a:latin typeface="微軟正黑體" panose="020B0604030504040204" pitchFamily="34" charset="-120"/>
              <a:ea typeface="微軟正黑體" panose="020B0604030504040204" pitchFamily="34" charset="-120"/>
            </a:endParaRPr>
          </a:p>
          <a:p>
            <a:pPr marL="514350" indent="-514350">
              <a:buAutoNum type="arabicPeriod"/>
            </a:pPr>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院內院外建立垂直、橫向聯繫關係</a:t>
            </a:r>
            <a:endParaRPr lang="en-US" altLang="zh-TW" sz="2800" b="1" dirty="0">
              <a:solidFill>
                <a:schemeClr val="bg2">
                  <a:lumMod val="10000"/>
                </a:schemeClr>
              </a:solidFill>
              <a:latin typeface="微軟正黑體" panose="020B0604030504040204" pitchFamily="34" charset="-120"/>
              <a:ea typeface="微軟正黑體" panose="020B0604030504040204" pitchFamily="34" charset="-120"/>
            </a:endParaRPr>
          </a:p>
          <a:p>
            <a:pPr marL="514350" indent="-514350">
              <a:buAutoNum type="arabicPeriod"/>
            </a:pPr>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平台結合教育、訓練及研發，整合內外科</a:t>
            </a:r>
            <a:endParaRPr lang="en-US" altLang="zh-TW" sz="2800" b="1" dirty="0">
              <a:solidFill>
                <a:schemeClr val="bg2">
                  <a:lumMod val="10000"/>
                </a:schemeClr>
              </a:solidFill>
              <a:latin typeface="微軟正黑體" panose="020B0604030504040204" pitchFamily="34" charset="-120"/>
              <a:ea typeface="微軟正黑體" panose="020B0604030504040204" pitchFamily="34" charset="-120"/>
            </a:endParaRPr>
          </a:p>
          <a:p>
            <a:pPr marL="514350" indent="-514350">
              <a:buAutoNum type="arabicPeriod"/>
            </a:pPr>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建立全人到全家並支援社區之全方位服務模式</a:t>
            </a:r>
            <a:endParaRPr lang="en-US" altLang="zh-TW" sz="2800" b="1" dirty="0">
              <a:solidFill>
                <a:schemeClr val="bg2">
                  <a:lumMod val="1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5508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A125648-C8B9-584D-B3C1-68C0178760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7819" y="3549575"/>
            <a:ext cx="4379979" cy="3284984"/>
          </a:xfrm>
          <a:prstGeom prst="rect">
            <a:avLst/>
          </a:prstGeom>
        </p:spPr>
      </p:pic>
      <p:pic>
        <p:nvPicPr>
          <p:cNvPr id="7" name="圖片 6">
            <a:extLst>
              <a:ext uri="{FF2B5EF4-FFF2-40B4-BE49-F238E27FC236}">
                <a16:creationId xmlns:a16="http://schemas.microsoft.com/office/drawing/2014/main" id="{DF6D4B64-5988-D84A-8F09-1255C224B8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352" y="132324"/>
            <a:ext cx="4572000" cy="3429000"/>
          </a:xfrm>
          <a:prstGeom prst="rect">
            <a:avLst/>
          </a:prstGeom>
        </p:spPr>
      </p:pic>
      <p:pic>
        <p:nvPicPr>
          <p:cNvPr id="9" name="圖片 8">
            <a:extLst>
              <a:ext uri="{FF2B5EF4-FFF2-40B4-BE49-F238E27FC236}">
                <a16:creationId xmlns:a16="http://schemas.microsoft.com/office/drawing/2014/main" id="{8AAF2306-5BC0-3F47-A2E6-F7A0AA869C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670338" y="666058"/>
            <a:ext cx="3157648" cy="2368236"/>
          </a:xfrm>
          <a:prstGeom prst="rect">
            <a:avLst/>
          </a:prstGeom>
        </p:spPr>
      </p:pic>
      <p:pic>
        <p:nvPicPr>
          <p:cNvPr id="11" name="圖片 10">
            <a:extLst>
              <a:ext uri="{FF2B5EF4-FFF2-40B4-BE49-F238E27FC236}">
                <a16:creationId xmlns:a16="http://schemas.microsoft.com/office/drawing/2014/main" id="{2FB1F015-99A4-DE4E-9617-FEDFE78BB4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7000023" y="956493"/>
            <a:ext cx="6593352" cy="4945014"/>
          </a:xfrm>
          <a:prstGeom prst="rect">
            <a:avLst/>
          </a:prstGeom>
        </p:spPr>
      </p:pic>
    </p:spTree>
    <p:extLst>
      <p:ext uri="{BB962C8B-B14F-4D97-AF65-F5344CB8AC3E}">
        <p14:creationId xmlns:p14="http://schemas.microsoft.com/office/powerpoint/2010/main" val="3273811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C6A085-750F-F14E-917B-DCCA43337411}"/>
              </a:ext>
            </a:extLst>
          </p:cNvPr>
          <p:cNvSpPr>
            <a:spLocks noGrp="1"/>
          </p:cNvSpPr>
          <p:nvPr>
            <p:ph type="title"/>
          </p:nvPr>
        </p:nvSpPr>
        <p:spPr>
          <a:xfrm>
            <a:off x="1703512" y="336092"/>
            <a:ext cx="9038591" cy="679828"/>
          </a:xfrm>
        </p:spPr>
        <p:txBody>
          <a:bodyPr/>
          <a:lstStyle/>
          <a:p>
            <a:r>
              <a:rPr lang="zh-TW" altLang="en-US" sz="4000" b="1" dirty="0">
                <a:solidFill>
                  <a:srgbClr val="3366FF"/>
                </a:solidFill>
                <a:latin typeface="微軟正黑體" panose="020B0604030504040204" pitchFamily="34" charset="-120"/>
                <a:ea typeface="微軟正黑體" panose="020B0604030504040204" pitchFamily="34" charset="-120"/>
              </a:rPr>
              <a:t>完整二代智慧醫院規劃的藍圖</a:t>
            </a:r>
            <a:endParaRPr kumimoji="1" lang="zh-TW" altLang="en-US" sz="4000" b="1" dirty="0">
              <a:solidFill>
                <a:srgbClr val="3366FF"/>
              </a:solidFill>
              <a:latin typeface="微軟正黑體" panose="020B0604030504040204" pitchFamily="34" charset="-120"/>
              <a:ea typeface="微軟正黑體" panose="020B0604030504040204" pitchFamily="34" charset="-120"/>
            </a:endParaRPr>
          </a:p>
        </p:txBody>
      </p:sp>
      <p:sp>
        <p:nvSpPr>
          <p:cNvPr id="15" name="副標題 4">
            <a:extLst>
              <a:ext uri="{FF2B5EF4-FFF2-40B4-BE49-F238E27FC236}">
                <a16:creationId xmlns:a16="http://schemas.microsoft.com/office/drawing/2014/main" id="{4E29D4D9-633B-456C-B8D6-1EDDC5B91665}"/>
              </a:ext>
            </a:extLst>
          </p:cNvPr>
          <p:cNvSpPr txBox="1">
            <a:spLocks/>
          </p:cNvSpPr>
          <p:nvPr/>
        </p:nvSpPr>
        <p:spPr>
          <a:xfrm>
            <a:off x="2718243" y="1323124"/>
            <a:ext cx="8023860" cy="1728193"/>
          </a:xfrm>
          <a:prstGeom prst="rect">
            <a:avLst/>
          </a:prstGeom>
        </p:spPr>
        <p:txBody>
          <a:bodyPr vert="horz" lIns="91440" tIns="45720" rIns="91440" bIns="45720" rtlCol="0">
            <a:normAutofit fontScale="2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fontAlgn="auto">
              <a:spcAft>
                <a:spcPts val="0"/>
              </a:spcAft>
            </a:pPr>
            <a:r>
              <a:rPr kumimoji="1" lang="zh-TW" altLang="en-US">
                <a:solidFill>
                  <a:schemeClr val="tx1"/>
                </a:solidFill>
                <a:latin typeface="微軟正黑體" panose="020B0604030504040204" pitchFamily="34" charset="-120"/>
                <a:ea typeface="微軟正黑體" panose="020B0604030504040204" pitchFamily="34" charset="-120"/>
              </a:rPr>
              <a:t>最高層新藥開發</a:t>
            </a:r>
            <a:r>
              <a:rPr kumimoji="1" lang="en-US" altLang="zh-TW">
                <a:solidFill>
                  <a:schemeClr val="tx1"/>
                </a:solidFill>
                <a:latin typeface="微軟正黑體" panose="020B0604030504040204" pitchFamily="34" charset="-120"/>
                <a:ea typeface="微軟正黑體" panose="020B0604030504040204" pitchFamily="34" charset="-120"/>
              </a:rPr>
              <a:t>·</a:t>
            </a:r>
            <a:r>
              <a:rPr kumimoji="1" lang="zh-TW" altLang="en-US">
                <a:solidFill>
                  <a:schemeClr val="tx1"/>
                </a:solidFill>
                <a:latin typeface="微軟正黑體" panose="020B0604030504040204" pitchFamily="34" charset="-120"/>
                <a:ea typeface="微軟正黑體" panose="020B0604030504040204" pitchFamily="34" charset="-120"/>
              </a:rPr>
              <a:t>統計平台</a:t>
            </a:r>
            <a:endParaRPr kumimoji="1" lang="en-US" altLang="zh-TW">
              <a:solidFill>
                <a:schemeClr val="tx1"/>
              </a:solidFill>
              <a:latin typeface="微軟正黑體" panose="020B0604030504040204" pitchFamily="34" charset="-120"/>
              <a:ea typeface="微軟正黑體" panose="020B0604030504040204" pitchFamily="34" charset="-120"/>
            </a:endParaRPr>
          </a:p>
          <a:p>
            <a:pPr fontAlgn="auto">
              <a:spcAft>
                <a:spcPts val="0"/>
              </a:spcAft>
            </a:pPr>
            <a:endParaRPr kumimoji="1" lang="en-US" altLang="zh-TW"/>
          </a:p>
          <a:p>
            <a:pPr fontAlgn="auto">
              <a:spcAft>
                <a:spcPts val="0"/>
              </a:spcAft>
            </a:pPr>
            <a:r>
              <a:rPr kumimoji="1" lang="zh-TW" altLang="en-US"/>
              <a:t>多元</a:t>
            </a:r>
            <a:r>
              <a:rPr kumimoji="1" lang="en-US" altLang="zh-TW"/>
              <a:t>AI+</a:t>
            </a:r>
            <a:r>
              <a:rPr kumimoji="1" lang="zh-TW" altLang="en-US"/>
              <a:t>多元</a:t>
            </a:r>
            <a:r>
              <a:rPr kumimoji="1" lang="en-US" altLang="zh-TW"/>
              <a:t>APP</a:t>
            </a:r>
          </a:p>
          <a:p>
            <a:pPr fontAlgn="auto">
              <a:spcAft>
                <a:spcPts val="0"/>
              </a:spcAft>
            </a:pPr>
            <a:endParaRPr kumimoji="1" lang="en-US" altLang="zh-TW"/>
          </a:p>
          <a:p>
            <a:pPr fontAlgn="auto">
              <a:spcAft>
                <a:spcPts val="0"/>
              </a:spcAft>
            </a:pPr>
            <a:endParaRPr kumimoji="1" lang="en-US" altLang="zh-TW"/>
          </a:p>
          <a:p>
            <a:pPr fontAlgn="auto">
              <a:spcAft>
                <a:spcPts val="0"/>
              </a:spcAft>
            </a:pPr>
            <a:r>
              <a:rPr kumimoji="1" lang="zh-TW" altLang="en-US"/>
              <a:t>思銳科技</a:t>
            </a:r>
            <a:r>
              <a:rPr kumimoji="1" lang="en-US" altLang="zh-TW"/>
              <a:t>AI</a:t>
            </a:r>
            <a:r>
              <a:rPr kumimoji="1" lang="zh-TW" altLang="en-US"/>
              <a:t>整合平台</a:t>
            </a:r>
            <a:endParaRPr kumimoji="1" lang="zh-TW" altLang="en-US" dirty="0"/>
          </a:p>
        </p:txBody>
      </p:sp>
      <p:grpSp>
        <p:nvGrpSpPr>
          <p:cNvPr id="17" name="群組 16">
            <a:extLst>
              <a:ext uri="{FF2B5EF4-FFF2-40B4-BE49-F238E27FC236}">
                <a16:creationId xmlns:a16="http://schemas.microsoft.com/office/drawing/2014/main" id="{A0592E1D-E8E2-4607-951C-DB16B3D2C339}"/>
              </a:ext>
            </a:extLst>
          </p:cNvPr>
          <p:cNvGrpSpPr/>
          <p:nvPr/>
        </p:nvGrpSpPr>
        <p:grpSpPr>
          <a:xfrm>
            <a:off x="263352" y="2503340"/>
            <a:ext cx="7421413" cy="3908169"/>
            <a:chOff x="2063552" y="1465924"/>
            <a:chExt cx="8697901" cy="4339341"/>
          </a:xfrm>
        </p:grpSpPr>
        <p:pic>
          <p:nvPicPr>
            <p:cNvPr id="18" name="圖片 17">
              <a:extLst>
                <a:ext uri="{FF2B5EF4-FFF2-40B4-BE49-F238E27FC236}">
                  <a16:creationId xmlns:a16="http://schemas.microsoft.com/office/drawing/2014/main" id="{2AB388E9-2887-489D-965C-79E22D8D4384}"/>
                </a:ext>
              </a:extLst>
            </p:cNvPr>
            <p:cNvPicPr>
              <a:picLocks noChangeAspect="1"/>
            </p:cNvPicPr>
            <p:nvPr/>
          </p:nvPicPr>
          <p:blipFill>
            <a:blip r:embed="rId2"/>
            <a:stretch>
              <a:fillRect/>
            </a:stretch>
          </p:blipFill>
          <p:spPr>
            <a:xfrm>
              <a:off x="2063552" y="4251439"/>
              <a:ext cx="8685002" cy="1553826"/>
            </a:xfrm>
            <a:prstGeom prst="rect">
              <a:avLst/>
            </a:prstGeom>
          </p:spPr>
        </p:pic>
        <p:pic>
          <p:nvPicPr>
            <p:cNvPr id="19" name="圖片 18">
              <a:extLst>
                <a:ext uri="{FF2B5EF4-FFF2-40B4-BE49-F238E27FC236}">
                  <a16:creationId xmlns:a16="http://schemas.microsoft.com/office/drawing/2014/main" id="{DB2D90CF-6193-4E54-97AB-F0B096FDB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0218" y="2869537"/>
              <a:ext cx="1905000" cy="1066800"/>
            </a:xfrm>
            <a:prstGeom prst="rect">
              <a:avLst/>
            </a:prstGeom>
          </p:spPr>
        </p:pic>
        <p:pic>
          <p:nvPicPr>
            <p:cNvPr id="20" name="圖片 19">
              <a:extLst>
                <a:ext uri="{FF2B5EF4-FFF2-40B4-BE49-F238E27FC236}">
                  <a16:creationId xmlns:a16="http://schemas.microsoft.com/office/drawing/2014/main" id="{3BB467F4-C2A1-419D-B745-FBDEBC5334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8334" y="3501614"/>
              <a:ext cx="2943448" cy="1150919"/>
            </a:xfrm>
            <a:prstGeom prst="rect">
              <a:avLst/>
            </a:prstGeom>
          </p:spPr>
        </p:pic>
        <p:pic>
          <p:nvPicPr>
            <p:cNvPr id="21" name="圖片 20">
              <a:extLst>
                <a:ext uri="{FF2B5EF4-FFF2-40B4-BE49-F238E27FC236}">
                  <a16:creationId xmlns:a16="http://schemas.microsoft.com/office/drawing/2014/main" id="{364C442F-4CC2-4C70-99E3-28D4F55C73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55042" y="1901238"/>
              <a:ext cx="3086059" cy="1728193"/>
            </a:xfrm>
            <a:prstGeom prst="rect">
              <a:avLst/>
            </a:prstGeom>
          </p:spPr>
        </p:pic>
        <p:pic>
          <p:nvPicPr>
            <p:cNvPr id="22" name="圖片 21">
              <a:extLst>
                <a:ext uri="{FF2B5EF4-FFF2-40B4-BE49-F238E27FC236}">
                  <a16:creationId xmlns:a16="http://schemas.microsoft.com/office/drawing/2014/main" id="{F3AF358D-C83C-4BE6-B258-9E7A7A5100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6323" t="12050" r="23313" b="16338"/>
            <a:stretch/>
          </p:blipFill>
          <p:spPr>
            <a:xfrm>
              <a:off x="8879934" y="2019474"/>
              <a:ext cx="1881519" cy="1398066"/>
            </a:xfrm>
            <a:prstGeom prst="rect">
              <a:avLst/>
            </a:prstGeom>
          </p:spPr>
        </p:pic>
        <p:pic>
          <p:nvPicPr>
            <p:cNvPr id="23" name="圖片 22">
              <a:extLst>
                <a:ext uri="{FF2B5EF4-FFF2-40B4-BE49-F238E27FC236}">
                  <a16:creationId xmlns:a16="http://schemas.microsoft.com/office/drawing/2014/main" id="{4B4104AB-B1A3-49EF-BCC6-9F5484B1A6F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99656" y="1465924"/>
              <a:ext cx="1955800" cy="1028700"/>
            </a:xfrm>
            <a:prstGeom prst="rect">
              <a:avLst/>
            </a:prstGeom>
          </p:spPr>
        </p:pic>
      </p:grpSp>
      <p:sp>
        <p:nvSpPr>
          <p:cNvPr id="29" name="標題 3">
            <a:extLst>
              <a:ext uri="{FF2B5EF4-FFF2-40B4-BE49-F238E27FC236}">
                <a16:creationId xmlns:a16="http://schemas.microsoft.com/office/drawing/2014/main" id="{33CAFA56-FCF7-4A3D-AD8F-6260837F53FF}"/>
              </a:ext>
            </a:extLst>
          </p:cNvPr>
          <p:cNvSpPr txBox="1">
            <a:spLocks/>
          </p:cNvSpPr>
          <p:nvPr/>
        </p:nvSpPr>
        <p:spPr>
          <a:xfrm>
            <a:off x="706391" y="1472925"/>
            <a:ext cx="5674789" cy="514278"/>
          </a:xfrm>
          <a:prstGeom prst="rect">
            <a:avLst/>
          </a:prstGeom>
        </p:spPr>
        <p:txBody>
          <a:bodyPr vert="horz" lIns="91440" tIns="45720" rIns="91440" bIns="45720" rtlCol="0" anchor="b" anchorCtr="0">
            <a:normAutofit fontScale="90000" lnSpcReduction="10000"/>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auto">
              <a:spcAft>
                <a:spcPts val="0"/>
              </a:spcAft>
            </a:pPr>
            <a:r>
              <a:rPr kumimoji="1" lang="zh-TW" altLang="en-US" sz="3200" b="1" dirty="0">
                <a:solidFill>
                  <a:schemeClr val="accent3">
                    <a:lumMod val="50000"/>
                  </a:schemeClr>
                </a:solidFill>
                <a:latin typeface="微軟正黑體" panose="020B0604030504040204" pitchFamily="34" charset="-120"/>
                <a:ea typeface="微軟正黑體" panose="020B0604030504040204" pitchFamily="34" charset="-120"/>
              </a:rPr>
              <a:t>二代智慧醫院核心概念驗證</a:t>
            </a:r>
          </a:p>
        </p:txBody>
      </p:sp>
      <p:grpSp>
        <p:nvGrpSpPr>
          <p:cNvPr id="40" name="群組 39">
            <a:extLst>
              <a:ext uri="{FF2B5EF4-FFF2-40B4-BE49-F238E27FC236}">
                <a16:creationId xmlns:a16="http://schemas.microsoft.com/office/drawing/2014/main" id="{A7D7479F-F1FF-4A10-8152-69C25C534C4B}"/>
              </a:ext>
            </a:extLst>
          </p:cNvPr>
          <p:cNvGrpSpPr/>
          <p:nvPr/>
        </p:nvGrpSpPr>
        <p:grpSpPr>
          <a:xfrm>
            <a:off x="7697335" y="1501955"/>
            <a:ext cx="4290912" cy="4932597"/>
            <a:chOff x="7697335" y="1501955"/>
            <a:chExt cx="4290912" cy="4932597"/>
          </a:xfrm>
        </p:grpSpPr>
        <p:sp>
          <p:nvSpPr>
            <p:cNvPr id="32" name="矩形: 圓角 31">
              <a:extLst>
                <a:ext uri="{FF2B5EF4-FFF2-40B4-BE49-F238E27FC236}">
                  <a16:creationId xmlns:a16="http://schemas.microsoft.com/office/drawing/2014/main" id="{C4D79098-55AF-4624-AEC1-0E7B95F1128E}"/>
                </a:ext>
              </a:extLst>
            </p:cNvPr>
            <p:cNvSpPr/>
            <p:nvPr/>
          </p:nvSpPr>
          <p:spPr>
            <a:xfrm>
              <a:off x="8393032" y="1501955"/>
              <a:ext cx="3579923" cy="1422475"/>
            </a:xfrm>
            <a:prstGeom prst="roundRect">
              <a:avLst/>
            </a:prstGeom>
            <a:solidFill>
              <a:srgbClr val="00CC9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zh-TW" altLang="en-US" sz="2800" dirty="0">
                  <a:solidFill>
                    <a:schemeClr val="tx1"/>
                  </a:solidFill>
                  <a:latin typeface="微軟正黑體" panose="020B0604030504040204" pitchFamily="34" charset="-120"/>
                  <a:ea typeface="微軟正黑體" panose="020B0604030504040204" pitchFamily="34" charset="-120"/>
                </a:rPr>
                <a:t>結合基因體醫學之大數據分析與臨床試驗頂研究平台</a:t>
              </a:r>
              <a:endParaRPr lang="en-US" altLang="zh-TW" sz="2800" dirty="0">
                <a:solidFill>
                  <a:schemeClr val="tx1"/>
                </a:solidFill>
                <a:latin typeface="微軟正黑體" panose="020B0604030504040204" pitchFamily="34" charset="-120"/>
                <a:ea typeface="微軟正黑體" panose="020B0604030504040204" pitchFamily="34" charset="-120"/>
              </a:endParaRPr>
            </a:p>
          </p:txBody>
        </p:sp>
        <p:sp>
          <p:nvSpPr>
            <p:cNvPr id="33" name="矩形: 圓角 32">
              <a:extLst>
                <a:ext uri="{FF2B5EF4-FFF2-40B4-BE49-F238E27FC236}">
                  <a16:creationId xmlns:a16="http://schemas.microsoft.com/office/drawing/2014/main" id="{91F338C4-F564-4B0B-A937-1BE2CC322468}"/>
                </a:ext>
              </a:extLst>
            </p:cNvPr>
            <p:cNvSpPr/>
            <p:nvPr/>
          </p:nvSpPr>
          <p:spPr>
            <a:xfrm>
              <a:off x="8406182" y="3348383"/>
              <a:ext cx="3582065" cy="1422475"/>
            </a:xfrm>
            <a:prstGeom prst="roundRect">
              <a:avLst/>
            </a:prstGeom>
            <a:solidFill>
              <a:srgbClr val="66FF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多元</a:t>
              </a:r>
              <a:r>
                <a:rPr lang="en-US" altLang="zh-TW" sz="2800" b="1" dirty="0">
                  <a:solidFill>
                    <a:schemeClr val="tx1"/>
                  </a:solidFill>
                  <a:latin typeface="微軟正黑體" panose="020B0604030504040204" pitchFamily="34" charset="-120"/>
                  <a:ea typeface="微軟正黑體" panose="020B0604030504040204" pitchFamily="34" charset="-120"/>
                </a:rPr>
                <a:t>AI_AI</a:t>
              </a:r>
              <a:r>
                <a:rPr lang="zh-TW" altLang="en-US" sz="2800" b="1" dirty="0">
                  <a:solidFill>
                    <a:schemeClr val="tx1"/>
                  </a:solidFill>
                  <a:latin typeface="微軟正黑體" panose="020B0604030504040204" pitchFamily="34" charset="-120"/>
                  <a:ea typeface="微軟正黑體" panose="020B0604030504040204" pitchFamily="34" charset="-120"/>
                </a:rPr>
                <a:t> </a:t>
              </a:r>
              <a:r>
                <a:rPr lang="en-US" altLang="zh-TW" sz="2800" b="1" dirty="0">
                  <a:solidFill>
                    <a:schemeClr val="tx1"/>
                  </a:solidFill>
                  <a:latin typeface="微軟正黑體" panose="020B0604030504040204" pitchFamily="34" charset="-120"/>
                  <a:ea typeface="微軟正黑體" panose="020B0604030504040204" pitchFamily="34" charset="-120"/>
                </a:rPr>
                <a:t>APP</a:t>
              </a:r>
              <a:endParaRPr lang="zh-TW" altLang="en-US" sz="2800" b="1" dirty="0">
                <a:solidFill>
                  <a:schemeClr val="tx1"/>
                </a:solidFill>
                <a:latin typeface="微軟正黑體" panose="020B0604030504040204" pitchFamily="34" charset="-120"/>
                <a:ea typeface="微軟正黑體" panose="020B0604030504040204" pitchFamily="34" charset="-120"/>
              </a:endParaRPr>
            </a:p>
          </p:txBody>
        </p:sp>
        <p:sp>
          <p:nvSpPr>
            <p:cNvPr id="34" name="矩形: 圓角 33">
              <a:extLst>
                <a:ext uri="{FF2B5EF4-FFF2-40B4-BE49-F238E27FC236}">
                  <a16:creationId xmlns:a16="http://schemas.microsoft.com/office/drawing/2014/main" id="{517DCC76-A78A-441F-8743-D3392A430FB5}"/>
                </a:ext>
              </a:extLst>
            </p:cNvPr>
            <p:cNvSpPr/>
            <p:nvPr/>
          </p:nvSpPr>
          <p:spPr>
            <a:xfrm>
              <a:off x="8341946" y="5012077"/>
              <a:ext cx="3645251" cy="1422475"/>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外掛方式串連醫院的</a:t>
              </a:r>
              <a:r>
                <a:rPr lang="en-US" altLang="zh-TW" b="1" dirty="0">
                  <a:solidFill>
                    <a:schemeClr val="tx1"/>
                  </a:solidFill>
                  <a:latin typeface="微軟正黑體" panose="020B0604030504040204" pitchFamily="34" charset="-120"/>
                  <a:ea typeface="微軟正黑體" panose="020B0604030504040204" pitchFamily="34" charset="-120"/>
                </a:rPr>
                <a:t>HIS</a:t>
              </a:r>
              <a:r>
                <a:rPr lang="zh-TW" altLang="en-US" b="1" dirty="0">
                  <a:solidFill>
                    <a:schemeClr val="tx1"/>
                  </a:solidFill>
                  <a:latin typeface="微軟正黑體" panose="020B0604030504040204" pitchFamily="34" charset="-120"/>
                  <a:ea typeface="微軟正黑體" panose="020B0604030504040204" pitchFamily="34" charset="-120"/>
                </a:rPr>
                <a:t>和長照</a:t>
              </a:r>
              <a:r>
                <a:rPr lang="en-US" altLang="zh-TW" b="1" dirty="0">
                  <a:solidFill>
                    <a:schemeClr val="tx1"/>
                  </a:solidFill>
                  <a:latin typeface="微軟正黑體" panose="020B0604030504040204" pitchFamily="34" charset="-120"/>
                  <a:ea typeface="微軟正黑體" panose="020B0604030504040204" pitchFamily="34" charset="-120"/>
                </a:rPr>
                <a:t>ERP</a:t>
              </a:r>
              <a:r>
                <a:rPr lang="zh-TW" altLang="en-US" b="1" dirty="0">
                  <a:solidFill>
                    <a:schemeClr val="tx1"/>
                  </a:solidFill>
                  <a:latin typeface="微軟正黑體" panose="020B0604030504040204" pitchFamily="34" charset="-120"/>
                  <a:ea typeface="微軟正黑體" panose="020B0604030504040204" pitchFamily="34" charset="-120"/>
                </a:rPr>
                <a:t>堅強底層建置</a:t>
              </a:r>
            </a:p>
          </p:txBody>
        </p:sp>
        <p:sp>
          <p:nvSpPr>
            <p:cNvPr id="37" name="文字方塊 36">
              <a:extLst>
                <a:ext uri="{FF2B5EF4-FFF2-40B4-BE49-F238E27FC236}">
                  <a16:creationId xmlns:a16="http://schemas.microsoft.com/office/drawing/2014/main" id="{7D0BB61D-BF57-41AA-B355-EB34C309F90F}"/>
                </a:ext>
              </a:extLst>
            </p:cNvPr>
            <p:cNvSpPr txBox="1"/>
            <p:nvPr/>
          </p:nvSpPr>
          <p:spPr>
            <a:xfrm>
              <a:off x="7697335" y="1705246"/>
              <a:ext cx="877794" cy="954107"/>
            </a:xfrm>
            <a:prstGeom prst="rect">
              <a:avLst/>
            </a:prstGeom>
            <a:noFill/>
          </p:spPr>
          <p:txBody>
            <a:bodyPr wrap="square" rtlCol="0">
              <a:spAutoFit/>
            </a:bodyPr>
            <a:lstStyle/>
            <a:p>
              <a:r>
                <a:rPr lang="zh-TW" altLang="en-US" sz="2800" b="1" dirty="0">
                  <a:solidFill>
                    <a:srgbClr val="FF3399"/>
                  </a:solidFill>
                  <a:latin typeface="微軟正黑體" panose="020B0604030504040204" pitchFamily="34" charset="-120"/>
                  <a:ea typeface="微軟正黑體" panose="020B0604030504040204" pitchFamily="34" charset="-120"/>
                </a:rPr>
                <a:t>上層</a:t>
              </a:r>
            </a:p>
          </p:txBody>
        </p:sp>
        <p:sp>
          <p:nvSpPr>
            <p:cNvPr id="38" name="文字方塊 37">
              <a:extLst>
                <a:ext uri="{FF2B5EF4-FFF2-40B4-BE49-F238E27FC236}">
                  <a16:creationId xmlns:a16="http://schemas.microsoft.com/office/drawing/2014/main" id="{005ED866-96BD-455D-8135-1F99342EC3CF}"/>
                </a:ext>
              </a:extLst>
            </p:cNvPr>
            <p:cNvSpPr txBox="1"/>
            <p:nvPr/>
          </p:nvSpPr>
          <p:spPr>
            <a:xfrm>
              <a:off x="7747547" y="3491200"/>
              <a:ext cx="768403" cy="954107"/>
            </a:xfrm>
            <a:prstGeom prst="rect">
              <a:avLst/>
            </a:prstGeom>
            <a:noFill/>
          </p:spPr>
          <p:txBody>
            <a:bodyPr wrap="square" rtlCol="0">
              <a:spAutoFit/>
            </a:bodyPr>
            <a:lstStyle/>
            <a:p>
              <a:r>
                <a:rPr lang="zh-TW" altLang="en-US" sz="2800" b="1" dirty="0">
                  <a:solidFill>
                    <a:srgbClr val="FF3399"/>
                  </a:solidFill>
                  <a:latin typeface="微軟正黑體" panose="020B0604030504040204" pitchFamily="34" charset="-120"/>
                  <a:ea typeface="微軟正黑體" panose="020B0604030504040204" pitchFamily="34" charset="-120"/>
                </a:rPr>
                <a:t>上層</a:t>
              </a:r>
            </a:p>
          </p:txBody>
        </p:sp>
        <p:sp>
          <p:nvSpPr>
            <p:cNvPr id="39" name="文字方塊 38">
              <a:extLst>
                <a:ext uri="{FF2B5EF4-FFF2-40B4-BE49-F238E27FC236}">
                  <a16:creationId xmlns:a16="http://schemas.microsoft.com/office/drawing/2014/main" id="{918C5B5C-2926-4A95-A7E8-B2E50CE3D748}"/>
                </a:ext>
              </a:extLst>
            </p:cNvPr>
            <p:cNvSpPr txBox="1"/>
            <p:nvPr/>
          </p:nvSpPr>
          <p:spPr>
            <a:xfrm>
              <a:off x="7723980" y="5246260"/>
              <a:ext cx="768403" cy="954107"/>
            </a:xfrm>
            <a:prstGeom prst="rect">
              <a:avLst/>
            </a:prstGeom>
            <a:noFill/>
          </p:spPr>
          <p:txBody>
            <a:bodyPr wrap="square" rtlCol="0">
              <a:spAutoFit/>
            </a:bodyPr>
            <a:lstStyle/>
            <a:p>
              <a:r>
                <a:rPr lang="zh-TW" altLang="en-US" sz="2800" b="1" dirty="0">
                  <a:solidFill>
                    <a:srgbClr val="FF3399"/>
                  </a:solidFill>
                  <a:latin typeface="微軟正黑體" panose="020B0604030504040204" pitchFamily="34" charset="-120"/>
                  <a:ea typeface="微軟正黑體" panose="020B0604030504040204" pitchFamily="34" charset="-120"/>
                </a:rPr>
                <a:t>底層</a:t>
              </a:r>
            </a:p>
          </p:txBody>
        </p:sp>
      </p:grpSp>
    </p:spTree>
    <p:extLst>
      <p:ext uri="{BB962C8B-B14F-4D97-AF65-F5344CB8AC3E}">
        <p14:creationId xmlns:p14="http://schemas.microsoft.com/office/powerpoint/2010/main" val="1184110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BA598B97-1C1C-7447-A47C-F0E517BE52AA}"/>
              </a:ext>
            </a:extLst>
          </p:cNvPr>
          <p:cNvSpPr>
            <a:spLocks noGrp="1"/>
          </p:cNvSpPr>
          <p:nvPr>
            <p:ph type="ctrTitle"/>
          </p:nvPr>
        </p:nvSpPr>
        <p:spPr>
          <a:xfrm>
            <a:off x="1143000" y="253839"/>
            <a:ext cx="9906000" cy="1212527"/>
          </a:xfrm>
        </p:spPr>
        <p:txBody>
          <a:bodyPr>
            <a:normAutofit fontScale="90000"/>
          </a:bodyPr>
          <a:lstStyle/>
          <a:p>
            <a:pPr algn="ctr"/>
            <a:r>
              <a:rPr kumimoji="1" lang="zh-TW" altLang="en-US" sz="3600" b="1" spc="300" dirty="0">
                <a:solidFill>
                  <a:srgbClr val="7030A0"/>
                </a:solidFill>
                <a:latin typeface="微軟正黑體" panose="020B0604030504040204" pitchFamily="34" charset="-120"/>
                <a:ea typeface="微軟正黑體" panose="020B0604030504040204" pitchFamily="34" charset="-120"/>
              </a:rPr>
              <a:t>連結長照的醫療體系病患固著化全照護攻略</a:t>
            </a:r>
            <a:br>
              <a:rPr kumimoji="1" lang="en-US" altLang="zh-TW" sz="2000" b="1" spc="300" dirty="0">
                <a:solidFill>
                  <a:srgbClr val="002060"/>
                </a:solidFill>
                <a:latin typeface="微軟正黑體" panose="020B0604030504040204" pitchFamily="34" charset="-120"/>
                <a:ea typeface="微軟正黑體" panose="020B0604030504040204" pitchFamily="34" charset="-120"/>
              </a:rPr>
            </a:br>
            <a:endParaRPr kumimoji="1" lang="zh-TW" altLang="en-US" b="1" dirty="0">
              <a:solidFill>
                <a:srgbClr val="002060"/>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DD23122A-59DA-6E4F-8D96-7270B4CEF7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9574" y="3369984"/>
            <a:ext cx="4642960" cy="2605100"/>
          </a:xfrm>
          <a:prstGeom prst="rect">
            <a:avLst/>
          </a:prstGeom>
        </p:spPr>
      </p:pic>
      <p:pic>
        <p:nvPicPr>
          <p:cNvPr id="12" name="圖片 11">
            <a:extLst>
              <a:ext uri="{FF2B5EF4-FFF2-40B4-BE49-F238E27FC236}">
                <a16:creationId xmlns:a16="http://schemas.microsoft.com/office/drawing/2014/main" id="{1DB703D1-4092-0345-80FD-075CFDF08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5215" y="2910526"/>
            <a:ext cx="4468501" cy="2840508"/>
          </a:xfrm>
          <a:prstGeom prst="rect">
            <a:avLst/>
          </a:prstGeom>
        </p:spPr>
      </p:pic>
      <p:pic>
        <p:nvPicPr>
          <p:cNvPr id="13" name="圖片 12">
            <a:extLst>
              <a:ext uri="{FF2B5EF4-FFF2-40B4-BE49-F238E27FC236}">
                <a16:creationId xmlns:a16="http://schemas.microsoft.com/office/drawing/2014/main" id="{86921A62-6E9C-CD42-923B-A6613DC42907}"/>
              </a:ext>
            </a:extLst>
          </p:cNvPr>
          <p:cNvPicPr>
            <a:picLocks noChangeAspect="1"/>
          </p:cNvPicPr>
          <p:nvPr/>
        </p:nvPicPr>
        <p:blipFill>
          <a:blip r:embed="rId4"/>
          <a:stretch>
            <a:fillRect/>
          </a:stretch>
        </p:blipFill>
        <p:spPr>
          <a:xfrm>
            <a:off x="6472408" y="5420408"/>
            <a:ext cx="1783775" cy="1219127"/>
          </a:xfrm>
          <a:prstGeom prst="rect">
            <a:avLst/>
          </a:prstGeom>
        </p:spPr>
      </p:pic>
      <p:pic>
        <p:nvPicPr>
          <p:cNvPr id="15" name="圖片 14">
            <a:extLst>
              <a:ext uri="{FF2B5EF4-FFF2-40B4-BE49-F238E27FC236}">
                <a16:creationId xmlns:a16="http://schemas.microsoft.com/office/drawing/2014/main" id="{4A27EAE3-A405-7943-9DB0-F91011542578}"/>
              </a:ext>
            </a:extLst>
          </p:cNvPr>
          <p:cNvPicPr>
            <a:picLocks noChangeAspect="1"/>
          </p:cNvPicPr>
          <p:nvPr/>
        </p:nvPicPr>
        <p:blipFill>
          <a:blip r:embed="rId5"/>
          <a:stretch>
            <a:fillRect/>
          </a:stretch>
        </p:blipFill>
        <p:spPr>
          <a:xfrm>
            <a:off x="3787682" y="5420408"/>
            <a:ext cx="2705460" cy="1219127"/>
          </a:xfrm>
          <a:prstGeom prst="rect">
            <a:avLst/>
          </a:prstGeom>
        </p:spPr>
      </p:pic>
      <p:pic>
        <p:nvPicPr>
          <p:cNvPr id="19" name="圖片 18">
            <a:extLst>
              <a:ext uri="{FF2B5EF4-FFF2-40B4-BE49-F238E27FC236}">
                <a16:creationId xmlns:a16="http://schemas.microsoft.com/office/drawing/2014/main" id="{68E6442E-6B42-0446-8FA0-D2E6EDEAFE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8088" y="1164514"/>
            <a:ext cx="3951843" cy="2205471"/>
          </a:xfrm>
          <a:prstGeom prst="rect">
            <a:avLst/>
          </a:prstGeom>
        </p:spPr>
      </p:pic>
      <p:sp>
        <p:nvSpPr>
          <p:cNvPr id="20" name="文字方塊 19">
            <a:extLst>
              <a:ext uri="{FF2B5EF4-FFF2-40B4-BE49-F238E27FC236}">
                <a16:creationId xmlns:a16="http://schemas.microsoft.com/office/drawing/2014/main" id="{0AD5394E-935D-0348-B941-4C099384161E}"/>
              </a:ext>
            </a:extLst>
          </p:cNvPr>
          <p:cNvSpPr txBox="1"/>
          <p:nvPr/>
        </p:nvSpPr>
        <p:spPr>
          <a:xfrm>
            <a:off x="1355217" y="1032936"/>
            <a:ext cx="5277013" cy="193899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連結出院準備服務、在宅醫療、居家護理，配搭門診醫令和全功能遠距醫療平台，延伸完整長照</a:t>
            </a:r>
            <a:r>
              <a:rPr lang="en-US" altLang="zh-TW" dirty="0">
                <a:latin typeface="微軟正黑體" panose="020B0604030504040204" pitchFamily="34" charset="-120"/>
                <a:ea typeface="微軟正黑體" panose="020B0604030504040204" pitchFamily="34" charset="-120"/>
              </a:rPr>
              <a:t>ERP</a:t>
            </a:r>
            <a:r>
              <a:rPr lang="zh-TW" altLang="en-US" dirty="0">
                <a:latin typeface="微軟正黑體" panose="020B0604030504040204" pitchFamily="34" charset="-120"/>
                <a:ea typeface="微軟正黑體" panose="020B0604030504040204" pitchFamily="34" charset="-120"/>
              </a:rPr>
              <a:t>，院內院外住院設計，由資訊室建立健保申報外掛系統，完成整合。</a:t>
            </a:r>
          </a:p>
        </p:txBody>
      </p:sp>
    </p:spTree>
    <p:extLst>
      <p:ext uri="{BB962C8B-B14F-4D97-AF65-F5344CB8AC3E}">
        <p14:creationId xmlns:p14="http://schemas.microsoft.com/office/powerpoint/2010/main" val="4145274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F75227-296B-41AA-BB42-550A3A036DBC}"/>
              </a:ext>
            </a:extLst>
          </p:cNvPr>
          <p:cNvSpPr>
            <a:spLocks noGrp="1"/>
          </p:cNvSpPr>
          <p:nvPr>
            <p:ph type="title"/>
          </p:nvPr>
        </p:nvSpPr>
        <p:spPr>
          <a:xfrm>
            <a:off x="732367" y="886402"/>
            <a:ext cx="10723035" cy="702748"/>
          </a:xfrm>
        </p:spPr>
        <p:txBody>
          <a:bodyPr/>
          <a:lstStyle/>
          <a:p>
            <a:r>
              <a:rPr lang="en-US" altLang="zh-TW" sz="3600" b="1" dirty="0">
                <a:solidFill>
                  <a:srgbClr val="3366FF"/>
                </a:solidFill>
                <a:latin typeface="微軟正黑體" panose="020B0604030504040204" pitchFamily="34" charset="-120"/>
                <a:ea typeface="微軟正黑體" panose="020B0604030504040204" pitchFamily="34" charset="-120"/>
              </a:rPr>
              <a:t>2.</a:t>
            </a:r>
            <a:r>
              <a:rPr lang="zh-TW" altLang="en-US" sz="3600" b="1" dirty="0">
                <a:solidFill>
                  <a:srgbClr val="3366FF"/>
                </a:solidFill>
                <a:latin typeface="微軟正黑體" panose="020B0604030504040204" pitchFamily="34" charset="-120"/>
                <a:ea typeface="微軟正黑體" panose="020B0604030504040204" pitchFamily="34" charset="-120"/>
              </a:rPr>
              <a:t> 帶動數位轉型的醫院樞紐地位營造</a:t>
            </a:r>
            <a:r>
              <a:rPr lang="en-US" altLang="zh-TW" sz="3600" b="1" dirty="0">
                <a:solidFill>
                  <a:srgbClr val="3366FF"/>
                </a:solidFill>
                <a:latin typeface="微軟正黑體" panose="020B0604030504040204" pitchFamily="34" charset="-120"/>
                <a:ea typeface="微軟正黑體" panose="020B0604030504040204" pitchFamily="34" charset="-120"/>
              </a:rPr>
              <a:t>(</a:t>
            </a:r>
            <a:r>
              <a:rPr lang="zh-TW" altLang="en-US" sz="3600" b="1" dirty="0">
                <a:solidFill>
                  <a:srgbClr val="3366FF"/>
                </a:solidFill>
                <a:latin typeface="微軟正黑體" panose="020B0604030504040204" pitchFamily="34" charset="-120"/>
                <a:ea typeface="微軟正黑體" panose="020B0604030504040204" pitchFamily="34" charset="-120"/>
              </a:rPr>
              <a:t>一</a:t>
            </a:r>
            <a:r>
              <a:rPr lang="en-US" altLang="zh-TW" sz="3600" b="1" dirty="0">
                <a:solidFill>
                  <a:srgbClr val="3366FF"/>
                </a:solidFill>
                <a:latin typeface="微軟正黑體" panose="020B0604030504040204" pitchFamily="34" charset="-120"/>
                <a:ea typeface="微軟正黑體" panose="020B0604030504040204" pitchFamily="34" charset="-120"/>
              </a:rPr>
              <a:t>)</a:t>
            </a:r>
            <a:endParaRPr lang="zh-TW" altLang="en-US" sz="3600" b="1" dirty="0">
              <a:solidFill>
                <a:srgbClr val="3366FF"/>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8C31D43E-4523-4151-892C-D1B4C169B707}"/>
              </a:ext>
            </a:extLst>
          </p:cNvPr>
          <p:cNvSpPr>
            <a:spLocks noGrp="1"/>
          </p:cNvSpPr>
          <p:nvPr>
            <p:ph idx="1"/>
          </p:nvPr>
        </p:nvSpPr>
        <p:spPr>
          <a:xfrm>
            <a:off x="732367" y="1772816"/>
            <a:ext cx="10723035" cy="4343400"/>
          </a:xfrm>
        </p:spPr>
        <p:txBody>
          <a:bodyPr>
            <a:noAutofit/>
          </a:bodyPr>
          <a:lstStyle/>
          <a:p>
            <a:pPr marL="542925" lvl="3" indent="-369888"/>
            <a:r>
              <a:rPr lang="zh-TW" altLang="zh-TW" sz="2800" dirty="0">
                <a:latin typeface="微軟正黑體" panose="020B0604030504040204" pitchFamily="34" charset="-120"/>
                <a:ea typeface="微軟正黑體" panose="020B0604030504040204" pitchFamily="34" charset="-120"/>
              </a:rPr>
              <a:t>心血管中心：創心醫電、奇翼醫電、高登智慧科技、仕馬科技、健康聯網、博鈞、花蓮慈濟醫院、屏東基督教醫院、墾丁南門醫院。</a:t>
            </a:r>
            <a:endParaRPr lang="en-US" altLang="zh-TW" sz="2800" dirty="0">
              <a:latin typeface="微軟正黑體" panose="020B0604030504040204" pitchFamily="34" charset="-120"/>
              <a:ea typeface="微軟正黑體" panose="020B0604030504040204" pitchFamily="34" charset="-120"/>
            </a:endParaRPr>
          </a:p>
          <a:p>
            <a:pPr marL="542925" lvl="3" indent="-369888"/>
            <a:r>
              <a:rPr lang="zh-TW" altLang="zh-TW" sz="2800" dirty="0">
                <a:latin typeface="微軟正黑體" panose="020B0604030504040204" pitchFamily="34" charset="-120"/>
                <a:ea typeface="微軟正黑體" panose="020B0604030504040204" pitchFamily="34" charset="-120"/>
              </a:rPr>
              <a:t>骨科暨復健中心：健康聯網，采醫智展（骨科</a:t>
            </a:r>
            <a:r>
              <a:rPr lang="en-US" altLang="zh-TW" sz="2800" dirty="0">
                <a:latin typeface="微軟正黑體" panose="020B0604030504040204" pitchFamily="34" charset="-120"/>
                <a:ea typeface="微軟正黑體" panose="020B0604030504040204" pitchFamily="34" charset="-120"/>
              </a:rPr>
              <a:t>HIS</a:t>
            </a:r>
            <a:r>
              <a:rPr lang="zh-TW" altLang="zh-TW" sz="2800" dirty="0">
                <a:latin typeface="微軟正黑體" panose="020B0604030504040204" pitchFamily="34" charset="-120"/>
                <a:ea typeface="微軟正黑體" panose="020B0604030504040204" pitchFamily="34" charset="-120"/>
              </a:rPr>
              <a:t>）、采風智匯（骨科</a:t>
            </a:r>
            <a:r>
              <a:rPr lang="en-US" altLang="zh-TW" sz="2800" dirty="0">
                <a:latin typeface="微軟正黑體" panose="020B0604030504040204" pitchFamily="34" charset="-120"/>
                <a:ea typeface="微軟正黑體" panose="020B0604030504040204" pitchFamily="34" charset="-120"/>
              </a:rPr>
              <a:t>AI</a:t>
            </a:r>
            <a:r>
              <a:rPr lang="zh-TW" altLang="zh-TW" sz="2800" dirty="0">
                <a:latin typeface="微軟正黑體" panose="020B0604030504040204" pitchFamily="34" charset="-120"/>
                <a:ea typeface="微軟正黑體" panose="020B0604030504040204" pitchFamily="34" charset="-120"/>
              </a:rPr>
              <a:t>）、福寶科技、博鈞科技、花蓮慈濟醫院、屏東基督教醫院、墾丁南門醫院。</a:t>
            </a:r>
            <a:endParaRPr lang="en-US" altLang="zh-TW" sz="2800" dirty="0">
              <a:latin typeface="微軟正黑體" panose="020B0604030504040204" pitchFamily="34" charset="-120"/>
              <a:ea typeface="微軟正黑體" panose="020B0604030504040204" pitchFamily="34" charset="-120"/>
            </a:endParaRPr>
          </a:p>
          <a:p>
            <a:pPr marL="542925" lvl="3" indent="-369888"/>
            <a:r>
              <a:rPr lang="zh-TW" altLang="zh-TW" sz="2800" dirty="0">
                <a:latin typeface="微軟正黑體" panose="020B0604030504040204" pitchFamily="34" charset="-120"/>
                <a:ea typeface="微軟正黑體" panose="020B0604030504040204" pitchFamily="34" charset="-120"/>
              </a:rPr>
              <a:t>中西整合神經醫學中心、癌症中心：花蓮慈濟醫院。</a:t>
            </a:r>
            <a:endParaRPr lang="en-US" altLang="zh-TW" sz="2800" dirty="0">
              <a:latin typeface="微軟正黑體" panose="020B0604030504040204" pitchFamily="34" charset="-120"/>
              <a:ea typeface="微軟正黑體" panose="020B0604030504040204" pitchFamily="34" charset="-120"/>
            </a:endParaRPr>
          </a:p>
          <a:p>
            <a:pPr marL="542925" lvl="3" indent="-369888"/>
            <a:r>
              <a:rPr lang="zh-TW" altLang="zh-TW" sz="2800" dirty="0">
                <a:latin typeface="微軟正黑體" panose="020B0604030504040204" pitchFamily="34" charset="-120"/>
                <a:ea typeface="微軟正黑體" panose="020B0604030504040204" pitchFamily="34" charset="-120"/>
              </a:rPr>
              <a:t>健康福祉公衛系統個人與社區支持方案：花蓮慈濟醫院。</a:t>
            </a:r>
            <a:endParaRPr lang="en-US" altLang="zh-TW" sz="280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551298BD-819C-49A9-9AC0-97D155E7259C}"/>
              </a:ext>
            </a:extLst>
          </p:cNvPr>
          <p:cNvSpPr txBox="1"/>
          <p:nvPr/>
        </p:nvSpPr>
        <p:spPr>
          <a:xfrm>
            <a:off x="2744" y="-5150"/>
            <a:ext cx="3047430" cy="707886"/>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2.2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整體場域提供之系統技術及服務之解決方案</a:t>
            </a:r>
          </a:p>
        </p:txBody>
      </p:sp>
    </p:spTree>
    <p:extLst>
      <p:ext uri="{BB962C8B-B14F-4D97-AF65-F5344CB8AC3E}">
        <p14:creationId xmlns:p14="http://schemas.microsoft.com/office/powerpoint/2010/main" val="779393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658DD0-AA61-4258-A750-93BAB8ECB94F}"/>
              </a:ext>
            </a:extLst>
          </p:cNvPr>
          <p:cNvSpPr>
            <a:spLocks noGrp="1"/>
          </p:cNvSpPr>
          <p:nvPr>
            <p:ph type="title"/>
          </p:nvPr>
        </p:nvSpPr>
        <p:spPr>
          <a:xfrm>
            <a:off x="732367" y="620688"/>
            <a:ext cx="10723035" cy="823844"/>
          </a:xfrm>
        </p:spPr>
        <p:txBody>
          <a:bodyPr/>
          <a:lstStyle/>
          <a:p>
            <a:r>
              <a:rPr lang="en-US" altLang="zh-TW" sz="4000" b="1" dirty="0">
                <a:solidFill>
                  <a:srgbClr val="3366FF"/>
                </a:solidFill>
                <a:latin typeface="微軟正黑體" panose="020B0604030504040204" pitchFamily="34" charset="-120"/>
                <a:ea typeface="微軟正黑體" panose="020B0604030504040204" pitchFamily="34" charset="-120"/>
              </a:rPr>
              <a:t>2.</a:t>
            </a:r>
            <a:r>
              <a:rPr lang="zh-TW" altLang="en-US" sz="4000" b="1" dirty="0">
                <a:solidFill>
                  <a:srgbClr val="3366FF"/>
                </a:solidFill>
                <a:latin typeface="微軟正黑體" panose="020B0604030504040204" pitchFamily="34" charset="-120"/>
                <a:ea typeface="微軟正黑體" panose="020B0604030504040204" pitchFamily="34" charset="-120"/>
              </a:rPr>
              <a:t> 帶動數位轉型的醫院樞紐地位營造</a:t>
            </a:r>
            <a:r>
              <a:rPr lang="en-US" altLang="zh-TW" sz="4000" b="1" dirty="0">
                <a:solidFill>
                  <a:srgbClr val="3366FF"/>
                </a:solidFill>
                <a:latin typeface="微軟正黑體" panose="020B0604030504040204" pitchFamily="34" charset="-120"/>
                <a:ea typeface="微軟正黑體" panose="020B0604030504040204" pitchFamily="34" charset="-120"/>
              </a:rPr>
              <a:t>(</a:t>
            </a:r>
            <a:r>
              <a:rPr lang="zh-TW" altLang="en-US" sz="4000" b="1" dirty="0">
                <a:solidFill>
                  <a:srgbClr val="3366FF"/>
                </a:solidFill>
                <a:latin typeface="微軟正黑體" panose="020B0604030504040204" pitchFamily="34" charset="-120"/>
                <a:ea typeface="微軟正黑體" panose="020B0604030504040204" pitchFamily="34" charset="-120"/>
              </a:rPr>
              <a:t>二</a:t>
            </a:r>
            <a:r>
              <a:rPr lang="en-US" altLang="zh-TW" sz="4000" b="1" dirty="0">
                <a:solidFill>
                  <a:srgbClr val="3366FF"/>
                </a:solidFill>
                <a:latin typeface="微軟正黑體" panose="020B0604030504040204" pitchFamily="34" charset="-120"/>
                <a:ea typeface="微軟正黑體" panose="020B0604030504040204" pitchFamily="34" charset="-120"/>
              </a:rPr>
              <a:t>)</a:t>
            </a:r>
            <a:endParaRPr lang="zh-TW" altLang="en-US" sz="4000" dirty="0">
              <a:solidFill>
                <a:srgbClr val="3366FF"/>
              </a:solidFill>
            </a:endParaRPr>
          </a:p>
        </p:txBody>
      </p:sp>
      <p:sp>
        <p:nvSpPr>
          <p:cNvPr id="3" name="內容版面配置區 2">
            <a:extLst>
              <a:ext uri="{FF2B5EF4-FFF2-40B4-BE49-F238E27FC236}">
                <a16:creationId xmlns:a16="http://schemas.microsoft.com/office/drawing/2014/main" id="{20C69C16-C7ED-4D4C-9673-99E172621FCF}"/>
              </a:ext>
            </a:extLst>
          </p:cNvPr>
          <p:cNvSpPr>
            <a:spLocks noGrp="1"/>
          </p:cNvSpPr>
          <p:nvPr>
            <p:ph idx="1"/>
          </p:nvPr>
        </p:nvSpPr>
        <p:spPr>
          <a:xfrm>
            <a:off x="1205988" y="1916832"/>
            <a:ext cx="10260177" cy="3744416"/>
          </a:xfrm>
        </p:spPr>
        <p:txBody>
          <a:bodyPr/>
          <a:lstStyle/>
          <a:p>
            <a:r>
              <a:rPr lang="zh-TW" altLang="zh-TW" sz="2800" dirty="0">
                <a:solidFill>
                  <a:schemeClr val="tx1"/>
                </a:solidFill>
                <a:latin typeface="微軟正黑體" panose="020B0604030504040204" pitchFamily="34" charset="-120"/>
                <a:ea typeface="微軟正黑體" panose="020B0604030504040204" pitchFamily="34" charset="-120"/>
              </a:rPr>
              <a:t>急診與加護病房連結到社區支援體系：花蓮慈濟醫院、屏東基督教醫院（奇美醫院與高雄長庚醫院支援）、墾丁南門醫院。</a:t>
            </a:r>
            <a:endParaRPr lang="en-US" altLang="zh-TW" sz="2800" dirty="0">
              <a:solidFill>
                <a:schemeClr val="tx1"/>
              </a:solidFill>
              <a:latin typeface="微軟正黑體" panose="020B0604030504040204" pitchFamily="34" charset="-120"/>
              <a:ea typeface="微軟正黑體" panose="020B0604030504040204" pitchFamily="34" charset="-120"/>
            </a:endParaRPr>
          </a:p>
          <a:p>
            <a:r>
              <a:rPr lang="zh-TW" altLang="en-US" sz="2800" dirty="0">
                <a:solidFill>
                  <a:schemeClr val="tx1"/>
                </a:solidFill>
                <a:latin typeface="微軟正黑體" panose="020B0604030504040204" pitchFamily="34" charset="-120"/>
                <a:ea typeface="微軟正黑體" panose="020B0604030504040204" pitchFamily="34" charset="-120"/>
              </a:rPr>
              <a:t>高端客戶健檢與全球永續照護模式： 花蓮慈濟醫院、屏東基督教醫院、墾丁南門醫院。</a:t>
            </a:r>
          </a:p>
          <a:p>
            <a:r>
              <a:rPr lang="zh-TW" altLang="en-US" sz="2800" dirty="0">
                <a:solidFill>
                  <a:schemeClr val="tx1"/>
                </a:solidFill>
                <a:latin typeface="微軟正黑體" panose="020B0604030504040204" pitchFamily="34" charset="-120"/>
                <a:ea typeface="微軟正黑體" panose="020B0604030504040204" pitchFamily="34" charset="-120"/>
              </a:rPr>
              <a:t>以病人為中心的分門別類模組化建置：各醫院場域共同協助。</a:t>
            </a:r>
          </a:p>
          <a:p>
            <a:r>
              <a:rPr lang="zh-TW" altLang="en-US" sz="2800" dirty="0">
                <a:solidFill>
                  <a:schemeClr val="tx1"/>
                </a:solidFill>
                <a:latin typeface="微軟正黑體" panose="020B0604030504040204" pitchFamily="34" charset="-120"/>
                <a:ea typeface="微軟正黑體" panose="020B0604030504040204" pitchFamily="34" charset="-120"/>
              </a:rPr>
              <a:t>大小專科醫療機構的模組化建置：</a:t>
            </a:r>
            <a:r>
              <a:rPr lang="en-US" altLang="zh-TW" sz="2800" dirty="0">
                <a:solidFill>
                  <a:schemeClr val="tx1"/>
                </a:solidFill>
                <a:latin typeface="微軟正黑體" panose="020B0604030504040204" pitchFamily="34" charset="-120"/>
                <a:ea typeface="微軟正黑體" panose="020B0604030504040204" pitchFamily="34" charset="-120"/>
              </a:rPr>
              <a:t>HIS</a:t>
            </a:r>
            <a:r>
              <a:rPr lang="zh-TW" altLang="en-US" sz="2800" dirty="0">
                <a:solidFill>
                  <a:schemeClr val="tx1"/>
                </a:solidFill>
                <a:latin typeface="微軟正黑體" panose="020B0604030504040204" pitchFamily="34" charset="-120"/>
                <a:ea typeface="微軟正黑體" panose="020B0604030504040204" pitchFamily="34" charset="-120"/>
              </a:rPr>
              <a:t>整合團隊協助。</a:t>
            </a:r>
          </a:p>
          <a:p>
            <a:endParaRPr lang="zh-TW" altLang="en-US" dirty="0"/>
          </a:p>
        </p:txBody>
      </p:sp>
    </p:spTree>
    <p:extLst>
      <p:ext uri="{BB962C8B-B14F-4D97-AF65-F5344CB8AC3E}">
        <p14:creationId xmlns:p14="http://schemas.microsoft.com/office/powerpoint/2010/main" val="1410254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群組 25">
            <a:extLst>
              <a:ext uri="{FF2B5EF4-FFF2-40B4-BE49-F238E27FC236}">
                <a16:creationId xmlns:a16="http://schemas.microsoft.com/office/drawing/2014/main" id="{07495441-1CC0-41AE-8D55-828F3C495B0C}"/>
              </a:ext>
            </a:extLst>
          </p:cNvPr>
          <p:cNvGrpSpPr/>
          <p:nvPr/>
        </p:nvGrpSpPr>
        <p:grpSpPr>
          <a:xfrm>
            <a:off x="623392" y="850936"/>
            <a:ext cx="11765422" cy="5617794"/>
            <a:chOff x="231493" y="389095"/>
            <a:chExt cx="11765422" cy="5617794"/>
          </a:xfrm>
        </p:grpSpPr>
        <p:grpSp>
          <p:nvGrpSpPr>
            <p:cNvPr id="27" name="群組 26">
              <a:extLst>
                <a:ext uri="{FF2B5EF4-FFF2-40B4-BE49-F238E27FC236}">
                  <a16:creationId xmlns:a16="http://schemas.microsoft.com/office/drawing/2014/main" id="{1C0E9E73-0CF5-400D-86A5-8BF09C01218B}"/>
                </a:ext>
              </a:extLst>
            </p:cNvPr>
            <p:cNvGrpSpPr/>
            <p:nvPr/>
          </p:nvGrpSpPr>
          <p:grpSpPr>
            <a:xfrm>
              <a:off x="231493" y="389095"/>
              <a:ext cx="11765422" cy="5617794"/>
              <a:chOff x="-6634" y="435395"/>
              <a:chExt cx="11765422" cy="5617794"/>
            </a:xfrm>
          </p:grpSpPr>
          <p:grpSp>
            <p:nvGrpSpPr>
              <p:cNvPr id="33" name="群組 32">
                <a:extLst>
                  <a:ext uri="{FF2B5EF4-FFF2-40B4-BE49-F238E27FC236}">
                    <a16:creationId xmlns:a16="http://schemas.microsoft.com/office/drawing/2014/main" id="{1CB25891-B8DB-4DB1-B690-EA58165B6D14}"/>
                  </a:ext>
                </a:extLst>
              </p:cNvPr>
              <p:cNvGrpSpPr/>
              <p:nvPr/>
            </p:nvGrpSpPr>
            <p:grpSpPr>
              <a:xfrm>
                <a:off x="-6634" y="435395"/>
                <a:ext cx="11765422" cy="5617794"/>
                <a:chOff x="-6634" y="435395"/>
                <a:chExt cx="11765422" cy="5617794"/>
              </a:xfrm>
            </p:grpSpPr>
            <p:pic>
              <p:nvPicPr>
                <p:cNvPr id="35" name="圖片 34">
                  <a:extLst>
                    <a:ext uri="{FF2B5EF4-FFF2-40B4-BE49-F238E27FC236}">
                      <a16:creationId xmlns:a16="http://schemas.microsoft.com/office/drawing/2014/main" id="{5E9A9267-EBC2-4EA9-97A8-37B968815DE5}"/>
                    </a:ext>
                  </a:extLst>
                </p:cNvPr>
                <p:cNvPicPr>
                  <a:picLocks noChangeAspect="1"/>
                </p:cNvPicPr>
                <p:nvPr/>
              </p:nvPicPr>
              <p:blipFill>
                <a:blip r:embed="rId3"/>
                <a:stretch>
                  <a:fillRect/>
                </a:stretch>
              </p:blipFill>
              <p:spPr>
                <a:xfrm>
                  <a:off x="-6634" y="435395"/>
                  <a:ext cx="11765422" cy="5617794"/>
                </a:xfrm>
                <a:prstGeom prst="rect">
                  <a:avLst/>
                </a:prstGeom>
                <a:solidFill>
                  <a:srgbClr val="00FF99"/>
                </a:solidFill>
              </p:spPr>
            </p:pic>
            <p:grpSp>
              <p:nvGrpSpPr>
                <p:cNvPr id="36" name="群組 35">
                  <a:extLst>
                    <a:ext uri="{FF2B5EF4-FFF2-40B4-BE49-F238E27FC236}">
                      <a16:creationId xmlns:a16="http://schemas.microsoft.com/office/drawing/2014/main" id="{E61605A7-64C6-4ED8-B7DC-5A669E5BC9DA}"/>
                    </a:ext>
                  </a:extLst>
                </p:cNvPr>
                <p:cNvGrpSpPr/>
                <p:nvPr/>
              </p:nvGrpSpPr>
              <p:grpSpPr>
                <a:xfrm>
                  <a:off x="506785" y="631250"/>
                  <a:ext cx="11218459" cy="5226086"/>
                  <a:chOff x="506785" y="631250"/>
                  <a:chExt cx="11218459" cy="5226086"/>
                </a:xfrm>
              </p:grpSpPr>
              <p:sp>
                <p:nvSpPr>
                  <p:cNvPr id="37" name="箭號: 圓形 36">
                    <a:extLst>
                      <a:ext uri="{FF2B5EF4-FFF2-40B4-BE49-F238E27FC236}">
                        <a16:creationId xmlns:a16="http://schemas.microsoft.com/office/drawing/2014/main" id="{C03CC31F-148D-4B39-9B26-A15C286F3AF6}"/>
                      </a:ext>
                    </a:extLst>
                  </p:cNvPr>
                  <p:cNvSpPr/>
                  <p:nvPr/>
                </p:nvSpPr>
                <p:spPr>
                  <a:xfrm rot="2379270">
                    <a:off x="506785" y="1286488"/>
                    <a:ext cx="5294946" cy="4382706"/>
                  </a:xfrm>
                  <a:prstGeom prst="circularArrow">
                    <a:avLst>
                      <a:gd name="adj1" fmla="val 5202"/>
                      <a:gd name="adj2" fmla="val 336015"/>
                      <a:gd name="adj3" fmla="val 12297380"/>
                      <a:gd name="adj4" fmla="val 10771160"/>
                      <a:gd name="adj5" fmla="val 6068"/>
                    </a:avLst>
                  </a:prstGeom>
                  <a:ln>
                    <a:solidFill>
                      <a:schemeClr val="lt1">
                        <a:hueOff val="0"/>
                        <a:satOff val="0"/>
                        <a:lumOff val="0"/>
                        <a:alpha val="80000"/>
                      </a:schemeClr>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zh-TW" altLang="en-US" dirty="0"/>
                  </a:p>
                </p:txBody>
              </p:sp>
              <p:grpSp>
                <p:nvGrpSpPr>
                  <p:cNvPr id="38" name="群組 37">
                    <a:extLst>
                      <a:ext uri="{FF2B5EF4-FFF2-40B4-BE49-F238E27FC236}">
                        <a16:creationId xmlns:a16="http://schemas.microsoft.com/office/drawing/2014/main" id="{477BA19D-2915-4E06-9500-189B7A3A0FD0}"/>
                      </a:ext>
                    </a:extLst>
                  </p:cNvPr>
                  <p:cNvGrpSpPr/>
                  <p:nvPr/>
                </p:nvGrpSpPr>
                <p:grpSpPr>
                  <a:xfrm>
                    <a:off x="6701776" y="631250"/>
                    <a:ext cx="5023468" cy="5226086"/>
                    <a:chOff x="6701776" y="631250"/>
                    <a:chExt cx="5023468" cy="5226086"/>
                  </a:xfrm>
                </p:grpSpPr>
                <p:sp>
                  <p:nvSpPr>
                    <p:cNvPr id="40" name="箭號: 圓形 39">
                      <a:extLst>
                        <a:ext uri="{FF2B5EF4-FFF2-40B4-BE49-F238E27FC236}">
                          <a16:creationId xmlns:a16="http://schemas.microsoft.com/office/drawing/2014/main" id="{1EEFE1E2-824D-4AF3-9DD9-49C21CFF41AB}"/>
                        </a:ext>
                      </a:extLst>
                    </p:cNvPr>
                    <p:cNvSpPr/>
                    <p:nvPr/>
                  </p:nvSpPr>
                  <p:spPr>
                    <a:xfrm rot="840044">
                      <a:off x="6701776" y="631250"/>
                      <a:ext cx="5023468" cy="5226086"/>
                    </a:xfrm>
                    <a:prstGeom prst="circularArrow">
                      <a:avLst>
                        <a:gd name="adj1" fmla="val 7754"/>
                        <a:gd name="adj2" fmla="val 685721"/>
                        <a:gd name="adj3" fmla="val 3918182"/>
                        <a:gd name="adj4" fmla="val 1393346"/>
                        <a:gd name="adj5" fmla="val 7902"/>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graphicFrame>
                  <p:nvGraphicFramePr>
                    <p:cNvPr id="41" name="物件 40">
                      <a:extLst>
                        <a:ext uri="{FF2B5EF4-FFF2-40B4-BE49-F238E27FC236}">
                          <a16:creationId xmlns:a16="http://schemas.microsoft.com/office/drawing/2014/main" id="{5EF5E309-B293-4745-A249-A4220E7B3403}"/>
                        </a:ext>
                      </a:extLst>
                    </p:cNvPr>
                    <p:cNvGraphicFramePr>
                      <a:graphicFrameLocks noChangeAspect="1"/>
                    </p:cNvGraphicFramePr>
                    <p:nvPr/>
                  </p:nvGraphicFramePr>
                  <p:xfrm>
                    <a:off x="9566740" y="959281"/>
                    <a:ext cx="1404018" cy="1080014"/>
                  </p:xfrm>
                  <a:graphic>
                    <a:graphicData uri="http://schemas.openxmlformats.org/presentationml/2006/ole">
                      <mc:AlternateContent xmlns:mc="http://schemas.openxmlformats.org/markup-compatibility/2006">
                        <mc:Choice xmlns:v="urn:schemas-microsoft-com:vml" Requires="v">
                          <p:oleObj spid="_x0000_s3294" name="點陣圖影像" r:id="rId4" imgW="1155600" imgH="888840" progId="Paint.Picture">
                            <p:embed/>
                          </p:oleObj>
                        </mc:Choice>
                        <mc:Fallback>
                          <p:oleObj name="點陣圖影像" r:id="rId4" imgW="1155600" imgH="888840" progId="Paint.Picture">
                            <p:embed/>
                            <p:pic>
                              <p:nvPicPr>
                                <p:cNvPr id="41" name="物件 40">
                                  <a:extLst>
                                    <a:ext uri="{FF2B5EF4-FFF2-40B4-BE49-F238E27FC236}">
                                      <a16:creationId xmlns:a16="http://schemas.microsoft.com/office/drawing/2014/main" id="{5EF5E309-B293-4745-A249-A4220E7B3403}"/>
                                    </a:ext>
                                  </a:extLst>
                                </p:cNvPr>
                                <p:cNvPicPr/>
                                <p:nvPr/>
                              </p:nvPicPr>
                              <p:blipFill>
                                <a:blip r:embed="rId5"/>
                                <a:stretch>
                                  <a:fillRect/>
                                </a:stretch>
                              </p:blipFill>
                              <p:spPr>
                                <a:xfrm>
                                  <a:off x="9566740" y="959281"/>
                                  <a:ext cx="1404018" cy="1080014"/>
                                </a:xfrm>
                                <a:prstGeom prst="rect">
                                  <a:avLst/>
                                </a:prstGeom>
                              </p:spPr>
                            </p:pic>
                          </p:oleObj>
                        </mc:Fallback>
                      </mc:AlternateContent>
                    </a:graphicData>
                  </a:graphic>
                </p:graphicFrame>
              </p:grpSp>
              <p:sp>
                <p:nvSpPr>
                  <p:cNvPr id="39" name="箭號: 向上 38">
                    <a:extLst>
                      <a:ext uri="{FF2B5EF4-FFF2-40B4-BE49-F238E27FC236}">
                        <a16:creationId xmlns:a16="http://schemas.microsoft.com/office/drawing/2014/main" id="{031DF43F-CC37-4E6C-AAE1-ABB29C9AEC4A}"/>
                      </a:ext>
                    </a:extLst>
                  </p:cNvPr>
                  <p:cNvSpPr/>
                  <p:nvPr/>
                </p:nvSpPr>
                <p:spPr>
                  <a:xfrm>
                    <a:off x="4686483" y="1913498"/>
                    <a:ext cx="462987" cy="459314"/>
                  </a:xfrm>
                  <a:prstGeom prst="upArrow">
                    <a:avLst/>
                  </a:prstGeom>
                  <a:solidFill>
                    <a:srgbClr val="0070C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graphicFrame>
            <p:nvGraphicFramePr>
              <p:cNvPr id="34" name="物件 33">
                <a:extLst>
                  <a:ext uri="{FF2B5EF4-FFF2-40B4-BE49-F238E27FC236}">
                    <a16:creationId xmlns:a16="http://schemas.microsoft.com/office/drawing/2014/main" id="{C52F1B2F-C590-48C0-BBF5-17EBB1856714}"/>
                  </a:ext>
                </a:extLst>
              </p:cNvPr>
              <p:cNvGraphicFramePr>
                <a:graphicFrameLocks noChangeAspect="1"/>
              </p:cNvGraphicFramePr>
              <p:nvPr/>
            </p:nvGraphicFramePr>
            <p:xfrm>
              <a:off x="1082842" y="4391363"/>
              <a:ext cx="2122785" cy="1551069"/>
            </p:xfrm>
            <a:graphic>
              <a:graphicData uri="http://schemas.openxmlformats.org/presentationml/2006/ole">
                <mc:AlternateContent xmlns:mc="http://schemas.openxmlformats.org/markup-compatibility/2006">
                  <mc:Choice xmlns:v="urn:schemas-microsoft-com:vml" Requires="v">
                    <p:oleObj spid="_x0000_s3295" name="點陣圖影像" r:id="rId6" imgW="1301760" imgH="1085760" progId="Paint.Picture">
                      <p:embed/>
                    </p:oleObj>
                  </mc:Choice>
                  <mc:Fallback>
                    <p:oleObj name="點陣圖影像" r:id="rId6" imgW="1301760" imgH="1085760" progId="Paint.Picture">
                      <p:embed/>
                      <p:pic>
                        <p:nvPicPr>
                          <p:cNvPr id="34" name="物件 33">
                            <a:extLst>
                              <a:ext uri="{FF2B5EF4-FFF2-40B4-BE49-F238E27FC236}">
                                <a16:creationId xmlns:a16="http://schemas.microsoft.com/office/drawing/2014/main" id="{C52F1B2F-C590-48C0-BBF5-17EBB1856714}"/>
                              </a:ext>
                            </a:extLst>
                          </p:cNvPr>
                          <p:cNvPicPr/>
                          <p:nvPr/>
                        </p:nvPicPr>
                        <p:blipFill>
                          <a:blip r:embed="rId7"/>
                          <a:stretch>
                            <a:fillRect/>
                          </a:stretch>
                        </p:blipFill>
                        <p:spPr>
                          <a:xfrm>
                            <a:off x="1082842" y="4391363"/>
                            <a:ext cx="2122785" cy="1551069"/>
                          </a:xfrm>
                          <a:prstGeom prst="rect">
                            <a:avLst/>
                          </a:prstGeom>
                        </p:spPr>
                      </p:pic>
                    </p:oleObj>
                  </mc:Fallback>
                </mc:AlternateContent>
              </a:graphicData>
            </a:graphic>
          </p:graphicFrame>
        </p:grpSp>
        <p:sp>
          <p:nvSpPr>
            <p:cNvPr id="28" name="箭號: 向上 27">
              <a:extLst>
                <a:ext uri="{FF2B5EF4-FFF2-40B4-BE49-F238E27FC236}">
                  <a16:creationId xmlns:a16="http://schemas.microsoft.com/office/drawing/2014/main" id="{E2B19F36-922B-4D71-8F5A-0D1359BFF85E}"/>
                </a:ext>
              </a:extLst>
            </p:cNvPr>
            <p:cNvSpPr/>
            <p:nvPr/>
          </p:nvSpPr>
          <p:spPr>
            <a:xfrm>
              <a:off x="5911621" y="1832593"/>
              <a:ext cx="462987" cy="459314"/>
            </a:xfrm>
            <a:prstGeom prst="upArrow">
              <a:avLst/>
            </a:prstGeom>
            <a:solidFill>
              <a:srgbClr val="0070C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9" name="箭號: 向上 28">
              <a:extLst>
                <a:ext uri="{FF2B5EF4-FFF2-40B4-BE49-F238E27FC236}">
                  <a16:creationId xmlns:a16="http://schemas.microsoft.com/office/drawing/2014/main" id="{DFC59106-4EC7-464C-9519-78350A83BAF1}"/>
                </a:ext>
              </a:extLst>
            </p:cNvPr>
            <p:cNvSpPr/>
            <p:nvPr/>
          </p:nvSpPr>
          <p:spPr>
            <a:xfrm>
              <a:off x="6832982" y="1848343"/>
              <a:ext cx="462987" cy="459314"/>
            </a:xfrm>
            <a:prstGeom prst="upArrow">
              <a:avLst/>
            </a:prstGeom>
            <a:solidFill>
              <a:srgbClr val="0070C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 name="箭號: 向上 29">
              <a:extLst>
                <a:ext uri="{FF2B5EF4-FFF2-40B4-BE49-F238E27FC236}">
                  <a16:creationId xmlns:a16="http://schemas.microsoft.com/office/drawing/2014/main" id="{BDE62F34-CB6D-4B62-8BAD-745D68E8B265}"/>
                </a:ext>
              </a:extLst>
            </p:cNvPr>
            <p:cNvSpPr/>
            <p:nvPr/>
          </p:nvSpPr>
          <p:spPr>
            <a:xfrm rot="10800000">
              <a:off x="4926539" y="3906271"/>
              <a:ext cx="462987" cy="459314"/>
            </a:xfrm>
            <a:prstGeom prst="upArrow">
              <a:avLst/>
            </a:prstGeom>
            <a:solidFill>
              <a:srgbClr val="0070C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1" name="箭號: 向上 30">
              <a:extLst>
                <a:ext uri="{FF2B5EF4-FFF2-40B4-BE49-F238E27FC236}">
                  <a16:creationId xmlns:a16="http://schemas.microsoft.com/office/drawing/2014/main" id="{6D0348FC-EF1E-4FE8-9F15-3EC38C8BE655}"/>
                </a:ext>
              </a:extLst>
            </p:cNvPr>
            <p:cNvSpPr/>
            <p:nvPr/>
          </p:nvSpPr>
          <p:spPr>
            <a:xfrm rot="10800000">
              <a:off x="5854443" y="3885051"/>
              <a:ext cx="462987" cy="459314"/>
            </a:xfrm>
            <a:prstGeom prst="upArrow">
              <a:avLst/>
            </a:prstGeom>
            <a:solidFill>
              <a:srgbClr val="0070C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2" name="箭號: 向上 31">
              <a:extLst>
                <a:ext uri="{FF2B5EF4-FFF2-40B4-BE49-F238E27FC236}">
                  <a16:creationId xmlns:a16="http://schemas.microsoft.com/office/drawing/2014/main" id="{6F3F1C5C-8980-409E-B496-56ABF213A702}"/>
                </a:ext>
              </a:extLst>
            </p:cNvPr>
            <p:cNvSpPr/>
            <p:nvPr/>
          </p:nvSpPr>
          <p:spPr>
            <a:xfrm rot="10800000">
              <a:off x="6954038" y="3885051"/>
              <a:ext cx="462987" cy="459314"/>
            </a:xfrm>
            <a:prstGeom prst="upArrow">
              <a:avLst/>
            </a:prstGeom>
            <a:solidFill>
              <a:srgbClr val="0070C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 name="矩形 1">
            <a:extLst>
              <a:ext uri="{FF2B5EF4-FFF2-40B4-BE49-F238E27FC236}">
                <a16:creationId xmlns:a16="http://schemas.microsoft.com/office/drawing/2014/main" id="{9439E641-F8AC-4612-B88E-FB97E79350A0}"/>
              </a:ext>
            </a:extLst>
          </p:cNvPr>
          <p:cNvSpPr/>
          <p:nvPr/>
        </p:nvSpPr>
        <p:spPr>
          <a:xfrm>
            <a:off x="4770336" y="300449"/>
            <a:ext cx="3877985" cy="584775"/>
          </a:xfrm>
          <a:prstGeom prst="rect">
            <a:avLst/>
          </a:prstGeom>
        </p:spPr>
        <p:txBody>
          <a:bodyPr wrap="none">
            <a:spAutoFit/>
          </a:bodyPr>
          <a:lstStyle/>
          <a:p>
            <a:r>
              <a:rPr lang="zh-TW" altLang="zh-TW" sz="3200"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計畫資訊技術關係圖</a:t>
            </a:r>
            <a:endParaRPr lang="zh-TW" altLang="en-US" sz="3200" b="1" dirty="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30528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8837222-B3E8-4343-9E84-CB9407F5BFF8}"/>
              </a:ext>
            </a:extLst>
          </p:cNvPr>
          <p:cNvSpPr txBox="1"/>
          <p:nvPr/>
        </p:nvSpPr>
        <p:spPr>
          <a:xfrm>
            <a:off x="3359696" y="690577"/>
            <a:ext cx="7667512" cy="707886"/>
          </a:xfrm>
          <a:prstGeom prst="rect">
            <a:avLst/>
          </a:prstGeom>
          <a:noFill/>
        </p:spPr>
        <p:txBody>
          <a:bodyPr wrap="square" rtlCol="0">
            <a:spAutoFit/>
          </a:bodyPr>
          <a:lstStyle/>
          <a:p>
            <a:r>
              <a:rPr lang="en-US" altLang="zh-TW" sz="4000" b="1" dirty="0">
                <a:solidFill>
                  <a:srgbClr val="3366FF"/>
                </a:solidFill>
                <a:latin typeface="微軟正黑體" panose="020B0604030504040204" pitchFamily="34" charset="-120"/>
                <a:ea typeface="微軟正黑體" panose="020B0604030504040204" pitchFamily="34" charset="-120"/>
              </a:rPr>
              <a:t>3.</a:t>
            </a:r>
            <a:r>
              <a:rPr lang="zh-TW" altLang="en-US" sz="4000" b="1" dirty="0">
                <a:solidFill>
                  <a:srgbClr val="3366FF"/>
                </a:solidFill>
                <a:latin typeface="微軟正黑體" panose="020B0604030504040204" pitchFamily="34" charset="-120"/>
                <a:ea typeface="微軟正黑體" panose="020B0604030504040204" pitchFamily="34" charset="-120"/>
              </a:rPr>
              <a:t> 線上線下虛實場域整合佈建</a:t>
            </a:r>
          </a:p>
        </p:txBody>
      </p:sp>
      <p:grpSp>
        <p:nvGrpSpPr>
          <p:cNvPr id="3" name="群組 2">
            <a:extLst>
              <a:ext uri="{FF2B5EF4-FFF2-40B4-BE49-F238E27FC236}">
                <a16:creationId xmlns:a16="http://schemas.microsoft.com/office/drawing/2014/main" id="{C6FCDBCC-FB40-409B-873F-9D8A3632716F}"/>
              </a:ext>
            </a:extLst>
          </p:cNvPr>
          <p:cNvGrpSpPr/>
          <p:nvPr/>
        </p:nvGrpSpPr>
        <p:grpSpPr>
          <a:xfrm>
            <a:off x="548378" y="2132856"/>
            <a:ext cx="6277042" cy="3744416"/>
            <a:chOff x="-34925" y="1169279"/>
            <a:chExt cx="9206867" cy="5052518"/>
          </a:xfrm>
        </p:grpSpPr>
        <p:pic>
          <p:nvPicPr>
            <p:cNvPr id="4" name="圖片 3">
              <a:extLst>
                <a:ext uri="{FF2B5EF4-FFF2-40B4-BE49-F238E27FC236}">
                  <a16:creationId xmlns:a16="http://schemas.microsoft.com/office/drawing/2014/main" id="{DA76F9E0-9893-463C-B2C0-BEE7D78DE58F}"/>
                </a:ext>
              </a:extLst>
            </p:cNvPr>
            <p:cNvPicPr>
              <a:picLocks noChangeAspect="1"/>
            </p:cNvPicPr>
            <p:nvPr/>
          </p:nvPicPr>
          <p:blipFill>
            <a:blip r:embed="rId2"/>
            <a:stretch>
              <a:fillRect/>
            </a:stretch>
          </p:blipFill>
          <p:spPr>
            <a:xfrm>
              <a:off x="1877316" y="1419975"/>
              <a:ext cx="5041836" cy="4411968"/>
            </a:xfrm>
            <a:prstGeom prst="rect">
              <a:avLst/>
            </a:prstGeom>
          </p:spPr>
        </p:pic>
        <p:sp>
          <p:nvSpPr>
            <p:cNvPr id="5" name="圖說文字: 直線 4">
              <a:extLst>
                <a:ext uri="{FF2B5EF4-FFF2-40B4-BE49-F238E27FC236}">
                  <a16:creationId xmlns:a16="http://schemas.microsoft.com/office/drawing/2014/main" id="{2F80A938-7792-4905-8164-3E0D0ECCA209}"/>
                </a:ext>
              </a:extLst>
            </p:cNvPr>
            <p:cNvSpPr/>
            <p:nvPr/>
          </p:nvSpPr>
          <p:spPr bwMode="auto">
            <a:xfrm>
              <a:off x="7343877" y="3625959"/>
              <a:ext cx="1828065" cy="944868"/>
            </a:xfrm>
            <a:prstGeom prst="borderCallout1">
              <a:avLst>
                <a:gd name="adj1" fmla="val 49305"/>
                <a:gd name="adj2" fmla="val -2578"/>
                <a:gd name="adj3" fmla="val 51389"/>
                <a:gd name="adj4" fmla="val -28261"/>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：各式硬體使用收入</a:t>
              </a:r>
            </a:p>
          </p:txBody>
        </p:sp>
        <p:sp>
          <p:nvSpPr>
            <p:cNvPr id="6" name="圖說文字: 直線 5">
              <a:extLst>
                <a:ext uri="{FF2B5EF4-FFF2-40B4-BE49-F238E27FC236}">
                  <a16:creationId xmlns:a16="http://schemas.microsoft.com/office/drawing/2014/main" id="{26BB6F68-5C26-458F-BB17-0B6D14FC8D5F}"/>
                </a:ext>
              </a:extLst>
            </p:cNvPr>
            <p:cNvSpPr/>
            <p:nvPr/>
          </p:nvSpPr>
          <p:spPr bwMode="auto">
            <a:xfrm>
              <a:off x="-34925" y="1169279"/>
              <a:ext cx="2405268" cy="1029217"/>
            </a:xfrm>
            <a:prstGeom prst="borderCallout1">
              <a:avLst>
                <a:gd name="adj1" fmla="val 52083"/>
                <a:gd name="adj2" fmla="val 101917"/>
                <a:gd name="adj3" fmla="val 72222"/>
                <a:gd name="adj4" fmla="val 18164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：推動醫院、診所使用平台收入</a:t>
              </a:r>
            </a:p>
          </p:txBody>
        </p:sp>
        <p:sp>
          <p:nvSpPr>
            <p:cNvPr id="7" name="圖說文字: 直線 6">
              <a:extLst>
                <a:ext uri="{FF2B5EF4-FFF2-40B4-BE49-F238E27FC236}">
                  <a16:creationId xmlns:a16="http://schemas.microsoft.com/office/drawing/2014/main" id="{97464C5B-7874-4064-A709-301CEBD06936}"/>
                </a:ext>
              </a:extLst>
            </p:cNvPr>
            <p:cNvSpPr/>
            <p:nvPr/>
          </p:nvSpPr>
          <p:spPr bwMode="auto">
            <a:xfrm>
              <a:off x="560066" y="5438025"/>
              <a:ext cx="2083335" cy="783772"/>
            </a:xfrm>
            <a:prstGeom prst="borderCallout1">
              <a:avLst>
                <a:gd name="adj1" fmla="val 3472"/>
                <a:gd name="adj2" fmla="val 126476"/>
                <a:gd name="adj3" fmla="val 52778"/>
                <a:gd name="adj4" fmla="val 100656"/>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：結合周邊保健產品收入</a:t>
              </a:r>
            </a:p>
          </p:txBody>
        </p:sp>
      </p:grpSp>
      <p:sp>
        <p:nvSpPr>
          <p:cNvPr id="8" name="文字方塊 7">
            <a:extLst>
              <a:ext uri="{FF2B5EF4-FFF2-40B4-BE49-F238E27FC236}">
                <a16:creationId xmlns:a16="http://schemas.microsoft.com/office/drawing/2014/main" id="{6CDDDC24-6D56-4827-A743-D098760775A0}"/>
              </a:ext>
            </a:extLst>
          </p:cNvPr>
          <p:cNvSpPr txBox="1"/>
          <p:nvPr/>
        </p:nvSpPr>
        <p:spPr>
          <a:xfrm>
            <a:off x="6818595" y="1906785"/>
            <a:ext cx="4741136" cy="4093428"/>
          </a:xfrm>
          <a:prstGeom prst="rect">
            <a:avLst/>
          </a:prstGeom>
          <a:noFill/>
        </p:spPr>
        <p:txBody>
          <a:bodyPr wrap="square" rtlCol="0">
            <a:spAutoFit/>
          </a:bodyPr>
          <a:lstStyle/>
          <a:p>
            <a:pPr marL="342900" indent="-342900">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以外掛方式串接醫院</a:t>
            </a:r>
            <a:r>
              <a:rPr lang="en-US" altLang="zh-TW" sz="2000" dirty="0">
                <a:latin typeface="微軟正黑體" panose="020B0604030504040204" pitchFamily="34" charset="-120"/>
                <a:ea typeface="微軟正黑體" panose="020B0604030504040204" pitchFamily="34" charset="-120"/>
              </a:rPr>
              <a:t>HIS</a:t>
            </a:r>
            <a:r>
              <a:rPr lang="zh-TW" altLang="en-US" sz="2000" dirty="0">
                <a:latin typeface="微軟正黑體" panose="020B0604030504040204" pitchFamily="34" charset="-120"/>
                <a:ea typeface="微軟正黑體" panose="020B0604030504040204" pitchFamily="34" charset="-120"/>
              </a:rPr>
              <a:t>、長照 </a:t>
            </a:r>
            <a:r>
              <a:rPr lang="en-US" altLang="zh-TW" sz="2000" dirty="0">
                <a:latin typeface="微軟正黑體" panose="020B0604030504040204" pitchFamily="34" charset="-120"/>
                <a:ea typeface="微軟正黑體" panose="020B0604030504040204" pitchFamily="34" charset="-120"/>
              </a:rPr>
              <a:t>ERP</a:t>
            </a:r>
            <a:r>
              <a:rPr lang="zh-TW" altLang="en-US" sz="2000" dirty="0">
                <a:latin typeface="微軟正黑體" panose="020B0604030504040204" pitchFamily="34" charset="-120"/>
                <a:ea typeface="微軟正黑體" panose="020B0604030504040204" pitchFamily="34" charset="-120"/>
              </a:rPr>
              <a:t>，在</a:t>
            </a:r>
            <a:r>
              <a:rPr lang="en-US" altLang="zh-TW" sz="2000" dirty="0" err="1">
                <a:latin typeface="微軟正黑體" panose="020B0604030504040204" pitchFamily="34" charset="-120"/>
                <a:ea typeface="微軟正黑體" panose="020B0604030504040204" pitchFamily="34" charset="-120"/>
              </a:rPr>
              <a:t>AIoT</a:t>
            </a:r>
            <a:r>
              <a:rPr lang="zh-TW" altLang="en-US" sz="2000" dirty="0">
                <a:latin typeface="微軟正黑體" panose="020B0604030504040204" pitchFamily="34" charset="-120"/>
                <a:ea typeface="微軟正黑體" panose="020B0604030504040204" pitchFamily="34" charset="-120"/>
              </a:rPr>
              <a:t>和個人資訊化整合架構下，建立上、下線關係。</a:t>
            </a:r>
            <a:endParaRPr lang="en-US" altLang="zh-TW" sz="20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透過</a:t>
            </a:r>
            <a:r>
              <a:rPr lang="zh-TW" altLang="en-US" sz="2000" b="1" dirty="0">
                <a:solidFill>
                  <a:srgbClr val="C00000"/>
                </a:solidFill>
                <a:latin typeface="微軟正黑體" panose="020B0604030504040204" pitchFamily="34" charset="-120"/>
                <a:ea typeface="微軟正黑體" panose="020B0604030504040204" pitchFamily="34" charset="-120"/>
              </a:rPr>
              <a:t>遠距醫療</a:t>
            </a:r>
            <a:r>
              <a:rPr lang="zh-TW" altLang="en-US" sz="2000" dirty="0">
                <a:latin typeface="微軟正黑體" panose="020B0604030504040204" pitchFamily="34" charset="-120"/>
                <a:ea typeface="微軟正黑體" panose="020B0604030504040204" pitchFamily="34" charset="-120"/>
              </a:rPr>
              <a:t>將</a:t>
            </a:r>
            <a:r>
              <a:rPr lang="zh-TW" altLang="en-US" sz="2000" b="1" dirty="0">
                <a:solidFill>
                  <a:srgbClr val="00B050"/>
                </a:solidFill>
                <a:latin typeface="微軟正黑體" panose="020B0604030504040204" pitchFamily="34" charset="-120"/>
                <a:ea typeface="微軟正黑體" panose="020B0604030504040204" pitchFamily="34" charset="-120"/>
              </a:rPr>
              <a:t>護理之家</a:t>
            </a:r>
            <a:r>
              <a:rPr lang="zh-TW" altLang="en-US" sz="2000" dirty="0">
                <a:latin typeface="微軟正黑體" panose="020B0604030504040204" pitchFamily="34" charset="-120"/>
                <a:ea typeface="微軟正黑體" panose="020B0604030504040204" pitchFamily="34" charset="-120"/>
              </a:rPr>
              <a:t>、</a:t>
            </a:r>
            <a:r>
              <a:rPr lang="zh-TW" altLang="en-US" sz="2000" b="1" dirty="0">
                <a:solidFill>
                  <a:srgbClr val="00B050"/>
                </a:solidFill>
                <a:latin typeface="微軟正黑體" panose="020B0604030504040204" pitchFamily="34" charset="-120"/>
                <a:ea typeface="微軟正黑體" panose="020B0604030504040204" pitchFamily="34" charset="-120"/>
              </a:rPr>
              <a:t>附設智能日照中心</a:t>
            </a:r>
            <a:r>
              <a:rPr lang="zh-TW" altLang="en-US" sz="2000" dirty="0">
                <a:latin typeface="微軟正黑體" panose="020B0604030504040204" pitchFamily="34" charset="-120"/>
                <a:ea typeface="微軟正黑體" panose="020B0604030504040204" pitchFamily="34" charset="-120"/>
              </a:rPr>
              <a:t>全人模式推廣到</a:t>
            </a:r>
            <a:r>
              <a:rPr lang="zh-TW" altLang="en-US" sz="2000" b="1" dirty="0">
                <a:solidFill>
                  <a:srgbClr val="00B451"/>
                </a:solidFill>
                <a:latin typeface="微軟正黑體" panose="020B0604030504040204" pitchFamily="34" charset="-120"/>
                <a:ea typeface="微軟正黑體" panose="020B0604030504040204" pitchFamily="34" charset="-120"/>
              </a:rPr>
              <a:t>社區</a:t>
            </a:r>
            <a:r>
              <a:rPr lang="zh-TW" altLang="en-US" sz="2000" dirty="0">
                <a:latin typeface="微軟正黑體" panose="020B0604030504040204" pitchFamily="34" charset="-120"/>
                <a:ea typeface="微軟正黑體" panose="020B0604030504040204" pitchFamily="34" charset="-120"/>
              </a:rPr>
              <a:t>和</a:t>
            </a:r>
            <a:r>
              <a:rPr lang="zh-TW" altLang="en-US" sz="2000" b="1" dirty="0">
                <a:solidFill>
                  <a:srgbClr val="00B451"/>
                </a:solidFill>
                <a:latin typeface="微軟正黑體" panose="020B0604030504040204" pitchFamily="34" charset="-120"/>
                <a:ea typeface="微軟正黑體" panose="020B0604030504040204" pitchFamily="34" charset="-120"/>
              </a:rPr>
              <a:t>居家照護</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連結</a:t>
            </a:r>
            <a:r>
              <a:rPr lang="zh-TW" altLang="en-US" sz="2000" b="1" dirty="0">
                <a:solidFill>
                  <a:srgbClr val="00B451"/>
                </a:solidFill>
                <a:latin typeface="微軟正黑體" panose="020B0604030504040204" pitchFamily="34" charset="-120"/>
                <a:ea typeface="微軟正黑體" panose="020B0604030504040204" pitchFamily="34" charset="-120"/>
              </a:rPr>
              <a:t>衛生所地段</a:t>
            </a:r>
            <a:r>
              <a:rPr lang="zh-TW" altLang="en-US" sz="2000" dirty="0">
                <a:latin typeface="微軟正黑體" panose="020B0604030504040204" pitchFamily="34" charset="-120"/>
                <a:ea typeface="微軟正黑體" panose="020B0604030504040204" pitchFamily="34" charset="-120"/>
              </a:rPr>
              <a:t>、合作機構、</a:t>
            </a:r>
            <a:r>
              <a:rPr lang="zh-TW" altLang="en-US" sz="2000" b="1" dirty="0">
                <a:solidFill>
                  <a:srgbClr val="00B451"/>
                </a:solidFill>
                <a:latin typeface="微軟正黑體" panose="020B0604030504040204" pitchFamily="34" charset="-120"/>
                <a:ea typeface="微軟正黑體" panose="020B0604030504040204" pitchFamily="34" charset="-120"/>
              </a:rPr>
              <a:t>藥局</a:t>
            </a:r>
            <a:r>
              <a:rPr lang="zh-TW" altLang="en-US" sz="2000" dirty="0">
                <a:latin typeface="微軟正黑體" panose="020B0604030504040204" pitchFamily="34" charset="-120"/>
                <a:ea typeface="微軟正黑體" panose="020B0604030504040204" pitchFamily="34" charset="-120"/>
              </a:rPr>
              <a:t>、</a:t>
            </a:r>
            <a:r>
              <a:rPr lang="zh-TW" altLang="en-US" sz="2000" b="1" dirty="0">
                <a:solidFill>
                  <a:srgbClr val="00B451"/>
                </a:solidFill>
                <a:latin typeface="微軟正黑體" panose="020B0604030504040204" pitchFamily="34" charset="-120"/>
                <a:ea typeface="微軟正黑體" panose="020B0604030504040204" pitchFamily="34" charset="-120"/>
              </a:rPr>
              <a:t>社區健康營造中心</a:t>
            </a:r>
            <a:r>
              <a:rPr lang="zh-TW" altLang="en-US" sz="2000" dirty="0">
                <a:latin typeface="微軟正黑體" panose="020B0604030504040204" pitchFamily="34" charset="-120"/>
                <a:ea typeface="微軟正黑體" panose="020B0604030504040204" pitchFamily="34" charset="-120"/>
              </a:rPr>
              <a:t>、</a:t>
            </a:r>
            <a:r>
              <a:rPr lang="zh-TW" altLang="en-US" sz="2000" b="1" dirty="0">
                <a:solidFill>
                  <a:srgbClr val="00B451"/>
                </a:solidFill>
                <a:latin typeface="微軟正黑體" panose="020B0604030504040204" pitchFamily="34" charset="-120"/>
                <a:ea typeface="微軟正黑體" panose="020B0604030504040204" pitchFamily="34" charset="-120"/>
              </a:rPr>
              <a:t>外部長照</a:t>
            </a:r>
            <a:r>
              <a:rPr lang="en-US" altLang="zh-TW" sz="2000" b="1" dirty="0">
                <a:solidFill>
                  <a:srgbClr val="00B451"/>
                </a:solidFill>
                <a:latin typeface="微軟正黑體" panose="020B0604030504040204" pitchFamily="34" charset="-120"/>
                <a:ea typeface="微軟正黑體" panose="020B0604030504040204" pitchFamily="34" charset="-120"/>
              </a:rPr>
              <a:t>ABC</a:t>
            </a:r>
            <a:r>
              <a:rPr lang="zh-TW" altLang="en-US" sz="2000" b="1" dirty="0">
                <a:solidFill>
                  <a:srgbClr val="00B451"/>
                </a:solidFill>
                <a:latin typeface="微軟正黑體" panose="020B0604030504040204" pitchFamily="34" charset="-120"/>
                <a:ea typeface="微軟正黑體" panose="020B0604030504040204" pitchFamily="34" charset="-120"/>
              </a:rPr>
              <a:t>點</a:t>
            </a:r>
            <a:r>
              <a:rPr lang="zh-TW" altLang="en-US" sz="2000" dirty="0">
                <a:latin typeface="微軟正黑體" panose="020B0604030504040204" pitchFamily="34" charset="-120"/>
                <a:ea typeface="微軟正黑體" panose="020B0604030504040204" pitchFamily="34" charset="-120"/>
              </a:rPr>
              <a:t>建立</a:t>
            </a:r>
            <a:r>
              <a:rPr lang="zh-TW" altLang="en-US" sz="2000" b="1" dirty="0">
                <a:solidFill>
                  <a:srgbClr val="C00000"/>
                </a:solidFill>
                <a:latin typeface="微軟正黑體" panose="020B0604030504040204" pitchFamily="34" charset="-120"/>
                <a:ea typeface="微軟正黑體" panose="020B0604030504040204" pitchFamily="34" charset="-120"/>
              </a:rPr>
              <a:t>分層次上下線</a:t>
            </a:r>
            <a:r>
              <a:rPr lang="zh-TW" altLang="en-US" sz="2000" dirty="0">
                <a:latin typeface="微軟正黑體" panose="020B0604030504040204" pitchFamily="34" charset="-120"/>
                <a:ea typeface="微軟正黑體" panose="020B0604030504040204" pitchFamily="34" charset="-120"/>
              </a:rPr>
              <a:t>，擴大諮詢轉診量能。</a:t>
            </a:r>
            <a:endParaRPr lang="en-US" altLang="zh-TW" sz="20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以共照方式，在醫院人員管理 支援下，透過平台發展線上、線下服務量能，並</a:t>
            </a:r>
            <a:r>
              <a:rPr lang="zh-TW" altLang="en-US" sz="2000" b="1" dirty="0">
                <a:solidFill>
                  <a:srgbClr val="C00000"/>
                </a:solidFill>
                <a:latin typeface="微軟正黑體" panose="020B0604030504040204" pitchFamily="34" charset="-120"/>
                <a:ea typeface="微軟正黑體" panose="020B0604030504040204" pitchFamily="34" charset="-120"/>
              </a:rPr>
              <a:t>按比例分潤</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D4031333-5033-4D33-965F-E6B5AFC2963A}"/>
              </a:ext>
            </a:extLst>
          </p:cNvPr>
          <p:cNvSpPr txBox="1"/>
          <p:nvPr/>
        </p:nvSpPr>
        <p:spPr>
          <a:xfrm>
            <a:off x="2744" y="-5150"/>
            <a:ext cx="3047430" cy="707886"/>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2.2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整體場域提供之系統技術及服務之解決方案</a:t>
            </a:r>
          </a:p>
        </p:txBody>
      </p:sp>
    </p:spTree>
    <p:extLst>
      <p:ext uri="{BB962C8B-B14F-4D97-AF65-F5344CB8AC3E}">
        <p14:creationId xmlns:p14="http://schemas.microsoft.com/office/powerpoint/2010/main" val="1021726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9F15259-D06E-450C-91A5-676E4C6B03B5}"/>
              </a:ext>
            </a:extLst>
          </p:cNvPr>
          <p:cNvPicPr>
            <a:picLocks noChangeAspect="1"/>
          </p:cNvPicPr>
          <p:nvPr/>
        </p:nvPicPr>
        <p:blipFill>
          <a:blip r:embed="rId2"/>
          <a:stretch>
            <a:fillRect/>
          </a:stretch>
        </p:blipFill>
        <p:spPr>
          <a:xfrm>
            <a:off x="695400" y="326276"/>
            <a:ext cx="11119221" cy="6205447"/>
          </a:xfrm>
          <a:prstGeom prst="rect">
            <a:avLst/>
          </a:prstGeom>
        </p:spPr>
      </p:pic>
    </p:spTree>
    <p:extLst>
      <p:ext uri="{BB962C8B-B14F-4D97-AF65-F5344CB8AC3E}">
        <p14:creationId xmlns:p14="http://schemas.microsoft.com/office/powerpoint/2010/main" val="3088024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8204013-DBFF-40D3-A87C-254BCAE0D90D}"/>
              </a:ext>
            </a:extLst>
          </p:cNvPr>
          <p:cNvPicPr>
            <a:picLocks noChangeAspect="1"/>
          </p:cNvPicPr>
          <p:nvPr/>
        </p:nvPicPr>
        <p:blipFill>
          <a:blip r:embed="rId2"/>
          <a:stretch>
            <a:fillRect/>
          </a:stretch>
        </p:blipFill>
        <p:spPr>
          <a:xfrm>
            <a:off x="671736" y="332656"/>
            <a:ext cx="10848528" cy="5851731"/>
          </a:xfrm>
          <a:prstGeom prst="rect">
            <a:avLst/>
          </a:prstGeom>
        </p:spPr>
      </p:pic>
    </p:spTree>
    <p:extLst>
      <p:ext uri="{BB962C8B-B14F-4D97-AF65-F5344CB8AC3E}">
        <p14:creationId xmlns:p14="http://schemas.microsoft.com/office/powerpoint/2010/main" val="1926349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9539AE1-4FD5-4242-87DF-3370C8422C58}"/>
              </a:ext>
            </a:extLst>
          </p:cNvPr>
          <p:cNvPicPr>
            <a:picLocks noChangeAspect="1"/>
          </p:cNvPicPr>
          <p:nvPr/>
        </p:nvPicPr>
        <p:blipFill>
          <a:blip r:embed="rId2"/>
          <a:stretch>
            <a:fillRect/>
          </a:stretch>
        </p:blipFill>
        <p:spPr>
          <a:xfrm>
            <a:off x="650205" y="548680"/>
            <a:ext cx="10891590" cy="6083206"/>
          </a:xfrm>
          <a:prstGeom prst="rect">
            <a:avLst/>
          </a:prstGeom>
        </p:spPr>
      </p:pic>
    </p:spTree>
    <p:extLst>
      <p:ext uri="{BB962C8B-B14F-4D97-AF65-F5344CB8AC3E}">
        <p14:creationId xmlns:p14="http://schemas.microsoft.com/office/powerpoint/2010/main" val="2068159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a:extLst>
              <a:ext uri="{FF2B5EF4-FFF2-40B4-BE49-F238E27FC236}">
                <a16:creationId xmlns:a16="http://schemas.microsoft.com/office/drawing/2014/main" id="{E1D8D1DC-DE1F-4DFA-924A-0EAC9D1F9C55}"/>
              </a:ext>
            </a:extLst>
          </p:cNvPr>
          <p:cNvSpPr>
            <a:spLocks noGrp="1"/>
          </p:cNvSpPr>
          <p:nvPr>
            <p:ph type="dt" sz="half" idx="12"/>
          </p:nvPr>
        </p:nvSpPr>
        <p:spPr/>
        <p:txBody>
          <a:bodyPr/>
          <a:lstStyle/>
          <a:p>
            <a:pPr>
              <a:defRPr/>
            </a:pPr>
            <a:fld id="{F09FC3CC-0CFC-49C2-AF54-60ED38C6CB71}" type="datetime5">
              <a:rPr lang="ja-JP" altLang="en-US" smtClean="0"/>
              <a:pPr>
                <a:defRPr/>
              </a:pPr>
              <a:t>2022/05/25</a:t>
            </a:fld>
            <a:endParaRPr lang="zh-TW" altLang="en-US" dirty="0"/>
          </a:p>
        </p:txBody>
      </p:sp>
      <p:sp>
        <p:nvSpPr>
          <p:cNvPr id="5" name="標題 4">
            <a:extLst>
              <a:ext uri="{FF2B5EF4-FFF2-40B4-BE49-F238E27FC236}">
                <a16:creationId xmlns:a16="http://schemas.microsoft.com/office/drawing/2014/main" id="{3B5282DA-C988-44B4-99B7-A4DA65AD09AE}"/>
              </a:ext>
            </a:extLst>
          </p:cNvPr>
          <p:cNvSpPr>
            <a:spLocks noGrp="1"/>
          </p:cNvSpPr>
          <p:nvPr>
            <p:ph type="title"/>
          </p:nvPr>
        </p:nvSpPr>
        <p:spPr>
          <a:xfrm>
            <a:off x="3253967" y="438568"/>
            <a:ext cx="5578337" cy="576064"/>
          </a:xfrm>
        </p:spPr>
        <p:txBody>
          <a:bodyPr/>
          <a:lstStyle/>
          <a:p>
            <a:r>
              <a:rPr lang="zh-TW" altLang="en-US" sz="4000" dirty="0">
                <a:solidFill>
                  <a:srgbClr val="7030A0"/>
                </a:solidFill>
                <a:effectLst/>
                <a:latin typeface="微軟正黑體" panose="020B0604030504040204" pitchFamily="34" charset="-120"/>
                <a:ea typeface="微軟正黑體" panose="020B0604030504040204" pitchFamily="34" charset="-120"/>
              </a:rPr>
              <a:t>健康智能科技導入社區</a:t>
            </a:r>
          </a:p>
        </p:txBody>
      </p:sp>
      <p:sp>
        <p:nvSpPr>
          <p:cNvPr id="2" name="矩形 1"/>
          <p:cNvSpPr/>
          <p:nvPr/>
        </p:nvSpPr>
        <p:spPr>
          <a:xfrm>
            <a:off x="254457" y="1064511"/>
            <a:ext cx="7736459" cy="1815882"/>
          </a:xfrm>
          <a:prstGeom prst="rect">
            <a:avLst/>
          </a:prstGeom>
        </p:spPr>
        <p:txBody>
          <a:bodyPr wrap="square">
            <a:spAutoFit/>
          </a:bodyPr>
          <a:lstStyle/>
          <a:p>
            <a:pPr eaLnBrk="0" hangingPunct="0"/>
            <a:r>
              <a:rPr lang="zh-TW" altLang="en-US" sz="2800" b="1" dirty="0">
                <a:latin typeface="微軟正黑體" panose="020B0604030504040204" pitchFamily="34" charset="-120"/>
                <a:ea typeface="微軟正黑體" panose="020B0604030504040204" pitchFamily="34" charset="-120"/>
              </a:rPr>
              <a:t>因應在地老化及高齡建立社區照顧設施及服務方案，整合社區志工團隊，引進健康小站，整合體溫計、血壓計、體重／體脂計及身心指標量測等，讓社區服務更多元化</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p:txBody>
      </p:sp>
      <p:pic>
        <p:nvPicPr>
          <p:cNvPr id="10" name="內容版面配置區 6">
            <a:extLst>
              <a:ext uri="{FF2B5EF4-FFF2-40B4-BE49-F238E27FC236}">
                <a16:creationId xmlns:a16="http://schemas.microsoft.com/office/drawing/2014/main" id="{52B5D9CB-4395-455C-ACDD-D850FA5EF64B}"/>
              </a:ext>
            </a:extLst>
          </p:cNvPr>
          <p:cNvPicPr>
            <a:picLocks noGrp="1" noChangeAspect="1"/>
          </p:cNvPicPr>
          <p:nvPr>
            <p:ph sz="half" idx="1"/>
          </p:nvPr>
        </p:nvPicPr>
        <p:blipFill>
          <a:blip r:embed="rId2"/>
          <a:stretch>
            <a:fillRect/>
          </a:stretch>
        </p:blipFill>
        <p:spPr>
          <a:xfrm>
            <a:off x="196561" y="3129256"/>
            <a:ext cx="4878584" cy="3648116"/>
          </a:xfrm>
          <a:prstGeom prst="rect">
            <a:avLst/>
          </a:prstGeom>
        </p:spPr>
      </p:pic>
      <p:pic>
        <p:nvPicPr>
          <p:cNvPr id="11" name="內容版面配置區 8">
            <a:extLst>
              <a:ext uri="{FF2B5EF4-FFF2-40B4-BE49-F238E27FC236}">
                <a16:creationId xmlns:a16="http://schemas.microsoft.com/office/drawing/2014/main" id="{C3D46324-3E79-4C2B-9DD0-8D05B139C8C2}"/>
              </a:ext>
            </a:extLst>
          </p:cNvPr>
          <p:cNvPicPr>
            <a:picLocks noGrp="1"/>
          </p:cNvPicPr>
          <p:nvPr>
            <p:ph sz="half" idx="2"/>
          </p:nvPr>
        </p:nvPicPr>
        <p:blipFill>
          <a:blip r:embed="rId3"/>
          <a:stretch>
            <a:fillRect/>
          </a:stretch>
        </p:blipFill>
        <p:spPr>
          <a:xfrm>
            <a:off x="5203958" y="3151327"/>
            <a:ext cx="2896818" cy="3679700"/>
          </a:xfrm>
          <a:prstGeom prst="rect">
            <a:avLst/>
          </a:prstGeom>
        </p:spPr>
      </p:pic>
      <p:grpSp>
        <p:nvGrpSpPr>
          <p:cNvPr id="8" name="群組 7"/>
          <p:cNvGrpSpPr/>
          <p:nvPr/>
        </p:nvGrpSpPr>
        <p:grpSpPr>
          <a:xfrm>
            <a:off x="8220236" y="1064511"/>
            <a:ext cx="3589775" cy="5727515"/>
            <a:chOff x="7913135" y="1077226"/>
            <a:chExt cx="3589775" cy="5727515"/>
          </a:xfrm>
        </p:grpSpPr>
        <p:pic>
          <p:nvPicPr>
            <p:cNvPr id="12" name="內容版面配置區 8">
              <a:extLst>
                <a:ext uri="{FF2B5EF4-FFF2-40B4-BE49-F238E27FC236}">
                  <a16:creationId xmlns:a16="http://schemas.microsoft.com/office/drawing/2014/main" id="{59299E37-B58D-4058-A557-4177122E9D60}"/>
                </a:ext>
              </a:extLst>
            </p:cNvPr>
            <p:cNvPicPr>
              <a:picLocks noChangeAspect="1"/>
            </p:cNvPicPr>
            <p:nvPr/>
          </p:nvPicPr>
          <p:blipFill>
            <a:blip r:embed="rId4"/>
            <a:stretch>
              <a:fillRect/>
            </a:stretch>
          </p:blipFill>
          <p:spPr>
            <a:xfrm>
              <a:off x="7926432" y="1502175"/>
              <a:ext cx="3443721" cy="2726972"/>
            </a:xfrm>
            <a:prstGeom prst="rect">
              <a:avLst/>
            </a:prstGeom>
          </p:spPr>
        </p:pic>
        <p:pic>
          <p:nvPicPr>
            <p:cNvPr id="13" name="圖片 12">
              <a:extLst>
                <a:ext uri="{FF2B5EF4-FFF2-40B4-BE49-F238E27FC236}">
                  <a16:creationId xmlns:a16="http://schemas.microsoft.com/office/drawing/2014/main" id="{B5A66804-7C2D-4D4B-949F-C503C941B89C}"/>
                </a:ext>
              </a:extLst>
            </p:cNvPr>
            <p:cNvPicPr>
              <a:picLocks noChangeAspect="1"/>
            </p:cNvPicPr>
            <p:nvPr/>
          </p:nvPicPr>
          <p:blipFill>
            <a:blip r:embed="rId5"/>
            <a:stretch>
              <a:fillRect/>
            </a:stretch>
          </p:blipFill>
          <p:spPr>
            <a:xfrm>
              <a:off x="7916652" y="3928269"/>
              <a:ext cx="3441657" cy="2876472"/>
            </a:xfrm>
            <a:prstGeom prst="rect">
              <a:avLst/>
            </a:prstGeom>
          </p:spPr>
        </p:pic>
        <p:sp>
          <p:nvSpPr>
            <p:cNvPr id="14" name="矩形 13">
              <a:extLst>
                <a:ext uri="{FF2B5EF4-FFF2-40B4-BE49-F238E27FC236}">
                  <a16:creationId xmlns:a16="http://schemas.microsoft.com/office/drawing/2014/main" id="{3D12C690-F1EF-48C5-9B3A-DA313F8564D9}"/>
                </a:ext>
              </a:extLst>
            </p:cNvPr>
            <p:cNvSpPr/>
            <p:nvPr/>
          </p:nvSpPr>
          <p:spPr>
            <a:xfrm>
              <a:off x="7916652" y="3937628"/>
              <a:ext cx="3586258" cy="707886"/>
            </a:xfrm>
            <a:prstGeom prst="rect">
              <a:avLst/>
            </a:prstGeom>
            <a:solidFill>
              <a:srgbClr val="FFFF00"/>
            </a:solidFill>
          </p:spPr>
          <p:txBody>
            <a:bodyPr wrap="square">
              <a:spAutoFit/>
            </a:bodyPr>
            <a:lstStyle/>
            <a:p>
              <a:pPr eaLnBrk="0" hangingPunct="0">
                <a:spcBef>
                  <a:spcPct val="20000"/>
                </a:spcBef>
              </a:pPr>
              <a:r>
                <a:rPr lang="zh-TW" altLang="en-US" sz="2000" b="1" dirty="0">
                  <a:solidFill>
                    <a:srgbClr val="272D74"/>
                  </a:solidFill>
                  <a:latin typeface="微軟正黑體" panose="020B0604030504040204" pitchFamily="34" charset="-120"/>
                  <a:ea typeface="微軟正黑體" panose="020B0604030504040204" pitchFamily="34" charset="-120"/>
                  <a:cs typeface="+mj-cs"/>
                </a:rPr>
                <a:t>協助長者量測體溫、血壓、體重</a:t>
              </a:r>
              <a:r>
                <a:rPr lang="en-US" altLang="zh-TW" sz="2000" b="1" dirty="0">
                  <a:solidFill>
                    <a:srgbClr val="272D74"/>
                  </a:solidFill>
                  <a:latin typeface="微軟正黑體" panose="020B0604030504040204" pitchFamily="34" charset="-120"/>
                  <a:ea typeface="微軟正黑體" panose="020B0604030504040204" pitchFamily="34" charset="-120"/>
                  <a:cs typeface="+mj-cs"/>
                </a:rPr>
                <a:t>/</a:t>
              </a:r>
              <a:r>
                <a:rPr lang="zh-TW" altLang="en-US" sz="2000" b="1" dirty="0">
                  <a:solidFill>
                    <a:srgbClr val="272D74"/>
                  </a:solidFill>
                  <a:latin typeface="微軟正黑體" panose="020B0604030504040204" pitchFamily="34" charset="-120"/>
                  <a:ea typeface="微軟正黑體" panose="020B0604030504040204" pitchFamily="34" charset="-120"/>
                  <a:cs typeface="+mj-cs"/>
                </a:rPr>
                <a:t>體脂、身心指標、肌耐力</a:t>
              </a:r>
            </a:p>
          </p:txBody>
        </p:sp>
        <p:sp>
          <p:nvSpPr>
            <p:cNvPr id="15" name="標題 4">
              <a:extLst>
                <a:ext uri="{FF2B5EF4-FFF2-40B4-BE49-F238E27FC236}">
                  <a16:creationId xmlns:a16="http://schemas.microsoft.com/office/drawing/2014/main" id="{F02DB44E-F942-44A9-BF4B-DECE47D7714F}"/>
                </a:ext>
              </a:extLst>
            </p:cNvPr>
            <p:cNvSpPr txBox="1">
              <a:spLocks/>
            </p:cNvSpPr>
            <p:nvPr/>
          </p:nvSpPr>
          <p:spPr>
            <a:xfrm>
              <a:off x="7913135" y="1077226"/>
              <a:ext cx="3456730" cy="461665"/>
            </a:xfrm>
            <a:prstGeom prst="rect">
              <a:avLst/>
            </a:prstGeom>
            <a:solidFill>
              <a:srgbClr val="FFFF00"/>
            </a:solidFill>
          </p:spPr>
          <p:txBody>
            <a:bodyPr wrap="square">
              <a:spAutoFit/>
            </a:bodyPr>
            <a:lstStyle>
              <a:defPPr>
                <a:defRPr lang="zh-TW"/>
              </a:defPPr>
              <a:lvl1pPr algn="ctr" eaLnBrk="0" hangingPunct="0">
                <a:spcBef>
                  <a:spcPct val="20000"/>
                </a:spcBef>
                <a:defRPr b="1">
                  <a:solidFill>
                    <a:srgbClr val="272D74"/>
                  </a:solidFill>
                  <a:effectLst>
                    <a:outerShdw blurRad="50800" dist="38100" algn="l" rotWithShape="0">
                      <a:prstClr val="black">
                        <a:alpha val="40000"/>
                      </a:prstClr>
                    </a:outerShdw>
                  </a:effectLst>
                  <a:latin typeface="+mj-lt"/>
                  <a:ea typeface="+mj-ea"/>
                  <a:cs typeface="+mj-cs"/>
                </a:defRPr>
              </a:lvl1pPr>
              <a:lvl2pPr>
                <a:defRPr>
                  <a:solidFill>
                    <a:schemeClr val="tx1"/>
                  </a:solidFill>
                  <a:latin typeface="Arial" charset="0"/>
                  <a:ea typeface="新細明體" charset="-120"/>
                </a:defRPr>
              </a:lvl2pPr>
              <a:lvl3pPr>
                <a:defRPr>
                  <a:solidFill>
                    <a:schemeClr val="tx1"/>
                  </a:solidFill>
                  <a:latin typeface="Arial" charset="0"/>
                  <a:ea typeface="新細明體" charset="-120"/>
                </a:defRPr>
              </a:lvl3pPr>
              <a:lvl4pPr>
                <a:defRPr>
                  <a:solidFill>
                    <a:schemeClr val="tx1"/>
                  </a:solidFill>
                  <a:latin typeface="Arial" charset="0"/>
                  <a:ea typeface="新細明體" charset="-120"/>
                </a:defRPr>
              </a:lvl4pPr>
              <a:lvl5pPr>
                <a:defRPr>
                  <a:solidFill>
                    <a:schemeClr val="tx1"/>
                  </a:solidFill>
                  <a:latin typeface="Arial" charset="0"/>
                  <a:ea typeface="新細明體" charset="-120"/>
                </a:defRPr>
              </a:lvl5pPr>
              <a:lvl6pPr>
                <a:defRPr>
                  <a:solidFill>
                    <a:schemeClr val="tx1"/>
                  </a:solidFill>
                  <a:latin typeface="Arial" charset="0"/>
                  <a:ea typeface="新細明體" charset="-120"/>
                </a:defRPr>
              </a:lvl6pPr>
              <a:lvl7pPr>
                <a:defRPr>
                  <a:solidFill>
                    <a:schemeClr val="tx1"/>
                  </a:solidFill>
                  <a:latin typeface="Arial" charset="0"/>
                  <a:ea typeface="新細明體" charset="-120"/>
                </a:defRPr>
              </a:lvl7pPr>
              <a:lvl8pPr>
                <a:defRPr>
                  <a:solidFill>
                    <a:schemeClr val="tx1"/>
                  </a:solidFill>
                  <a:latin typeface="Arial" charset="0"/>
                  <a:ea typeface="新細明體" charset="-120"/>
                </a:defRPr>
              </a:lvl8pPr>
              <a:lvl9pPr>
                <a:defRPr>
                  <a:solidFill>
                    <a:schemeClr val="tx1"/>
                  </a:solidFill>
                  <a:latin typeface="Arial" charset="0"/>
                  <a:ea typeface="新細明體" charset="-120"/>
                </a:defRPr>
              </a:lvl9pPr>
            </a:lstStyle>
            <a:p>
              <a:r>
                <a:rPr lang="zh-TW" altLang="en-US" sz="2400" dirty="0">
                  <a:effectLst/>
                  <a:latin typeface="微軟正黑體" panose="020B0604030504040204" pitchFamily="34" charset="-120"/>
                  <a:ea typeface="微軟正黑體" panose="020B0604030504040204" pitchFamily="34" charset="-120"/>
                </a:rPr>
                <a:t>志工訓練</a:t>
              </a:r>
            </a:p>
          </p:txBody>
        </p:sp>
      </p:grpSp>
    </p:spTree>
    <p:extLst>
      <p:ext uri="{BB962C8B-B14F-4D97-AF65-F5344CB8AC3E}">
        <p14:creationId xmlns:p14="http://schemas.microsoft.com/office/powerpoint/2010/main" val="2460926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761999" y="945804"/>
            <a:ext cx="10518121" cy="5692840"/>
          </a:xfrm>
          <a:prstGeom prst="rect">
            <a:avLst/>
          </a:prstGeom>
        </p:spPr>
      </p:pic>
      <p:sp>
        <p:nvSpPr>
          <p:cNvPr id="5" name="矩形 4"/>
          <p:cNvSpPr/>
          <p:nvPr/>
        </p:nvSpPr>
        <p:spPr>
          <a:xfrm>
            <a:off x="1617851" y="219272"/>
            <a:ext cx="8956298" cy="646331"/>
          </a:xfrm>
          <a:prstGeom prst="rect">
            <a:avLst/>
          </a:prstGeom>
          <a:solidFill>
            <a:schemeClr val="accent6">
              <a:lumMod val="60000"/>
              <a:lumOff val="40000"/>
            </a:schemeClr>
          </a:solidFill>
        </p:spPr>
        <p:txBody>
          <a:bodyPr wrap="none">
            <a:spAutoFit/>
          </a:bodyPr>
          <a:lstStyle/>
          <a:p>
            <a:r>
              <a:rPr lang="zh-TW" altLang="en-US" sz="3600" b="1" dirty="0">
                <a:latin typeface="微軟正黑體" panose="020B0604030504040204" pitchFamily="34" charset="-120"/>
                <a:ea typeface="微軟正黑體" panose="020B0604030504040204" pitchFamily="34" charset="-120"/>
              </a:rPr>
              <a:t>金邊智慧診所、藥局、病房與智能復健方案</a:t>
            </a:r>
          </a:p>
        </p:txBody>
      </p:sp>
      <p:pic>
        <p:nvPicPr>
          <p:cNvPr id="18" name="圖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4296" y="4722992"/>
            <a:ext cx="1944296" cy="1919622"/>
          </a:xfrm>
          <a:prstGeom prst="rect">
            <a:avLst/>
          </a:prstGeom>
        </p:spPr>
      </p:pic>
      <p:pic>
        <p:nvPicPr>
          <p:cNvPr id="19" name="圖片 18"/>
          <p:cNvPicPr>
            <a:picLocks noChangeAspect="1"/>
          </p:cNvPicPr>
          <p:nvPr/>
        </p:nvPicPr>
        <p:blipFill>
          <a:blip r:embed="rId4"/>
          <a:stretch>
            <a:fillRect/>
          </a:stretch>
        </p:blipFill>
        <p:spPr>
          <a:xfrm>
            <a:off x="7171256" y="4510364"/>
            <a:ext cx="1631527" cy="2126152"/>
          </a:xfrm>
          <a:prstGeom prst="rect">
            <a:avLst/>
          </a:prstGeom>
        </p:spPr>
      </p:pic>
      <p:pic>
        <p:nvPicPr>
          <p:cNvPr id="21" name="圖片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1059" y="4698092"/>
            <a:ext cx="1150197" cy="2016783"/>
          </a:xfrm>
          <a:prstGeom prst="rect">
            <a:avLst/>
          </a:prstGeom>
        </p:spPr>
      </p:pic>
      <p:pic>
        <p:nvPicPr>
          <p:cNvPr id="22" name="圖片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7320" y="4510365"/>
            <a:ext cx="1193936" cy="191262"/>
          </a:xfrm>
          <a:prstGeom prst="rect">
            <a:avLst/>
          </a:prstGeom>
        </p:spPr>
      </p:pic>
      <p:pic>
        <p:nvPicPr>
          <p:cNvPr id="8" name="Picture Placeholder 4" descr="consulation room.jpg"/>
          <p:cNvPicPr>
            <a:picLocks noChangeAspect="1"/>
          </p:cNvPicPr>
          <p:nvPr/>
        </p:nvPicPr>
        <p:blipFill>
          <a:blip r:embed="rId7" cstate="screen">
            <a:extLst>
              <a:ext uri="{28A0092B-C50C-407E-A947-70E740481C1C}">
                <a14:useLocalDpi xmlns:a14="http://schemas.microsoft.com/office/drawing/2010/main"/>
              </a:ext>
            </a:extLst>
          </a:blip>
          <a:srcRect l="-16627" r="-16627"/>
          <a:stretch>
            <a:fillRect/>
          </a:stretch>
        </p:blipFill>
        <p:spPr>
          <a:xfrm>
            <a:off x="8015136" y="941834"/>
            <a:ext cx="3585193" cy="3495835"/>
          </a:xfrm>
          <a:prstGeom prst="round2SameRect">
            <a:avLst>
              <a:gd name="adj1" fmla="val 3096"/>
              <a:gd name="adj2" fmla="val 0"/>
            </a:avLst>
          </a:prstGeom>
        </p:spPr>
      </p:pic>
      <p:pic>
        <p:nvPicPr>
          <p:cNvPr id="9" name="Picture Placeholder 11" descr="Case 2.png"/>
          <p:cNvPicPr>
            <a:picLocks noChangeAspect="1"/>
          </p:cNvPicPr>
          <p:nvPr/>
        </p:nvPicPr>
        <p:blipFill>
          <a:blip r:embed="rId8" cstate="screen">
            <a:extLst>
              <a:ext uri="{28A0092B-C50C-407E-A947-70E740481C1C}">
                <a14:useLocalDpi xmlns:a14="http://schemas.microsoft.com/office/drawing/2010/main"/>
              </a:ext>
            </a:extLst>
          </a:blip>
          <a:srcRect t="-12031" b="-12031"/>
          <a:stretch>
            <a:fillRect/>
          </a:stretch>
        </p:blipFill>
        <p:spPr>
          <a:xfrm flipH="1" flipV="1">
            <a:off x="8777908" y="4556360"/>
            <a:ext cx="2527088" cy="2301640"/>
          </a:xfrm>
          <a:prstGeom prst="round1Rect">
            <a:avLst>
              <a:gd name="adj" fmla="val 9488"/>
            </a:avLst>
          </a:prstGeom>
        </p:spPr>
      </p:pic>
    </p:spTree>
    <p:extLst>
      <p:ext uri="{BB962C8B-B14F-4D97-AF65-F5344CB8AC3E}">
        <p14:creationId xmlns:p14="http://schemas.microsoft.com/office/powerpoint/2010/main" val="159767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2"/>
          <a:stretch>
            <a:fillRect/>
          </a:stretch>
        </p:blipFill>
        <p:spPr>
          <a:xfrm>
            <a:off x="7827805" y="4724595"/>
            <a:ext cx="1333911" cy="884334"/>
          </a:xfrm>
          <a:prstGeom prst="rect">
            <a:avLst/>
          </a:prstGeom>
        </p:spPr>
      </p:pic>
      <p:grpSp>
        <p:nvGrpSpPr>
          <p:cNvPr id="22" name="群組 21"/>
          <p:cNvGrpSpPr/>
          <p:nvPr/>
        </p:nvGrpSpPr>
        <p:grpSpPr>
          <a:xfrm>
            <a:off x="404993" y="236318"/>
            <a:ext cx="11231125" cy="6513078"/>
            <a:chOff x="371364" y="472347"/>
            <a:chExt cx="11231125" cy="6513078"/>
          </a:xfrm>
        </p:grpSpPr>
        <p:grpSp>
          <p:nvGrpSpPr>
            <p:cNvPr id="6" name="群組 5"/>
            <p:cNvGrpSpPr/>
            <p:nvPr/>
          </p:nvGrpSpPr>
          <p:grpSpPr>
            <a:xfrm>
              <a:off x="7050276" y="472347"/>
              <a:ext cx="2050073" cy="2117306"/>
              <a:chOff x="7772400" y="117222"/>
              <a:chExt cx="2050073" cy="2117306"/>
            </a:xfrm>
          </p:grpSpPr>
          <p:pic>
            <p:nvPicPr>
              <p:cNvPr id="3" name="圖片 2"/>
              <p:cNvPicPr>
                <a:picLocks noChangeAspect="1"/>
              </p:cNvPicPr>
              <p:nvPr/>
            </p:nvPicPr>
            <p:blipFill>
              <a:blip r:embed="rId3"/>
              <a:stretch>
                <a:fillRect/>
              </a:stretch>
            </p:blipFill>
            <p:spPr>
              <a:xfrm>
                <a:off x="7773828" y="244727"/>
                <a:ext cx="1338108" cy="919056"/>
              </a:xfrm>
              <a:prstGeom prst="rect">
                <a:avLst/>
              </a:prstGeom>
            </p:spPr>
          </p:pic>
          <p:pic>
            <p:nvPicPr>
              <p:cNvPr id="5" name="圖片 4"/>
              <p:cNvPicPr>
                <a:picLocks noChangeAspect="1"/>
              </p:cNvPicPr>
              <p:nvPr/>
            </p:nvPicPr>
            <p:blipFill>
              <a:blip r:embed="rId4"/>
              <a:stretch>
                <a:fillRect/>
              </a:stretch>
            </p:blipFill>
            <p:spPr>
              <a:xfrm>
                <a:off x="7772400" y="1047265"/>
                <a:ext cx="1981200" cy="1187263"/>
              </a:xfrm>
              <a:prstGeom prst="rect">
                <a:avLst/>
              </a:prstGeom>
            </p:spPr>
          </p:pic>
          <p:pic>
            <p:nvPicPr>
              <p:cNvPr id="4" name="Picture 5">
                <a:extLst>
                  <a:ext uri="{FF2B5EF4-FFF2-40B4-BE49-F238E27FC236}">
                    <a16:creationId xmlns:a16="http://schemas.microsoft.com/office/drawing/2014/main" id="{A6241DB5-18D2-42B7-A5AB-1438ABC93DC6}"/>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11242" t="15256" r="10186" b="10748"/>
              <a:stretch/>
            </p:blipFill>
            <p:spPr bwMode="auto">
              <a:xfrm>
                <a:off x="8867864" y="117222"/>
                <a:ext cx="954609" cy="125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資料庫圖表 1"/>
            <p:cNvGraphicFramePr/>
            <p:nvPr>
              <p:extLst>
                <p:ext uri="{D42A27DB-BD31-4B8C-83A1-F6EECF244321}">
                  <p14:modId xmlns:p14="http://schemas.microsoft.com/office/powerpoint/2010/main" val="742749053"/>
                </p:ext>
              </p:extLst>
            </p:nvPr>
          </p:nvGraphicFramePr>
          <p:xfrm>
            <a:off x="928554" y="1566758"/>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圖片 8"/>
            <p:cNvPicPr>
              <a:picLocks noChangeAspect="1"/>
            </p:cNvPicPr>
            <p:nvPr/>
          </p:nvPicPr>
          <p:blipFill>
            <a:blip r:embed="rId12"/>
            <a:stretch>
              <a:fillRect/>
            </a:stretch>
          </p:blipFill>
          <p:spPr>
            <a:xfrm>
              <a:off x="9296415" y="953365"/>
              <a:ext cx="1919420" cy="1389431"/>
            </a:xfrm>
            <a:prstGeom prst="rect">
              <a:avLst/>
            </a:prstGeom>
          </p:spPr>
        </p:pic>
        <p:pic>
          <p:nvPicPr>
            <p:cNvPr id="14" name="圖片 13"/>
            <p:cNvPicPr>
              <a:picLocks noChangeAspect="1"/>
            </p:cNvPicPr>
            <p:nvPr/>
          </p:nvPicPr>
          <p:blipFill>
            <a:blip r:embed="rId13"/>
            <a:stretch>
              <a:fillRect/>
            </a:stretch>
          </p:blipFill>
          <p:spPr>
            <a:xfrm>
              <a:off x="9111977" y="2581823"/>
              <a:ext cx="2456963" cy="1271839"/>
            </a:xfrm>
            <a:prstGeom prst="rect">
              <a:avLst/>
            </a:prstGeom>
          </p:spPr>
        </p:pic>
        <p:pic>
          <p:nvPicPr>
            <p:cNvPr id="18" name="內容版面配置區 6">
              <a:extLst>
                <a:ext uri="{FF2B5EF4-FFF2-40B4-BE49-F238E27FC236}">
                  <a16:creationId xmlns:a16="http://schemas.microsoft.com/office/drawing/2014/main" id="{53FB4791-EC2A-49D8-8D92-C9798B1B13A4}"/>
                </a:ext>
              </a:extLst>
            </p:cNvPr>
            <p:cNvPicPr>
              <a:picLocks noChangeAspect="1"/>
            </p:cNvPicPr>
            <p:nvPr/>
          </p:nvPicPr>
          <p:blipFill>
            <a:blip r:embed="rId14"/>
            <a:stretch>
              <a:fillRect/>
            </a:stretch>
          </p:blipFill>
          <p:spPr>
            <a:xfrm>
              <a:off x="9296415" y="4650086"/>
              <a:ext cx="2306074" cy="2007969"/>
            </a:xfrm>
            <a:prstGeom prst="rect">
              <a:avLst/>
            </a:prstGeom>
          </p:spPr>
        </p:pic>
        <p:pic>
          <p:nvPicPr>
            <p:cNvPr id="20" name="圖片 19"/>
            <p:cNvPicPr>
              <a:picLocks noChangeAspect="1"/>
            </p:cNvPicPr>
            <p:nvPr/>
          </p:nvPicPr>
          <p:blipFill>
            <a:blip r:embed="rId15"/>
            <a:stretch>
              <a:fillRect/>
            </a:stretch>
          </p:blipFill>
          <p:spPr>
            <a:xfrm>
              <a:off x="7783117" y="5608928"/>
              <a:ext cx="1344592" cy="1088181"/>
            </a:xfrm>
            <a:prstGeom prst="rect">
              <a:avLst/>
            </a:prstGeom>
          </p:spPr>
        </p:pic>
        <p:pic>
          <p:nvPicPr>
            <p:cNvPr id="21" name="圖片 20"/>
            <p:cNvPicPr>
              <a:picLocks noChangeAspect="1"/>
            </p:cNvPicPr>
            <p:nvPr/>
          </p:nvPicPr>
          <p:blipFill>
            <a:blip r:embed="rId16"/>
            <a:stretch>
              <a:fillRect/>
            </a:stretch>
          </p:blipFill>
          <p:spPr>
            <a:xfrm>
              <a:off x="371364" y="4454642"/>
              <a:ext cx="2618678" cy="1424240"/>
            </a:xfrm>
            <a:prstGeom prst="rect">
              <a:avLst/>
            </a:prstGeom>
          </p:spPr>
        </p:pic>
      </p:grpSp>
      <p:sp>
        <p:nvSpPr>
          <p:cNvPr id="23" name="文字方塊 22"/>
          <p:cNvSpPr txBox="1"/>
          <p:nvPr/>
        </p:nvSpPr>
        <p:spPr>
          <a:xfrm>
            <a:off x="941722" y="630372"/>
            <a:ext cx="4111304" cy="584775"/>
          </a:xfrm>
          <a:prstGeom prst="rect">
            <a:avLst/>
          </a:prstGeom>
          <a:noFill/>
        </p:spPr>
        <p:txBody>
          <a:bodyPr wrap="square" rtlCol="0">
            <a:spAutoFit/>
          </a:bodyPr>
          <a:lstStyle/>
          <a:p>
            <a:pPr algn="ctr"/>
            <a:r>
              <a:rPr lang="zh-TW" altLang="en-US" sz="3200" b="1" dirty="0">
                <a:solidFill>
                  <a:srgbClr val="7030A0"/>
                </a:solidFill>
                <a:latin typeface="微軟正黑體" panose="020B0604030504040204" pitchFamily="34" charset="-120"/>
                <a:ea typeface="微軟正黑體" panose="020B0604030504040204" pitchFamily="34" charset="-120"/>
              </a:rPr>
              <a:t>社區應用情境</a:t>
            </a:r>
          </a:p>
        </p:txBody>
      </p:sp>
      <p:pic>
        <p:nvPicPr>
          <p:cNvPr id="15" name="Picture 2">
            <a:extLst>
              <a:ext uri="{FF2B5EF4-FFF2-40B4-BE49-F238E27FC236}">
                <a16:creationId xmlns:a16="http://schemas.microsoft.com/office/drawing/2014/main" id="{3AAF9F7E-6FBF-49E2-A264-48B93748F2B0}"/>
              </a:ext>
            </a:extLst>
          </p:cNvPr>
          <p:cNvPicPr>
            <a:picLocks noChangeAspect="1"/>
          </p:cNvPicPr>
          <p:nvPr/>
        </p:nvPicPr>
        <p:blipFill>
          <a:blip r:embed="rId17"/>
          <a:stretch>
            <a:fillRect/>
          </a:stretch>
        </p:blipFill>
        <p:spPr>
          <a:xfrm>
            <a:off x="3524301" y="3240124"/>
            <a:ext cx="3159788" cy="1629036"/>
          </a:xfrm>
          <a:prstGeom prst="rect">
            <a:avLst/>
          </a:prstGeom>
        </p:spPr>
      </p:pic>
    </p:spTree>
    <p:extLst>
      <p:ext uri="{BB962C8B-B14F-4D97-AF65-F5344CB8AC3E}">
        <p14:creationId xmlns:p14="http://schemas.microsoft.com/office/powerpoint/2010/main" val="3289844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7746694-BBA0-46DE-9AA8-7C847EEDE356}"/>
              </a:ext>
            </a:extLst>
          </p:cNvPr>
          <p:cNvSpPr txBox="1"/>
          <p:nvPr/>
        </p:nvSpPr>
        <p:spPr>
          <a:xfrm>
            <a:off x="3311266" y="225408"/>
            <a:ext cx="6277180" cy="584775"/>
          </a:xfrm>
          <a:prstGeom prst="rect">
            <a:avLst/>
          </a:prstGeom>
          <a:noFill/>
        </p:spPr>
        <p:txBody>
          <a:bodyPr wrap="square" rtlCol="0">
            <a:spAutoFit/>
          </a:bodyPr>
          <a:lstStyle/>
          <a:p>
            <a:r>
              <a:rPr lang="zh-TW" altLang="en-US" sz="3200" b="1" dirty="0">
                <a:solidFill>
                  <a:srgbClr val="7030A0"/>
                </a:solidFill>
                <a:latin typeface="微軟正黑體" panose="020B0604030504040204" pitchFamily="34" charset="-120"/>
                <a:ea typeface="微軟正黑體" panose="020B0604030504040204" pitchFamily="34" charset="-120"/>
              </a:rPr>
              <a:t>有能力面對疫情的智慧社區營造</a:t>
            </a:r>
          </a:p>
        </p:txBody>
      </p:sp>
      <p:pic>
        <p:nvPicPr>
          <p:cNvPr id="6" name="內容版面配置區 6">
            <a:extLst>
              <a:ext uri="{FF2B5EF4-FFF2-40B4-BE49-F238E27FC236}">
                <a16:creationId xmlns:a16="http://schemas.microsoft.com/office/drawing/2014/main" id="{AC4F2212-8B99-444C-88EE-9C5B592D61B0}"/>
              </a:ext>
            </a:extLst>
          </p:cNvPr>
          <p:cNvPicPr>
            <a:picLocks noChangeAspect="1"/>
          </p:cNvPicPr>
          <p:nvPr/>
        </p:nvPicPr>
        <p:blipFill>
          <a:blip r:embed="rId2"/>
          <a:stretch>
            <a:fillRect/>
          </a:stretch>
        </p:blipFill>
        <p:spPr>
          <a:xfrm>
            <a:off x="334764" y="1484784"/>
            <a:ext cx="4014327" cy="4714085"/>
          </a:xfrm>
          <a:prstGeom prst="rect">
            <a:avLst/>
          </a:prstGeom>
        </p:spPr>
      </p:pic>
      <p:pic>
        <p:nvPicPr>
          <p:cNvPr id="7" name="內容版面配置區 7">
            <a:extLst>
              <a:ext uri="{FF2B5EF4-FFF2-40B4-BE49-F238E27FC236}">
                <a16:creationId xmlns:a16="http://schemas.microsoft.com/office/drawing/2014/main" id="{C2441CF4-9F78-4D24-A598-8D4A9009F1FD}"/>
              </a:ext>
            </a:extLst>
          </p:cNvPr>
          <p:cNvPicPr>
            <a:picLocks noChangeAspect="1"/>
          </p:cNvPicPr>
          <p:nvPr/>
        </p:nvPicPr>
        <p:blipFill>
          <a:blip r:embed="rId3"/>
          <a:stretch>
            <a:fillRect/>
          </a:stretch>
        </p:blipFill>
        <p:spPr>
          <a:xfrm>
            <a:off x="4377353" y="1484784"/>
            <a:ext cx="2687291" cy="1511287"/>
          </a:xfrm>
          <a:prstGeom prst="rect">
            <a:avLst/>
          </a:prstGeom>
        </p:spPr>
      </p:pic>
      <p:pic>
        <p:nvPicPr>
          <p:cNvPr id="8" name="圖片 7">
            <a:extLst>
              <a:ext uri="{FF2B5EF4-FFF2-40B4-BE49-F238E27FC236}">
                <a16:creationId xmlns:a16="http://schemas.microsoft.com/office/drawing/2014/main" id="{E6492FAD-3665-4109-809E-8990858F7EBB}"/>
              </a:ext>
            </a:extLst>
          </p:cNvPr>
          <p:cNvPicPr>
            <a:picLocks noChangeAspect="1"/>
          </p:cNvPicPr>
          <p:nvPr/>
        </p:nvPicPr>
        <p:blipFill>
          <a:blip r:embed="rId4"/>
          <a:stretch>
            <a:fillRect/>
          </a:stretch>
        </p:blipFill>
        <p:spPr>
          <a:xfrm>
            <a:off x="6997089" y="1510455"/>
            <a:ext cx="2591357" cy="1518068"/>
          </a:xfrm>
          <a:prstGeom prst="rect">
            <a:avLst/>
          </a:prstGeom>
        </p:spPr>
      </p:pic>
      <p:pic>
        <p:nvPicPr>
          <p:cNvPr id="9" name="圖片 8">
            <a:extLst>
              <a:ext uri="{FF2B5EF4-FFF2-40B4-BE49-F238E27FC236}">
                <a16:creationId xmlns:a16="http://schemas.microsoft.com/office/drawing/2014/main" id="{AADD6122-DC51-44D6-B978-4BB62F365C61}"/>
              </a:ext>
            </a:extLst>
          </p:cNvPr>
          <p:cNvPicPr>
            <a:picLocks noChangeAspect="1"/>
          </p:cNvPicPr>
          <p:nvPr/>
        </p:nvPicPr>
        <p:blipFill>
          <a:blip r:embed="rId5"/>
          <a:stretch>
            <a:fillRect/>
          </a:stretch>
        </p:blipFill>
        <p:spPr>
          <a:xfrm>
            <a:off x="4440711" y="3340811"/>
            <a:ext cx="3816424" cy="2862318"/>
          </a:xfrm>
          <a:prstGeom prst="rect">
            <a:avLst/>
          </a:prstGeom>
        </p:spPr>
      </p:pic>
      <p:pic>
        <p:nvPicPr>
          <p:cNvPr id="10" name="圖片 9">
            <a:extLst>
              <a:ext uri="{FF2B5EF4-FFF2-40B4-BE49-F238E27FC236}">
                <a16:creationId xmlns:a16="http://schemas.microsoft.com/office/drawing/2014/main" id="{A702239A-8973-4B4B-B3F7-58FD97EC728E}"/>
              </a:ext>
            </a:extLst>
          </p:cNvPr>
          <p:cNvPicPr>
            <a:picLocks noChangeAspect="1"/>
          </p:cNvPicPr>
          <p:nvPr/>
        </p:nvPicPr>
        <p:blipFill>
          <a:blip r:embed="rId6"/>
          <a:stretch>
            <a:fillRect/>
          </a:stretch>
        </p:blipFill>
        <p:spPr>
          <a:xfrm>
            <a:off x="8273265" y="3423792"/>
            <a:ext cx="3695647" cy="2771735"/>
          </a:xfrm>
          <a:prstGeom prst="rect">
            <a:avLst/>
          </a:prstGeom>
        </p:spPr>
      </p:pic>
      <p:pic>
        <p:nvPicPr>
          <p:cNvPr id="11" name="圖片 10">
            <a:extLst>
              <a:ext uri="{FF2B5EF4-FFF2-40B4-BE49-F238E27FC236}">
                <a16:creationId xmlns:a16="http://schemas.microsoft.com/office/drawing/2014/main" id="{8C46C682-4F53-4318-B347-133A2CB0AB0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t="18266" b="30943"/>
          <a:stretch/>
        </p:blipFill>
        <p:spPr>
          <a:xfrm>
            <a:off x="9564868" y="1508791"/>
            <a:ext cx="2282497" cy="1545403"/>
          </a:xfrm>
          <a:prstGeom prst="rect">
            <a:avLst/>
          </a:prstGeom>
        </p:spPr>
      </p:pic>
      <p:sp>
        <p:nvSpPr>
          <p:cNvPr id="3" name="文字方塊 2">
            <a:extLst>
              <a:ext uri="{FF2B5EF4-FFF2-40B4-BE49-F238E27FC236}">
                <a16:creationId xmlns:a16="http://schemas.microsoft.com/office/drawing/2014/main" id="{0E0E49E7-4E74-4CF5-B7D2-1DDB7C4B9921}"/>
              </a:ext>
            </a:extLst>
          </p:cNvPr>
          <p:cNvSpPr txBox="1"/>
          <p:nvPr/>
        </p:nvSpPr>
        <p:spPr>
          <a:xfrm>
            <a:off x="4791391" y="811015"/>
            <a:ext cx="3115063" cy="584775"/>
          </a:xfrm>
          <a:prstGeom prst="rect">
            <a:avLst/>
          </a:prstGeom>
          <a:solidFill>
            <a:schemeClr val="accent3">
              <a:lumMod val="20000"/>
              <a:lumOff val="80000"/>
            </a:schemeClr>
          </a:solid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以忠勤里為例</a:t>
            </a:r>
          </a:p>
        </p:txBody>
      </p:sp>
    </p:spTree>
    <p:extLst>
      <p:ext uri="{BB962C8B-B14F-4D97-AF65-F5344CB8AC3E}">
        <p14:creationId xmlns:p14="http://schemas.microsoft.com/office/powerpoint/2010/main" val="3008820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268317CE-B8AA-49FE-88AF-ADD9B61569C9}"/>
              </a:ext>
            </a:extLst>
          </p:cNvPr>
          <p:cNvSpPr/>
          <p:nvPr/>
        </p:nvSpPr>
        <p:spPr>
          <a:xfrm>
            <a:off x="9103736" y="944853"/>
            <a:ext cx="2847513" cy="5780779"/>
          </a:xfrm>
          <a:prstGeom prst="rect">
            <a:avLst/>
          </a:prstGeom>
          <a:solidFill>
            <a:srgbClr val="8EB4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F59F6375-00D1-4BE1-B9D7-BE8D32C82E74}"/>
              </a:ext>
            </a:extLst>
          </p:cNvPr>
          <p:cNvSpPr txBox="1"/>
          <p:nvPr/>
        </p:nvSpPr>
        <p:spPr>
          <a:xfrm>
            <a:off x="1347356" y="702736"/>
            <a:ext cx="7694558" cy="769441"/>
          </a:xfrm>
          <a:prstGeom prst="rect">
            <a:avLst/>
          </a:prstGeom>
          <a:noFill/>
        </p:spPr>
        <p:txBody>
          <a:bodyPr wrap="square" rtlCol="0">
            <a:spAutoFit/>
          </a:bodyPr>
          <a:lstStyle/>
          <a:p>
            <a:r>
              <a:rPr lang="zh-TW" altLang="en-US" sz="4400" b="1" dirty="0">
                <a:solidFill>
                  <a:srgbClr val="002060"/>
                </a:solidFill>
                <a:latin typeface="微軟正黑體" panose="020B0604030504040204" pitchFamily="34" charset="-120"/>
                <a:ea typeface="微軟正黑體" panose="020B0604030504040204" pitchFamily="34" charset="-120"/>
              </a:rPr>
              <a:t>  </a:t>
            </a:r>
            <a:r>
              <a:rPr lang="en-US" altLang="zh-TW" sz="3600" b="1" dirty="0">
                <a:solidFill>
                  <a:srgbClr val="3366FF"/>
                </a:solidFill>
                <a:latin typeface="微軟正黑體" panose="020B0604030504040204" pitchFamily="34" charset="-120"/>
                <a:ea typeface="微軟正黑體" panose="020B0604030504040204" pitchFamily="34" charset="-120"/>
              </a:rPr>
              <a:t>4.</a:t>
            </a:r>
            <a:r>
              <a:rPr lang="zh-TW" altLang="en-US" sz="3600" b="1" dirty="0">
                <a:solidFill>
                  <a:srgbClr val="3366FF"/>
                </a:solidFill>
                <a:latin typeface="微軟正黑體" panose="020B0604030504040204" pitchFamily="34" charset="-120"/>
                <a:ea typeface="微軟正黑體" panose="020B0604030504040204" pitchFamily="34" charset="-120"/>
              </a:rPr>
              <a:t> 多重機構轉診共照布局</a:t>
            </a:r>
            <a:r>
              <a:rPr lang="en-US" altLang="zh-TW" sz="3600" b="1" dirty="0">
                <a:solidFill>
                  <a:srgbClr val="3366FF"/>
                </a:solidFill>
                <a:latin typeface="微軟正黑體" panose="020B0604030504040204" pitchFamily="34" charset="-120"/>
                <a:ea typeface="微軟正黑體" panose="020B0604030504040204" pitchFamily="34" charset="-120"/>
              </a:rPr>
              <a:t>-</a:t>
            </a:r>
            <a:r>
              <a:rPr lang="zh-TW" altLang="en-US" sz="3600" b="1" dirty="0">
                <a:solidFill>
                  <a:srgbClr val="3366FF"/>
                </a:solidFill>
                <a:latin typeface="微軟正黑體" panose="020B0604030504040204" pitchFamily="34" charset="-120"/>
                <a:ea typeface="微軟正黑體" panose="020B0604030504040204" pitchFamily="34" charset="-120"/>
              </a:rPr>
              <a:t>花蓮慈濟</a:t>
            </a:r>
          </a:p>
        </p:txBody>
      </p:sp>
      <p:pic>
        <p:nvPicPr>
          <p:cNvPr id="6" name="圖片 5">
            <a:extLst>
              <a:ext uri="{FF2B5EF4-FFF2-40B4-BE49-F238E27FC236}">
                <a16:creationId xmlns:a16="http://schemas.microsoft.com/office/drawing/2014/main" id="{17A05C05-1AB8-48F9-BB7B-3E139C7AB574}"/>
              </a:ext>
            </a:extLst>
          </p:cNvPr>
          <p:cNvPicPr>
            <a:picLocks noChangeAspect="1"/>
          </p:cNvPicPr>
          <p:nvPr/>
        </p:nvPicPr>
        <p:blipFill>
          <a:blip r:embed="rId2"/>
          <a:stretch>
            <a:fillRect/>
          </a:stretch>
        </p:blipFill>
        <p:spPr>
          <a:xfrm>
            <a:off x="10527492" y="7170"/>
            <a:ext cx="1409700" cy="895350"/>
          </a:xfrm>
          <a:prstGeom prst="rect">
            <a:avLst/>
          </a:prstGeom>
        </p:spPr>
      </p:pic>
      <p:sp>
        <p:nvSpPr>
          <p:cNvPr id="7" name="文字方塊 6">
            <a:extLst>
              <a:ext uri="{FF2B5EF4-FFF2-40B4-BE49-F238E27FC236}">
                <a16:creationId xmlns:a16="http://schemas.microsoft.com/office/drawing/2014/main" id="{22FBA681-FD47-4774-B79B-7F05D16E728D}"/>
              </a:ext>
            </a:extLst>
          </p:cNvPr>
          <p:cNvSpPr txBox="1"/>
          <p:nvPr/>
        </p:nvSpPr>
        <p:spPr>
          <a:xfrm>
            <a:off x="1074426" y="1443795"/>
            <a:ext cx="7628243" cy="2554545"/>
          </a:xfrm>
          <a:prstGeom prst="rect">
            <a:avLst/>
          </a:prstGeom>
          <a:noFill/>
        </p:spPr>
        <p:txBody>
          <a:bodyPr wrap="square" rtlCol="0">
            <a:spAutoFit/>
          </a:bodyPr>
          <a:lstStyle/>
          <a:p>
            <a:pPr marL="342900" indent="-342900">
              <a:buClr>
                <a:srgbClr val="0070C0"/>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建立全方位結合醫療、長照、社區健康營造，乃至於康養文旅的示範區和商模。</a:t>
            </a:r>
            <a:endParaRPr lang="en-US" altLang="zh-TW" sz="2000" dirty="0">
              <a:latin typeface="微軟正黑體" panose="020B0604030504040204" pitchFamily="34" charset="-120"/>
              <a:ea typeface="微軟正黑體" panose="020B0604030504040204" pitchFamily="34" charset="-120"/>
            </a:endParaRPr>
          </a:p>
          <a:p>
            <a:pPr marL="342900" indent="-342900">
              <a:buClr>
                <a:srgbClr val="0070C0"/>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結合</a:t>
            </a:r>
            <a:r>
              <a:rPr lang="en-US" altLang="zh-TW" sz="2000" dirty="0">
                <a:latin typeface="微軟正黑體" panose="020B0604030504040204" pitchFamily="34" charset="-120"/>
                <a:ea typeface="微軟正黑體" panose="020B0604030504040204" pitchFamily="34" charset="-120"/>
              </a:rPr>
              <a:t>HIS</a:t>
            </a:r>
            <a:r>
              <a:rPr lang="zh-TW" altLang="en-US" sz="2000" dirty="0">
                <a:latin typeface="微軟正黑體" panose="020B0604030504040204" pitchFamily="34" charset="-120"/>
                <a:ea typeface="微軟正黑體" panose="020B0604030504040204" pitchFamily="34" charset="-120"/>
              </a:rPr>
              <a:t>和周邊智慧穿戴或居家裝置運用的廠商，建立急診、心血管、癌症、骨科和復健中心延伸到秀林鄉在內之社區應用技研發場域佈建。</a:t>
            </a:r>
            <a:endParaRPr lang="en-US" altLang="zh-TW" sz="2000" dirty="0">
              <a:latin typeface="微軟正黑體" panose="020B0604030504040204" pitchFamily="34" charset="-120"/>
              <a:ea typeface="微軟正黑體" panose="020B0604030504040204" pitchFamily="34" charset="-120"/>
            </a:endParaRPr>
          </a:p>
          <a:p>
            <a:pPr marL="342900" indent="-342900">
              <a:buClr>
                <a:srgbClr val="0070C0"/>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醫院協助廠商發展商模、共享利潤、做國際醫療之連結。</a:t>
            </a:r>
            <a:endParaRPr lang="en-US" altLang="zh-TW" sz="2000" dirty="0">
              <a:latin typeface="微軟正黑體" panose="020B0604030504040204" pitchFamily="34" charset="-120"/>
              <a:ea typeface="微軟正黑體" panose="020B0604030504040204" pitchFamily="34" charset="-120"/>
            </a:endParaRPr>
          </a:p>
          <a:p>
            <a:pPr marL="342900" indent="-342900">
              <a:buClr>
                <a:srgbClr val="0070C0"/>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腦庫</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脊隨庫運營，後續協助發展國際生一資訊整合中央心急跨國生物資料庫。</a:t>
            </a:r>
            <a:endParaRPr lang="en-US" altLang="zh-TW" sz="2000" dirty="0">
              <a:latin typeface="微軟正黑體" panose="020B0604030504040204" pitchFamily="34" charset="-120"/>
              <a:ea typeface="微軟正黑體" panose="020B0604030504040204" pitchFamily="34" charset="-120"/>
            </a:endParaRPr>
          </a:p>
        </p:txBody>
      </p:sp>
      <p:pic>
        <p:nvPicPr>
          <p:cNvPr id="7180" name="Picture 12" descr="創新ＡＩ智慧科技花蓮慈院、商之器、NVIDIA攜手打造隨行醫療">
            <a:extLst>
              <a:ext uri="{FF2B5EF4-FFF2-40B4-BE49-F238E27FC236}">
                <a16:creationId xmlns:a16="http://schemas.microsoft.com/office/drawing/2014/main" id="{26B182BD-0065-4979-826B-E0E48E91D70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485836" y="3160477"/>
            <a:ext cx="2257930" cy="140596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群組 16">
            <a:extLst>
              <a:ext uri="{FF2B5EF4-FFF2-40B4-BE49-F238E27FC236}">
                <a16:creationId xmlns:a16="http://schemas.microsoft.com/office/drawing/2014/main" id="{FB199607-805F-4323-9F1D-CDA694EA6050}"/>
              </a:ext>
            </a:extLst>
          </p:cNvPr>
          <p:cNvGrpSpPr/>
          <p:nvPr/>
        </p:nvGrpSpPr>
        <p:grpSpPr>
          <a:xfrm>
            <a:off x="9370841" y="1059676"/>
            <a:ext cx="2351606" cy="2235550"/>
            <a:chOff x="9370841" y="1059676"/>
            <a:chExt cx="2351606" cy="2235550"/>
          </a:xfrm>
        </p:grpSpPr>
        <p:pic>
          <p:nvPicPr>
            <p:cNvPr id="7176" name="Picture 8" descr="今年十七歲的土登昂布，來自西藏，因患有腦部腫瘤，導致發育遲緩、雙眼完全失明">
              <a:extLst>
                <a:ext uri="{FF2B5EF4-FFF2-40B4-BE49-F238E27FC236}">
                  <a16:creationId xmlns:a16="http://schemas.microsoft.com/office/drawing/2014/main" id="{AA55C0FC-B2A8-4D80-8EA3-2CD7661790F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442981" y="1295818"/>
              <a:ext cx="2279466" cy="1520404"/>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866308A2-5E2C-46D5-A13B-E248A3EC1AE1}"/>
                </a:ext>
              </a:extLst>
            </p:cNvPr>
            <p:cNvSpPr txBox="1"/>
            <p:nvPr/>
          </p:nvSpPr>
          <p:spPr>
            <a:xfrm>
              <a:off x="9370841" y="1059676"/>
              <a:ext cx="1449326" cy="400110"/>
            </a:xfrm>
            <a:prstGeom prst="rect">
              <a:avLst/>
            </a:prstGeom>
            <a:noFill/>
          </p:spPr>
          <p:txBody>
            <a:bodyPr wrap="square" rtlCol="0">
              <a:spAutoFit/>
            </a:bodyPr>
            <a:lstStyle/>
            <a:p>
              <a:r>
                <a:rPr lang="zh-TW" altLang="en-US" sz="2000" b="1" dirty="0">
                  <a:highlight>
                    <a:srgbClr val="FFFF00"/>
                  </a:highlight>
                  <a:latin typeface="微軟正黑體" panose="020B0604030504040204" pitchFamily="34" charset="-120"/>
                  <a:ea typeface="微軟正黑體" panose="020B0604030504040204" pitchFamily="34" charset="-120"/>
                </a:rPr>
                <a:t>國際醫療</a:t>
              </a:r>
            </a:p>
          </p:txBody>
        </p:sp>
        <p:sp>
          <p:nvSpPr>
            <p:cNvPr id="10" name="文字方塊 9">
              <a:extLst>
                <a:ext uri="{FF2B5EF4-FFF2-40B4-BE49-F238E27FC236}">
                  <a16:creationId xmlns:a16="http://schemas.microsoft.com/office/drawing/2014/main" id="{1975C99A-9716-4989-AF3E-5BE698DF2F7A}"/>
                </a:ext>
              </a:extLst>
            </p:cNvPr>
            <p:cNvSpPr txBox="1"/>
            <p:nvPr/>
          </p:nvSpPr>
          <p:spPr>
            <a:xfrm>
              <a:off x="9399705" y="2895116"/>
              <a:ext cx="1658649" cy="400110"/>
            </a:xfrm>
            <a:prstGeom prst="rect">
              <a:avLst/>
            </a:prstGeom>
            <a:noFill/>
          </p:spPr>
          <p:txBody>
            <a:bodyPr wrap="square" rtlCol="0">
              <a:spAutoFit/>
            </a:bodyPr>
            <a:lstStyle/>
            <a:p>
              <a:r>
                <a:rPr lang="en-US" altLang="zh-TW" sz="2000" b="1" dirty="0">
                  <a:highlight>
                    <a:srgbClr val="FFFF00"/>
                  </a:highlight>
                  <a:latin typeface="微軟正黑體" panose="020B0604030504040204" pitchFamily="34" charset="-120"/>
                  <a:ea typeface="微軟正黑體" panose="020B0604030504040204" pitchFamily="34" charset="-120"/>
                </a:rPr>
                <a:t>AI</a:t>
              </a:r>
              <a:r>
                <a:rPr lang="zh-TW" altLang="en-US" sz="2000" b="1" dirty="0">
                  <a:highlight>
                    <a:srgbClr val="FFFF00"/>
                  </a:highlight>
                  <a:latin typeface="微軟正黑體" panose="020B0604030504040204" pitchFamily="34" charset="-120"/>
                  <a:ea typeface="微軟正黑體" panose="020B0604030504040204" pitchFamily="34" charset="-120"/>
                </a:rPr>
                <a:t>中心</a:t>
              </a:r>
            </a:p>
          </p:txBody>
        </p:sp>
      </p:grpSp>
      <p:sp>
        <p:nvSpPr>
          <p:cNvPr id="12" name="矩形 11">
            <a:extLst>
              <a:ext uri="{FF2B5EF4-FFF2-40B4-BE49-F238E27FC236}">
                <a16:creationId xmlns:a16="http://schemas.microsoft.com/office/drawing/2014/main" id="{95C5993E-876D-40E9-8EAD-8AFC5441E5A4}"/>
              </a:ext>
            </a:extLst>
          </p:cNvPr>
          <p:cNvSpPr/>
          <p:nvPr/>
        </p:nvSpPr>
        <p:spPr>
          <a:xfrm>
            <a:off x="455457" y="3933056"/>
            <a:ext cx="8232831" cy="2792576"/>
          </a:xfrm>
          <a:prstGeom prst="rect">
            <a:avLst/>
          </a:prstGeom>
          <a:solidFill>
            <a:srgbClr val="8EB4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19" name="群組 18">
            <a:extLst>
              <a:ext uri="{FF2B5EF4-FFF2-40B4-BE49-F238E27FC236}">
                <a16:creationId xmlns:a16="http://schemas.microsoft.com/office/drawing/2014/main" id="{6975D98B-4A61-4014-9F8C-E7ACA0686B2A}"/>
              </a:ext>
            </a:extLst>
          </p:cNvPr>
          <p:cNvGrpSpPr/>
          <p:nvPr/>
        </p:nvGrpSpPr>
        <p:grpSpPr>
          <a:xfrm>
            <a:off x="627138" y="4108243"/>
            <a:ext cx="7860197" cy="2509668"/>
            <a:chOff x="627138" y="4108243"/>
            <a:chExt cx="7860197" cy="2509668"/>
          </a:xfrm>
        </p:grpSpPr>
        <p:pic>
          <p:nvPicPr>
            <p:cNvPr id="7170" name="Picture 2" descr="花蓮慈院、花蓮縣政府推動「智慧醫療秀林鄉健康福祉整合照護」">
              <a:extLst>
                <a:ext uri="{FF2B5EF4-FFF2-40B4-BE49-F238E27FC236}">
                  <a16:creationId xmlns:a16="http://schemas.microsoft.com/office/drawing/2014/main" id="{475145F1-77D8-47C1-9713-EEB79F11E96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27474" y="4950451"/>
              <a:ext cx="2659861" cy="1639135"/>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0C63C07F-3E70-46FE-88C6-CD545576778A}"/>
                </a:ext>
              </a:extLst>
            </p:cNvPr>
            <p:cNvPicPr>
              <a:picLocks noChangeAspect="1"/>
            </p:cNvPicPr>
            <p:nvPr/>
          </p:nvPicPr>
          <p:blipFill>
            <a:blip r:embed="rId6"/>
            <a:stretch>
              <a:fillRect/>
            </a:stretch>
          </p:blipFill>
          <p:spPr>
            <a:xfrm>
              <a:off x="627138" y="4920004"/>
              <a:ext cx="2398891" cy="1697907"/>
            </a:xfrm>
            <a:prstGeom prst="rect">
              <a:avLst/>
            </a:prstGeom>
          </p:spPr>
        </p:pic>
        <p:pic>
          <p:nvPicPr>
            <p:cNvPr id="7178" name="Picture 10" descr="骨王生技公司執行長王民良示範使用1／2大小的觸控解剖軟體平台。（慈濟醫院提供／羅亦晽花蓮傳真）">
              <a:extLst>
                <a:ext uri="{FF2B5EF4-FFF2-40B4-BE49-F238E27FC236}">
                  <a16:creationId xmlns:a16="http://schemas.microsoft.com/office/drawing/2014/main" id="{C1C83BEC-248C-4139-A6F1-1F59D267CA5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154952" y="4920004"/>
              <a:ext cx="2364321" cy="1639135"/>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6422E5F0-5FC8-4E5B-9A37-993190ADA073}"/>
                </a:ext>
              </a:extLst>
            </p:cNvPr>
            <p:cNvSpPr txBox="1"/>
            <p:nvPr/>
          </p:nvSpPr>
          <p:spPr>
            <a:xfrm>
              <a:off x="3158724" y="4123060"/>
              <a:ext cx="2364967" cy="732305"/>
            </a:xfrm>
            <a:prstGeom prst="rect">
              <a:avLst/>
            </a:prstGeom>
            <a:solidFill>
              <a:srgbClr val="FFFF00"/>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骨科復健</a:t>
              </a:r>
              <a:r>
                <a:rPr lang="en-US" altLang="zh-TW" sz="2000" b="1" dirty="0">
                  <a:latin typeface="微軟正黑體" panose="020B0604030504040204" pitchFamily="34" charset="-120"/>
                  <a:ea typeface="微軟正黑體" panose="020B0604030504040204" pitchFamily="34" charset="-120"/>
                </a:rPr>
                <a:t>-3D</a:t>
              </a:r>
              <a:r>
                <a:rPr lang="zh-TW" altLang="en-US" sz="2000" b="1" dirty="0">
                  <a:latin typeface="微軟正黑體" panose="020B0604030504040204" pitchFamily="34" charset="-120"/>
                  <a:ea typeface="微軟正黑體" panose="020B0604030504040204" pitchFamily="34" charset="-120"/>
                </a:rPr>
                <a:t>影像手術規劃軟體</a:t>
              </a:r>
            </a:p>
          </p:txBody>
        </p:sp>
        <p:sp>
          <p:nvSpPr>
            <p:cNvPr id="11" name="文字方塊 10">
              <a:extLst>
                <a:ext uri="{FF2B5EF4-FFF2-40B4-BE49-F238E27FC236}">
                  <a16:creationId xmlns:a16="http://schemas.microsoft.com/office/drawing/2014/main" id="{6587A554-BA8C-46EF-A7DA-30D80889E109}"/>
                </a:ext>
              </a:extLst>
            </p:cNvPr>
            <p:cNvSpPr txBox="1"/>
            <p:nvPr/>
          </p:nvSpPr>
          <p:spPr>
            <a:xfrm>
              <a:off x="647982" y="4114625"/>
              <a:ext cx="2451791" cy="732305"/>
            </a:xfrm>
            <a:prstGeom prst="rect">
              <a:avLst/>
            </a:prstGeom>
            <a:solidFill>
              <a:srgbClr val="FFFF00"/>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安寧療護數位化照護平台</a:t>
              </a:r>
            </a:p>
          </p:txBody>
        </p:sp>
        <p:sp>
          <p:nvSpPr>
            <p:cNvPr id="20" name="文字方塊 19">
              <a:extLst>
                <a:ext uri="{FF2B5EF4-FFF2-40B4-BE49-F238E27FC236}">
                  <a16:creationId xmlns:a16="http://schemas.microsoft.com/office/drawing/2014/main" id="{8E9B504D-4019-4BCB-B772-5B53B40479C2}"/>
                </a:ext>
              </a:extLst>
            </p:cNvPr>
            <p:cNvSpPr txBox="1"/>
            <p:nvPr/>
          </p:nvSpPr>
          <p:spPr>
            <a:xfrm>
              <a:off x="5829797" y="4108243"/>
              <a:ext cx="2645794" cy="732305"/>
            </a:xfrm>
            <a:prstGeom prst="rect">
              <a:avLst/>
            </a:prstGeom>
            <a:solidFill>
              <a:srgbClr val="FFFF00"/>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健康福祉科技整合照護計畫</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秀林鄉</a:t>
              </a:r>
            </a:p>
          </p:txBody>
        </p:sp>
      </p:grpSp>
      <p:pic>
        <p:nvPicPr>
          <p:cNvPr id="5" name="圖片 4">
            <a:extLst>
              <a:ext uri="{FF2B5EF4-FFF2-40B4-BE49-F238E27FC236}">
                <a16:creationId xmlns:a16="http://schemas.microsoft.com/office/drawing/2014/main" id="{0980E7CA-9DD4-4156-8A4E-C3C319AC9987}"/>
              </a:ext>
            </a:extLst>
          </p:cNvPr>
          <p:cNvPicPr>
            <a:picLocks noChangeAspect="1"/>
          </p:cNvPicPr>
          <p:nvPr/>
        </p:nvPicPr>
        <p:blipFill>
          <a:blip r:embed="rId8"/>
          <a:stretch>
            <a:fillRect/>
          </a:stretch>
        </p:blipFill>
        <p:spPr>
          <a:xfrm>
            <a:off x="9491376" y="4991595"/>
            <a:ext cx="2253224" cy="1613458"/>
          </a:xfrm>
          <a:prstGeom prst="rect">
            <a:avLst/>
          </a:prstGeom>
        </p:spPr>
      </p:pic>
      <p:sp>
        <p:nvSpPr>
          <p:cNvPr id="18" name="文字方塊 17">
            <a:extLst>
              <a:ext uri="{FF2B5EF4-FFF2-40B4-BE49-F238E27FC236}">
                <a16:creationId xmlns:a16="http://schemas.microsoft.com/office/drawing/2014/main" id="{FC66D5D6-E930-410E-8F8A-86F87D08FE3F}"/>
              </a:ext>
            </a:extLst>
          </p:cNvPr>
          <p:cNvSpPr txBox="1"/>
          <p:nvPr/>
        </p:nvSpPr>
        <p:spPr>
          <a:xfrm>
            <a:off x="9505947" y="4689370"/>
            <a:ext cx="2253224" cy="413912"/>
          </a:xfrm>
          <a:prstGeom prst="rect">
            <a:avLst/>
          </a:prstGeom>
          <a:solidFill>
            <a:srgbClr val="FFFF00"/>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空氣智慧節能系統</a:t>
            </a:r>
          </a:p>
        </p:txBody>
      </p:sp>
      <p:sp>
        <p:nvSpPr>
          <p:cNvPr id="22" name="文字方塊 21">
            <a:extLst>
              <a:ext uri="{FF2B5EF4-FFF2-40B4-BE49-F238E27FC236}">
                <a16:creationId xmlns:a16="http://schemas.microsoft.com/office/drawing/2014/main" id="{CCCB20A4-D5AA-4B8F-B649-2D7E82F6DEFB}"/>
              </a:ext>
            </a:extLst>
          </p:cNvPr>
          <p:cNvSpPr txBox="1"/>
          <p:nvPr/>
        </p:nvSpPr>
        <p:spPr>
          <a:xfrm>
            <a:off x="2744" y="-5150"/>
            <a:ext cx="3047430" cy="707886"/>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2.2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整體場域提供之系統技術及服務之解決方案</a:t>
            </a:r>
          </a:p>
        </p:txBody>
      </p:sp>
    </p:spTree>
    <p:extLst>
      <p:ext uri="{BB962C8B-B14F-4D97-AF65-F5344CB8AC3E}">
        <p14:creationId xmlns:p14="http://schemas.microsoft.com/office/powerpoint/2010/main" val="3990457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9411756-B3D6-4CDA-B28E-425915FD1755}"/>
              </a:ext>
            </a:extLst>
          </p:cNvPr>
          <p:cNvSpPr txBox="1"/>
          <p:nvPr/>
        </p:nvSpPr>
        <p:spPr>
          <a:xfrm>
            <a:off x="877050" y="502474"/>
            <a:ext cx="10577742" cy="1600438"/>
          </a:xfrm>
          <a:prstGeom prst="rect">
            <a:avLst/>
          </a:prstGeom>
          <a:noFill/>
        </p:spPr>
        <p:txBody>
          <a:bodyPr wrap="square" rtlCol="0">
            <a:spAutoFit/>
          </a:bodyPr>
          <a:lstStyle/>
          <a:p>
            <a:r>
              <a:rPr lang="zh-TW" altLang="en-US" sz="4400" b="1" dirty="0">
                <a:solidFill>
                  <a:srgbClr val="002060"/>
                </a:solidFill>
                <a:latin typeface="微軟正黑體" panose="020B0604030504040204" pitchFamily="34" charset="-120"/>
                <a:ea typeface="微軟正黑體" panose="020B0604030504040204" pitchFamily="34" charset="-120"/>
              </a:rPr>
              <a:t>  </a:t>
            </a:r>
            <a:r>
              <a:rPr lang="zh-TW" altLang="en-US" sz="5400" b="1" dirty="0">
                <a:solidFill>
                  <a:srgbClr val="002060"/>
                </a:solidFill>
                <a:latin typeface="微軟正黑體" panose="020B0604030504040204" pitchFamily="34" charset="-120"/>
                <a:ea typeface="微軟正黑體" panose="020B0604030504040204" pitchFamily="34" charset="-120"/>
              </a:rPr>
              <a:t> </a:t>
            </a:r>
            <a:r>
              <a:rPr lang="en-US" altLang="zh-TW" sz="3200" b="1" dirty="0">
                <a:solidFill>
                  <a:srgbClr val="3366FF"/>
                </a:solidFill>
                <a:latin typeface="微軟正黑體" panose="020B0604030504040204" pitchFamily="34" charset="-120"/>
                <a:ea typeface="微軟正黑體" panose="020B0604030504040204" pitchFamily="34" charset="-120"/>
              </a:rPr>
              <a:t>4.</a:t>
            </a:r>
            <a:r>
              <a:rPr lang="zh-TW" altLang="en-US" sz="3200" b="1" dirty="0">
                <a:solidFill>
                  <a:srgbClr val="3366FF"/>
                </a:solidFill>
                <a:latin typeface="微軟正黑體" panose="020B0604030504040204" pitchFamily="34" charset="-120"/>
                <a:ea typeface="微軟正黑體" panose="020B0604030504040204" pitchFamily="34" charset="-120"/>
              </a:rPr>
              <a:t> 多重機構轉診共照布局</a:t>
            </a:r>
            <a:r>
              <a:rPr lang="en-US" altLang="zh-TW" sz="3200" b="1" dirty="0">
                <a:solidFill>
                  <a:srgbClr val="3366FF"/>
                </a:solidFill>
                <a:latin typeface="微軟正黑體" panose="020B0604030504040204" pitchFamily="34" charset="-120"/>
                <a:ea typeface="微軟正黑體" panose="020B0604030504040204" pitchFamily="34" charset="-120"/>
              </a:rPr>
              <a:t>-</a:t>
            </a:r>
            <a:r>
              <a:rPr lang="zh-TW" altLang="en-US" sz="3200" b="1" dirty="0">
                <a:solidFill>
                  <a:srgbClr val="3366FF"/>
                </a:solidFill>
                <a:latin typeface="微軟正黑體" panose="020B0604030504040204" pitchFamily="34" charset="-120"/>
                <a:ea typeface="微軟正黑體" panose="020B0604030504040204" pitchFamily="34" charset="-120"/>
              </a:rPr>
              <a:t>高雄精神心理衛生示範網絡</a:t>
            </a:r>
          </a:p>
          <a:p>
            <a:endParaRPr lang="zh-TW" altLang="en-US" sz="4400" b="1" dirty="0">
              <a:solidFill>
                <a:srgbClr val="002060"/>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A2A93B9B-FD50-45B1-9D29-62D5BD651E63}"/>
              </a:ext>
            </a:extLst>
          </p:cNvPr>
          <p:cNvPicPr>
            <a:picLocks noChangeAspect="1"/>
          </p:cNvPicPr>
          <p:nvPr/>
        </p:nvPicPr>
        <p:blipFill>
          <a:blip r:embed="rId2"/>
          <a:stretch>
            <a:fillRect/>
          </a:stretch>
        </p:blipFill>
        <p:spPr>
          <a:xfrm>
            <a:off x="877050" y="5018612"/>
            <a:ext cx="4752528" cy="1638686"/>
          </a:xfrm>
          <a:prstGeom prst="rect">
            <a:avLst/>
          </a:prstGeom>
        </p:spPr>
      </p:pic>
      <p:pic>
        <p:nvPicPr>
          <p:cNvPr id="6" name="圖片 5">
            <a:extLst>
              <a:ext uri="{FF2B5EF4-FFF2-40B4-BE49-F238E27FC236}">
                <a16:creationId xmlns:a16="http://schemas.microsoft.com/office/drawing/2014/main" id="{70DB5748-547B-4CB9-A36A-74DA2B5A7F1F}"/>
              </a:ext>
            </a:extLst>
          </p:cNvPr>
          <p:cNvPicPr>
            <a:picLocks noChangeAspect="1"/>
          </p:cNvPicPr>
          <p:nvPr/>
        </p:nvPicPr>
        <p:blipFill>
          <a:blip r:embed="rId3"/>
          <a:stretch>
            <a:fillRect/>
          </a:stretch>
        </p:blipFill>
        <p:spPr>
          <a:xfrm>
            <a:off x="6200043" y="4927358"/>
            <a:ext cx="5416620" cy="1784712"/>
          </a:xfrm>
          <a:prstGeom prst="rect">
            <a:avLst/>
          </a:prstGeom>
        </p:spPr>
      </p:pic>
      <p:sp>
        <p:nvSpPr>
          <p:cNvPr id="7" name="文字方塊 6">
            <a:extLst>
              <a:ext uri="{FF2B5EF4-FFF2-40B4-BE49-F238E27FC236}">
                <a16:creationId xmlns:a16="http://schemas.microsoft.com/office/drawing/2014/main" id="{BC213A0C-F5C1-4679-9E10-C5107C79945D}"/>
              </a:ext>
            </a:extLst>
          </p:cNvPr>
          <p:cNvSpPr txBox="1"/>
          <p:nvPr/>
        </p:nvSpPr>
        <p:spPr>
          <a:xfrm>
            <a:off x="1649601" y="1302693"/>
            <a:ext cx="5184576" cy="3785652"/>
          </a:xfrm>
          <a:prstGeom prst="rect">
            <a:avLst/>
          </a:prstGeom>
          <a:noFill/>
        </p:spPr>
        <p:txBody>
          <a:bodyPr wrap="square" rtlCol="0">
            <a:spAutoFit/>
          </a:bodyPr>
          <a:lstStyle/>
          <a:p>
            <a:pPr marL="342900" indent="-342900">
              <a:buClr>
                <a:srgbClr val="0070C0"/>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負責我國</a:t>
            </a:r>
            <a:r>
              <a:rPr lang="zh-TW" altLang="en-US" sz="2000" b="1" dirty="0">
                <a:solidFill>
                  <a:srgbClr val="C00000"/>
                </a:solidFill>
                <a:latin typeface="微軟正黑體" panose="020B0604030504040204" pitchFamily="34" charset="-120"/>
                <a:ea typeface="微軟正黑體" panose="020B0604030504040204" pitchFamily="34" charset="-120"/>
              </a:rPr>
              <a:t>心理衛生新南向的統籌醫院</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indent="-342900">
              <a:buClr>
                <a:srgbClr val="0070C0"/>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在精神醫療照護照護引領數位轉型的標竿，在精神科醫院同時是兩大衛福部計畫之全國管理協調中心。</a:t>
            </a:r>
            <a:endParaRPr lang="en-US" altLang="zh-TW" sz="2000" dirty="0">
              <a:latin typeface="微軟正黑體" panose="020B0604030504040204" pitchFamily="34" charset="-120"/>
              <a:ea typeface="微軟正黑體" panose="020B0604030504040204" pitchFamily="34" charset="-120"/>
            </a:endParaRPr>
          </a:p>
          <a:p>
            <a:pPr marL="342900" indent="-342900">
              <a:buClr>
                <a:srgbClr val="0070C0"/>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融入</a:t>
            </a:r>
            <a:r>
              <a:rPr lang="en-US" altLang="zh-TW" sz="2000" b="1" dirty="0">
                <a:solidFill>
                  <a:srgbClr val="C00000"/>
                </a:solidFill>
                <a:latin typeface="微軟正黑體" panose="020B0604030504040204" pitchFamily="34" charset="-120"/>
                <a:ea typeface="微軟正黑體" panose="020B0604030504040204" pitchFamily="34" charset="-120"/>
              </a:rPr>
              <a:t>AI</a:t>
            </a:r>
            <a:r>
              <a:rPr lang="zh-TW" altLang="en-US" sz="2000" b="1" dirty="0">
                <a:solidFill>
                  <a:srgbClr val="C00000"/>
                </a:solidFill>
                <a:latin typeface="微軟正黑體" panose="020B0604030504040204" pitchFamily="34" charset="-120"/>
                <a:ea typeface="微軟正黑體" panose="020B0604030504040204" pitchFamily="34" charset="-120"/>
              </a:rPr>
              <a:t>與機器人概念</a:t>
            </a:r>
            <a:r>
              <a:rPr lang="zh-TW" altLang="en-US" sz="2000" dirty="0">
                <a:latin typeface="微軟正黑體" panose="020B0604030504040204" pitchFamily="34" charset="-120"/>
                <a:ea typeface="微軟正黑體" panose="020B0604030504040204" pitchFamily="34" charset="-120"/>
              </a:rPr>
              <a:t>，各項作業逐步標準化。</a:t>
            </a:r>
            <a:endParaRPr lang="en-US" altLang="zh-TW" sz="2000" dirty="0">
              <a:latin typeface="微軟正黑體" panose="020B0604030504040204" pitchFamily="34" charset="-120"/>
              <a:ea typeface="微軟正黑體" panose="020B0604030504040204" pitchFamily="34" charset="-120"/>
            </a:endParaRPr>
          </a:p>
          <a:p>
            <a:pPr marL="342900" indent="-342900">
              <a:buClr>
                <a:srgbClr val="0070C0"/>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完整建構</a:t>
            </a:r>
            <a:r>
              <a:rPr lang="zh-TW" altLang="en-US" sz="2000" b="1" dirty="0">
                <a:solidFill>
                  <a:srgbClr val="C00000"/>
                </a:solidFill>
                <a:latin typeface="微軟正黑體" panose="020B0604030504040204" pitchFamily="34" charset="-120"/>
                <a:ea typeface="微軟正黑體" panose="020B0604030504040204" pitchFamily="34" charset="-120"/>
              </a:rPr>
              <a:t>精神長照體系</a:t>
            </a:r>
            <a:r>
              <a:rPr lang="zh-TW" altLang="en-US" sz="2000" dirty="0">
                <a:latin typeface="微軟正黑體" panose="020B0604030504040204" pitchFamily="34" charset="-120"/>
                <a:ea typeface="微軟正黑體" panose="020B0604030504040204" pitchFamily="34" charset="-120"/>
              </a:rPr>
              <a:t>榮獲</a:t>
            </a:r>
            <a:r>
              <a:rPr lang="en-US" altLang="zh-TW" sz="2000" dirty="0">
                <a:latin typeface="微軟正黑體" panose="020B0604030504040204" pitchFamily="34" charset="-120"/>
                <a:ea typeface="微軟正黑體" panose="020B0604030504040204" pitchFamily="34" charset="-120"/>
              </a:rPr>
              <a:t>2020</a:t>
            </a:r>
            <a:r>
              <a:rPr lang="zh-TW" altLang="en-US" sz="2000" dirty="0">
                <a:latin typeface="微軟正黑體" panose="020B0604030504040204" pitchFamily="34" charset="-120"/>
                <a:ea typeface="微軟正黑體" panose="020B0604030504040204" pitchFamily="34" charset="-120"/>
              </a:rPr>
              <a:t>年第</a:t>
            </a:r>
            <a:r>
              <a:rPr lang="en-US" altLang="zh-TW" sz="2000" dirty="0">
                <a:latin typeface="微軟正黑體" panose="020B0604030504040204" pitchFamily="34" charset="-120"/>
                <a:ea typeface="微軟正黑體" panose="020B0604030504040204" pitchFamily="34" charset="-120"/>
              </a:rPr>
              <a:t>23</a:t>
            </a:r>
            <a:r>
              <a:rPr lang="zh-TW" altLang="en-US" sz="2000" dirty="0">
                <a:latin typeface="微軟正黑體" panose="020B0604030504040204" pitchFamily="34" charset="-120"/>
                <a:ea typeface="微軟正黑體" panose="020B0604030504040204" pitchFamily="34" charset="-120"/>
              </a:rPr>
              <a:t>屆國家生技醫療品質獎。</a:t>
            </a:r>
            <a:endParaRPr lang="en-US" altLang="zh-TW" sz="2000" dirty="0">
              <a:latin typeface="微軟正黑體" panose="020B0604030504040204" pitchFamily="34" charset="-120"/>
              <a:ea typeface="微軟正黑體" panose="020B0604030504040204" pitchFamily="34" charset="-120"/>
            </a:endParaRPr>
          </a:p>
          <a:p>
            <a:pPr marL="342900" indent="-342900">
              <a:buClr>
                <a:srgbClr val="0070C0"/>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具有長照</a:t>
            </a:r>
            <a:r>
              <a:rPr lang="en-US" altLang="zh-TW" sz="2000" dirty="0">
                <a:latin typeface="微軟正黑體" panose="020B0604030504040204" pitchFamily="34" charset="-120"/>
                <a:ea typeface="微軟正黑體" panose="020B0604030504040204" pitchFamily="34" charset="-120"/>
              </a:rPr>
              <a:t>ABC</a:t>
            </a:r>
            <a:r>
              <a:rPr lang="zh-TW" altLang="en-US" sz="2000" dirty="0">
                <a:latin typeface="微軟正黑體" panose="020B0604030504040204" pitchFamily="34" charset="-120"/>
                <a:ea typeface="微軟正黑體" panose="020B0604030504040204" pitchFamily="34" charset="-120"/>
              </a:rPr>
              <a:t>據點、設立「老幼共照」、「職業康復營造所」、「藥癮治療示範中心」、「國際精神醫療衛生人員訓練中心」等都是全國唯一。</a:t>
            </a:r>
            <a:endParaRPr lang="en-US" altLang="zh-TW" sz="2000" dirty="0">
              <a:latin typeface="微軟正黑體" panose="020B0604030504040204" pitchFamily="34" charset="-120"/>
              <a:ea typeface="微軟正黑體" panose="020B0604030504040204" pitchFamily="34" charset="-120"/>
            </a:endParaRPr>
          </a:p>
        </p:txBody>
      </p:sp>
      <p:pic>
        <p:nvPicPr>
          <p:cNvPr id="8" name="Picture 8" descr="董氏基金會--樂動校園推廣計畫贊助專區">
            <a:extLst>
              <a:ext uri="{FF2B5EF4-FFF2-40B4-BE49-F238E27FC236}">
                <a16:creationId xmlns:a16="http://schemas.microsoft.com/office/drawing/2014/main" id="{2E2C7EC8-02C3-4A43-86BB-F42ADCA2642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8307" y="2082492"/>
            <a:ext cx="1368152" cy="117263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a:extLst>
              <a:ext uri="{FF2B5EF4-FFF2-40B4-BE49-F238E27FC236}">
                <a16:creationId xmlns:a16="http://schemas.microsoft.com/office/drawing/2014/main" id="{8980749C-4BAF-4269-A0BF-9D60AFF168EA}"/>
              </a:ext>
            </a:extLst>
          </p:cNvPr>
          <p:cNvGrpSpPr/>
          <p:nvPr/>
        </p:nvGrpSpPr>
        <p:grpSpPr>
          <a:xfrm>
            <a:off x="7019149" y="1397220"/>
            <a:ext cx="4597514" cy="3530138"/>
            <a:chOff x="6827078" y="1122998"/>
            <a:chExt cx="4597514" cy="3530138"/>
          </a:xfrm>
        </p:grpSpPr>
        <p:sp>
          <p:nvSpPr>
            <p:cNvPr id="10" name="矩形: 圓角 9">
              <a:extLst>
                <a:ext uri="{FF2B5EF4-FFF2-40B4-BE49-F238E27FC236}">
                  <a16:creationId xmlns:a16="http://schemas.microsoft.com/office/drawing/2014/main" id="{5A26B06B-3EF4-47E5-B5C5-064CCF5DE3BE}"/>
                </a:ext>
              </a:extLst>
            </p:cNvPr>
            <p:cNvSpPr/>
            <p:nvPr/>
          </p:nvSpPr>
          <p:spPr>
            <a:xfrm>
              <a:off x="6827078" y="1122998"/>
              <a:ext cx="4597514" cy="3530138"/>
            </a:xfrm>
            <a:prstGeom prst="roundRect">
              <a:avLst/>
            </a:prstGeom>
            <a:solidFill>
              <a:schemeClr val="accent3">
                <a:lumMod val="20000"/>
                <a:lumOff val="8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8BEFE93D-A990-4F22-9509-44DDE0D57C3B}"/>
                </a:ext>
              </a:extLst>
            </p:cNvPr>
            <p:cNvSpPr txBox="1"/>
            <p:nvPr/>
          </p:nvSpPr>
          <p:spPr>
            <a:xfrm>
              <a:off x="6974105" y="1397803"/>
              <a:ext cx="4292461" cy="3046988"/>
            </a:xfrm>
            <a:prstGeom prst="rect">
              <a:avLst/>
            </a:prstGeom>
            <a:noFill/>
          </p:spPr>
          <p:txBody>
            <a:bodyPr wrap="square" rtlCol="0">
              <a:spAutoFit/>
            </a:bodyPr>
            <a:lstStyle/>
            <a:p>
              <a:pPr marL="342900" indent="-342900">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搭配健康聯網的</a:t>
              </a:r>
              <a:r>
                <a:rPr lang="zh-TW" altLang="en-US" b="1" dirty="0">
                  <a:solidFill>
                    <a:srgbClr val="C00000"/>
                  </a:solidFill>
                  <a:latin typeface="微軟正黑體" panose="020B0604030504040204" pitchFamily="34" charset="-120"/>
                  <a:ea typeface="微軟正黑體" panose="020B0604030504040204" pitchFamily="34" charset="-120"/>
                </a:rPr>
                <a:t>遠距醫療創新商模平台</a:t>
              </a:r>
              <a:r>
                <a:rPr lang="zh-TW" altLang="en-US" dirty="0">
                  <a:latin typeface="微軟正黑體" panose="020B0604030504040204" pitchFamily="34" charset="-120"/>
                  <a:ea typeface="微軟正黑體" panose="020B0604030504040204" pitchFamily="34" charset="-120"/>
                </a:rPr>
                <a:t>，以及整合</a:t>
              </a:r>
              <a:r>
                <a:rPr lang="zh-TW" altLang="en-US" b="1" dirty="0">
                  <a:solidFill>
                    <a:srgbClr val="C00000"/>
                  </a:solidFill>
                  <a:latin typeface="微軟正黑體" panose="020B0604030504040204" pitchFamily="34" charset="-120"/>
                  <a:ea typeface="微軟正黑體" panose="020B0604030504040204" pitchFamily="34" charset="-120"/>
                </a:rPr>
                <a:t>心保公司</a:t>
              </a:r>
              <a:r>
                <a:rPr lang="zh-TW" altLang="en-US" dirty="0">
                  <a:latin typeface="微軟正黑體" panose="020B0604030504040204" pitchFamily="34" charset="-120"/>
                  <a:ea typeface="微軟正黑體" panose="020B0604030504040204" pitchFamily="34" charset="-120"/>
                </a:rPr>
                <a:t>，具有病友團體社群網絡以及教育訓練功能。</a:t>
              </a:r>
              <a:endParaRPr lang="en-US" altLang="zh-TW"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本計畫中協助</a:t>
              </a:r>
              <a:r>
                <a:rPr lang="zh-TW" altLang="en-US" b="1" dirty="0">
                  <a:solidFill>
                    <a:srgbClr val="C00000"/>
                  </a:solidFill>
                  <a:latin typeface="微軟正黑體" panose="020B0604030504040204" pitchFamily="34" charset="-120"/>
                  <a:ea typeface="微軟正黑體" panose="020B0604030504040204" pitchFamily="34" charset="-120"/>
                </a:rPr>
                <a:t>精神醫學和社區精神復健的全方位方案彙整</a:t>
              </a:r>
              <a:r>
                <a:rPr lang="zh-TW" altLang="en-US" dirty="0">
                  <a:latin typeface="微軟正黑體" panose="020B0604030504040204" pitchFamily="34" charset="-120"/>
                  <a:ea typeface="微軟正黑體" panose="020B0604030504040204" pitchFamily="34" charset="-120"/>
                </a:rPr>
                <a:t>，之後和完整的</a:t>
              </a:r>
              <a:r>
                <a:rPr lang="zh-TW" altLang="en-US" b="1" dirty="0">
                  <a:solidFill>
                    <a:srgbClr val="C00000"/>
                  </a:solidFill>
                  <a:latin typeface="微軟正黑體" panose="020B0604030504040204" pitchFamily="34" charset="-120"/>
                  <a:ea typeface="微軟正黑體" panose="020B0604030504040204" pitchFamily="34" charset="-120"/>
                </a:rPr>
                <a:t>醫療長照照護數位轉型平台進行整合</a:t>
              </a:r>
              <a:r>
                <a:rPr lang="zh-TW" altLang="en-US" dirty="0">
                  <a:latin typeface="微軟正黑體" panose="020B0604030504040204" pitchFamily="34" charset="-120"/>
                  <a:ea typeface="微軟正黑體" panose="020B0604030504040204" pitchFamily="34" charset="-120"/>
                </a:rPr>
                <a:t>。</a:t>
              </a:r>
            </a:p>
          </p:txBody>
        </p:sp>
      </p:grpSp>
      <p:sp>
        <p:nvSpPr>
          <p:cNvPr id="12" name="文字方塊 11">
            <a:extLst>
              <a:ext uri="{FF2B5EF4-FFF2-40B4-BE49-F238E27FC236}">
                <a16:creationId xmlns:a16="http://schemas.microsoft.com/office/drawing/2014/main" id="{29E424EE-9BD6-4629-B4E3-69607B1BA0E2}"/>
              </a:ext>
            </a:extLst>
          </p:cNvPr>
          <p:cNvSpPr txBox="1"/>
          <p:nvPr/>
        </p:nvSpPr>
        <p:spPr>
          <a:xfrm>
            <a:off x="2744" y="-5150"/>
            <a:ext cx="3047430" cy="707886"/>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2.2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整體場域提供之系統技術及服務之解決方案</a:t>
            </a:r>
          </a:p>
        </p:txBody>
      </p:sp>
    </p:spTree>
    <p:extLst>
      <p:ext uri="{BB962C8B-B14F-4D97-AF65-F5344CB8AC3E}">
        <p14:creationId xmlns:p14="http://schemas.microsoft.com/office/powerpoint/2010/main" val="356563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FEB569F3-856E-467E-B0A4-43A094282A27}"/>
              </a:ext>
            </a:extLst>
          </p:cNvPr>
          <p:cNvGrpSpPr/>
          <p:nvPr/>
        </p:nvGrpSpPr>
        <p:grpSpPr>
          <a:xfrm>
            <a:off x="1199456" y="983936"/>
            <a:ext cx="10081120" cy="5920940"/>
            <a:chOff x="1327350" y="849408"/>
            <a:chExt cx="9898383" cy="5956187"/>
          </a:xfrm>
        </p:grpSpPr>
        <p:grpSp>
          <p:nvGrpSpPr>
            <p:cNvPr id="7" name="群組 6">
              <a:extLst>
                <a:ext uri="{FF2B5EF4-FFF2-40B4-BE49-F238E27FC236}">
                  <a16:creationId xmlns:a16="http://schemas.microsoft.com/office/drawing/2014/main" id="{06121040-0F55-4F38-BA85-F4A51247B96A}"/>
                </a:ext>
              </a:extLst>
            </p:cNvPr>
            <p:cNvGrpSpPr/>
            <p:nvPr/>
          </p:nvGrpSpPr>
          <p:grpSpPr>
            <a:xfrm>
              <a:off x="1327350" y="849408"/>
              <a:ext cx="9589133" cy="5956187"/>
              <a:chOff x="2075498" y="524084"/>
              <a:chExt cx="9589133" cy="5956187"/>
            </a:xfrm>
          </p:grpSpPr>
          <p:pic>
            <p:nvPicPr>
              <p:cNvPr id="15" name="Picture 2">
                <a:extLst>
                  <a:ext uri="{FF2B5EF4-FFF2-40B4-BE49-F238E27FC236}">
                    <a16:creationId xmlns:a16="http://schemas.microsoft.com/office/drawing/2014/main" id="{063B881B-5B6A-4C30-960C-65CD550149A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75498" y="1752058"/>
                <a:ext cx="7602538"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a:extLst>
                  <a:ext uri="{FF2B5EF4-FFF2-40B4-BE49-F238E27FC236}">
                    <a16:creationId xmlns:a16="http://schemas.microsoft.com/office/drawing/2014/main" id="{6F32848F-4133-4B6F-B347-92148D1451B4}"/>
                  </a:ext>
                </a:extLst>
              </p:cNvPr>
              <p:cNvSpPr txBox="1"/>
              <p:nvPr/>
            </p:nvSpPr>
            <p:spPr>
              <a:xfrm>
                <a:off x="3350964" y="4212411"/>
                <a:ext cx="1211855" cy="707886"/>
              </a:xfrm>
              <a:prstGeom prst="rect">
                <a:avLst/>
              </a:prstGeom>
              <a:solidFill>
                <a:srgbClr val="92D050"/>
              </a:solid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屏東基督教醫院</a:t>
                </a:r>
              </a:p>
            </p:txBody>
          </p:sp>
          <p:sp>
            <p:nvSpPr>
              <p:cNvPr id="17" name="文字方塊 16">
                <a:extLst>
                  <a:ext uri="{FF2B5EF4-FFF2-40B4-BE49-F238E27FC236}">
                    <a16:creationId xmlns:a16="http://schemas.microsoft.com/office/drawing/2014/main" id="{2A548B6B-28C9-4297-BE5A-9982E3C543DA}"/>
                  </a:ext>
                </a:extLst>
              </p:cNvPr>
              <p:cNvSpPr txBox="1"/>
              <p:nvPr/>
            </p:nvSpPr>
            <p:spPr>
              <a:xfrm>
                <a:off x="2181980" y="5847858"/>
                <a:ext cx="1684538" cy="464413"/>
              </a:xfrm>
              <a:prstGeom prst="rect">
                <a:avLst/>
              </a:prstGeom>
              <a:solidFill>
                <a:schemeClr val="accent4">
                  <a:lumMod val="60000"/>
                  <a:lumOff val="40000"/>
                </a:schemeClr>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屏東地區</a:t>
                </a:r>
              </a:p>
            </p:txBody>
          </p:sp>
          <p:pic>
            <p:nvPicPr>
              <p:cNvPr id="18" name="Picture 2" descr="守護原鄉60年山谷飛翔的天使- 052 - 333 - 周刊王- 翻爆- 翻報">
                <a:extLst>
                  <a:ext uri="{FF2B5EF4-FFF2-40B4-BE49-F238E27FC236}">
                    <a16:creationId xmlns:a16="http://schemas.microsoft.com/office/drawing/2014/main" id="{42D8C5F2-0AF4-4EB8-9C36-2C4A5395C20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03604" y="1031857"/>
                <a:ext cx="2304025" cy="1680768"/>
              </a:xfrm>
              <a:prstGeom prst="rect">
                <a:avLst/>
              </a:prstGeom>
              <a:noFill/>
              <a:extLst>
                <a:ext uri="{909E8E84-426E-40DD-AFC4-6F175D3DCCD1}">
                  <a14:hiddenFill xmlns:a14="http://schemas.microsoft.com/office/drawing/2010/main">
                    <a:solidFill>
                      <a:srgbClr val="FFFFFF"/>
                    </a:solidFill>
                  </a14:hiddenFill>
                </a:ext>
              </a:extLst>
            </p:spPr>
          </p:pic>
          <p:pic>
            <p:nvPicPr>
              <p:cNvPr id="19" name="圖片 18">
                <a:extLst>
                  <a:ext uri="{FF2B5EF4-FFF2-40B4-BE49-F238E27FC236}">
                    <a16:creationId xmlns:a16="http://schemas.microsoft.com/office/drawing/2014/main" id="{73239B61-755D-430C-A225-74570A7CE1F6}"/>
                  </a:ext>
                </a:extLst>
              </p:cNvPr>
              <p:cNvPicPr>
                <a:picLocks noChangeAspect="1"/>
              </p:cNvPicPr>
              <p:nvPr/>
            </p:nvPicPr>
            <p:blipFill>
              <a:blip r:embed="rId4"/>
              <a:stretch>
                <a:fillRect/>
              </a:stretch>
            </p:blipFill>
            <p:spPr>
              <a:xfrm>
                <a:off x="9218347" y="5104340"/>
                <a:ext cx="1367393" cy="1025082"/>
              </a:xfrm>
              <a:prstGeom prst="rect">
                <a:avLst/>
              </a:prstGeom>
            </p:spPr>
          </p:pic>
          <p:pic>
            <p:nvPicPr>
              <p:cNvPr id="20" name="圖片 19">
                <a:extLst>
                  <a:ext uri="{FF2B5EF4-FFF2-40B4-BE49-F238E27FC236}">
                    <a16:creationId xmlns:a16="http://schemas.microsoft.com/office/drawing/2014/main" id="{C96755E1-1F98-4211-8C74-42C2A968C13B}"/>
                  </a:ext>
                </a:extLst>
              </p:cNvPr>
              <p:cNvPicPr>
                <a:picLocks noChangeAspect="1"/>
              </p:cNvPicPr>
              <p:nvPr/>
            </p:nvPicPr>
            <p:blipFill>
              <a:blip r:embed="rId5"/>
              <a:stretch>
                <a:fillRect/>
              </a:stretch>
            </p:blipFill>
            <p:spPr>
              <a:xfrm>
                <a:off x="9197656" y="3062965"/>
                <a:ext cx="2466975" cy="1847850"/>
              </a:xfrm>
              <a:prstGeom prst="rect">
                <a:avLst/>
              </a:prstGeom>
            </p:spPr>
          </p:pic>
          <p:pic>
            <p:nvPicPr>
              <p:cNvPr id="21" name="Picture 8" descr="三地門鄉">
                <a:extLst>
                  <a:ext uri="{FF2B5EF4-FFF2-40B4-BE49-F238E27FC236}">
                    <a16:creationId xmlns:a16="http://schemas.microsoft.com/office/drawing/2014/main" id="{9FC2FE44-9EC9-46DE-82AB-B2CBAE0D9A2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113241" y="2078296"/>
                <a:ext cx="1135758" cy="8584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三地門(山豬毛) @ 小叮噹部落格, 歡迎光臨, 並祈不吝賜教! :: 痞客邦::">
                <a:extLst>
                  <a:ext uri="{FF2B5EF4-FFF2-40B4-BE49-F238E27FC236}">
                    <a16:creationId xmlns:a16="http://schemas.microsoft.com/office/drawing/2014/main" id="{E4AD21F2-695F-4B19-8157-3D9B2770FE5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557902" y="1935485"/>
                <a:ext cx="1307219" cy="8104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屏基醫療財團法人屏東基督教醫院護理之家">
                <a:extLst>
                  <a:ext uri="{FF2B5EF4-FFF2-40B4-BE49-F238E27FC236}">
                    <a16:creationId xmlns:a16="http://schemas.microsoft.com/office/drawing/2014/main" id="{E0E6E73F-BC76-465C-BC6D-DC75F2DB6094}"/>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994339" y="524084"/>
                <a:ext cx="2259637" cy="1427965"/>
              </a:xfrm>
              <a:prstGeom prst="rect">
                <a:avLst/>
              </a:prstGeom>
              <a:noFill/>
              <a:extLst>
                <a:ext uri="{909E8E84-426E-40DD-AFC4-6F175D3DCCD1}">
                  <a14:hiddenFill xmlns:a14="http://schemas.microsoft.com/office/drawing/2010/main">
                    <a:solidFill>
                      <a:srgbClr val="FFFFFF"/>
                    </a:solidFill>
                  </a14:hiddenFill>
                </a:ext>
              </a:extLst>
            </p:spPr>
          </p:pic>
          <p:sp>
            <p:nvSpPr>
              <p:cNvPr id="24" name="六邊形 23">
                <a:extLst>
                  <a:ext uri="{FF2B5EF4-FFF2-40B4-BE49-F238E27FC236}">
                    <a16:creationId xmlns:a16="http://schemas.microsoft.com/office/drawing/2014/main" id="{8BE78A07-D151-4B36-858D-12D3CA91FE3C}"/>
                  </a:ext>
                </a:extLst>
              </p:cNvPr>
              <p:cNvSpPr/>
              <p:nvPr/>
            </p:nvSpPr>
            <p:spPr>
              <a:xfrm>
                <a:off x="7461017" y="4212411"/>
                <a:ext cx="1415833" cy="738909"/>
              </a:xfrm>
              <a:prstGeom prst="hexagon">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pic>
            <p:nvPicPr>
              <p:cNvPr id="25" name="Picture 24" descr="https://www.ptch.org.tw/images/hmc/chc_00__1152X326.jpg">
                <a:extLst>
                  <a:ext uri="{FF2B5EF4-FFF2-40B4-BE49-F238E27FC236}">
                    <a16:creationId xmlns:a16="http://schemas.microsoft.com/office/drawing/2014/main" id="{87C309E8-0A67-40F6-A32D-C131B9D5C8E5}"/>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801881" y="748422"/>
                <a:ext cx="2857211" cy="808551"/>
              </a:xfrm>
              <a:prstGeom prst="rect">
                <a:avLst/>
              </a:prstGeom>
              <a:noFill/>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AA484058-4283-43DA-AB6B-8600D0DF48BB}"/>
                  </a:ext>
                </a:extLst>
              </p:cNvPr>
              <p:cNvSpPr txBox="1"/>
              <p:nvPr/>
            </p:nvSpPr>
            <p:spPr>
              <a:xfrm>
                <a:off x="7243549" y="1743617"/>
                <a:ext cx="1497259" cy="338554"/>
              </a:xfrm>
              <a:prstGeom prst="rect">
                <a:avLst/>
              </a:prstGeom>
              <a:solidFill>
                <a:schemeClr val="accent4">
                  <a:lumMod val="40000"/>
                  <a:lumOff val="60000"/>
                </a:schemeClr>
              </a:solidFill>
            </p:spPr>
            <p:txBody>
              <a:bodyPr wrap="square" rtlCol="0">
                <a:spAutoFit/>
              </a:bodyPr>
              <a:lstStyle/>
              <a:p>
                <a:pPr algn="ctr"/>
                <a:r>
                  <a:rPr lang="zh-TW" altLang="en-US" sz="1600" b="1" dirty="0">
                    <a:latin typeface="微軟正黑體" panose="020B0604030504040204" pitchFamily="34" charset="-120"/>
                    <a:ea typeface="微軟正黑體" panose="020B0604030504040204" pitchFamily="34" charset="-120"/>
                  </a:rPr>
                  <a:t>屏基護理之家</a:t>
                </a:r>
              </a:p>
            </p:txBody>
          </p:sp>
          <p:sp>
            <p:nvSpPr>
              <p:cNvPr id="27" name="文字方塊 26">
                <a:extLst>
                  <a:ext uri="{FF2B5EF4-FFF2-40B4-BE49-F238E27FC236}">
                    <a16:creationId xmlns:a16="http://schemas.microsoft.com/office/drawing/2014/main" id="{19B43206-55F2-4C4B-8AD2-C82C9A1234C6}"/>
                  </a:ext>
                </a:extLst>
              </p:cNvPr>
              <p:cNvSpPr txBox="1"/>
              <p:nvPr/>
            </p:nvSpPr>
            <p:spPr>
              <a:xfrm>
                <a:off x="7347254" y="6141717"/>
                <a:ext cx="2123047" cy="338554"/>
              </a:xfrm>
              <a:prstGeom prst="rect">
                <a:avLst/>
              </a:prstGeom>
              <a:solidFill>
                <a:schemeClr val="accent4">
                  <a:lumMod val="40000"/>
                  <a:lumOff val="60000"/>
                </a:schemeClr>
              </a:solidFill>
            </p:spPr>
            <p:txBody>
              <a:bodyPr wrap="square" rtlCol="0">
                <a:spAutoFit/>
              </a:bodyPr>
              <a:lstStyle/>
              <a:p>
                <a:pPr algn="ctr"/>
                <a:r>
                  <a:rPr lang="zh-TW" altLang="en-US" sz="1600" b="1" dirty="0">
                    <a:latin typeface="微軟正黑體" panose="020B0604030504040204" pitchFamily="34" charset="-120"/>
                    <a:ea typeface="微軟正黑體" panose="020B0604030504040204" pitchFamily="34" charset="-120"/>
                  </a:rPr>
                  <a:t>屏基居家式長照機構</a:t>
                </a:r>
                <a:endParaRPr lang="en-US" altLang="zh-TW" sz="1400" b="1" dirty="0">
                  <a:latin typeface="標楷體" panose="03000509000000000000" pitchFamily="65" charset="-120"/>
                  <a:ea typeface="標楷體" panose="03000509000000000000" pitchFamily="65" charset="-120"/>
                </a:endParaRPr>
              </a:p>
            </p:txBody>
          </p:sp>
          <p:sp>
            <p:nvSpPr>
              <p:cNvPr id="28" name="文字方塊 27">
                <a:extLst>
                  <a:ext uri="{FF2B5EF4-FFF2-40B4-BE49-F238E27FC236}">
                    <a16:creationId xmlns:a16="http://schemas.microsoft.com/office/drawing/2014/main" id="{BBED8988-C070-4F2C-93E1-FF36DAC87821}"/>
                  </a:ext>
                </a:extLst>
              </p:cNvPr>
              <p:cNvSpPr txBox="1"/>
              <p:nvPr/>
            </p:nvSpPr>
            <p:spPr>
              <a:xfrm>
                <a:off x="5212499" y="1892467"/>
                <a:ext cx="1656134" cy="338554"/>
              </a:xfrm>
              <a:prstGeom prst="rect">
                <a:avLst/>
              </a:prstGeom>
              <a:solidFill>
                <a:schemeClr val="accent4">
                  <a:lumMod val="40000"/>
                  <a:lumOff val="60000"/>
                </a:schemeClr>
              </a:solidFill>
            </p:spPr>
            <p:txBody>
              <a:bodyPr wrap="square" rtlCol="0">
                <a:spAutoFit/>
              </a:bodyPr>
              <a:lstStyle/>
              <a:p>
                <a:pPr algn="ctr"/>
                <a:r>
                  <a:rPr lang="zh-TW" altLang="en-US" sz="1600" b="1" dirty="0">
                    <a:latin typeface="微軟正黑體" panose="020B0604030504040204" pitchFamily="34" charset="-120"/>
                    <a:ea typeface="微軟正黑體" panose="020B0604030504040204" pitchFamily="34" charset="-120"/>
                  </a:rPr>
                  <a:t>屏東基督教醫院</a:t>
                </a:r>
              </a:p>
            </p:txBody>
          </p:sp>
          <p:pic>
            <p:nvPicPr>
              <p:cNvPr id="29" name="Picture 28" descr="屏基督教醫院– Karin Ridgers">
                <a:extLst>
                  <a:ext uri="{FF2B5EF4-FFF2-40B4-BE49-F238E27FC236}">
                    <a16:creationId xmlns:a16="http://schemas.microsoft.com/office/drawing/2014/main" id="{84267B55-8514-49FF-9C80-29EA1C26AB5A}"/>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141028" y="2240612"/>
                <a:ext cx="1868461" cy="1289605"/>
              </a:xfrm>
              <a:prstGeom prst="rect">
                <a:avLst/>
              </a:prstGeom>
              <a:noFill/>
              <a:extLst>
                <a:ext uri="{909E8E84-426E-40DD-AFC4-6F175D3DCCD1}">
                  <a14:hiddenFill xmlns:a14="http://schemas.microsoft.com/office/drawing/2010/main">
                    <a:solidFill>
                      <a:srgbClr val="FFFFFF"/>
                    </a:solidFill>
                  </a14:hiddenFill>
                </a:ext>
              </a:extLst>
            </p:spPr>
          </p:pic>
          <p:pic>
            <p:nvPicPr>
              <p:cNvPr id="30" name="圖片 29">
                <a:extLst>
                  <a:ext uri="{FF2B5EF4-FFF2-40B4-BE49-F238E27FC236}">
                    <a16:creationId xmlns:a16="http://schemas.microsoft.com/office/drawing/2014/main" id="{F4A9039E-A1EF-4806-BD7D-9DEEB7CB8489}"/>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15837" r="10754"/>
              <a:stretch/>
            </p:blipFill>
            <p:spPr>
              <a:xfrm>
                <a:off x="7464147" y="2061744"/>
                <a:ext cx="1079900" cy="711883"/>
              </a:xfrm>
              <a:prstGeom prst="rect">
                <a:avLst/>
              </a:prstGeom>
            </p:spPr>
          </p:pic>
        </p:grpSp>
        <p:pic>
          <p:nvPicPr>
            <p:cNvPr id="8" name="圖片 7">
              <a:extLst>
                <a:ext uri="{FF2B5EF4-FFF2-40B4-BE49-F238E27FC236}">
                  <a16:creationId xmlns:a16="http://schemas.microsoft.com/office/drawing/2014/main" id="{F98BEB41-F72F-4DA9-ADDE-C8F3BDF20EC2}"/>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9849294" y="5422883"/>
              <a:ext cx="1376439" cy="1031863"/>
            </a:xfrm>
            <a:prstGeom prst="rect">
              <a:avLst/>
            </a:prstGeom>
          </p:spPr>
        </p:pic>
        <p:sp>
          <p:nvSpPr>
            <p:cNvPr id="9" name="文字方塊 8">
              <a:extLst>
                <a:ext uri="{FF2B5EF4-FFF2-40B4-BE49-F238E27FC236}">
                  <a16:creationId xmlns:a16="http://schemas.microsoft.com/office/drawing/2014/main" id="{D4A60B1A-FE0D-48F3-BA70-485BBA7B66FA}"/>
                </a:ext>
              </a:extLst>
            </p:cNvPr>
            <p:cNvSpPr txBox="1"/>
            <p:nvPr/>
          </p:nvSpPr>
          <p:spPr>
            <a:xfrm>
              <a:off x="8972288" y="6482429"/>
              <a:ext cx="2035583" cy="307777"/>
            </a:xfrm>
            <a:prstGeom prst="rect">
              <a:avLst/>
            </a:prstGeom>
            <a:noFill/>
          </p:spPr>
          <p:txBody>
            <a:bodyPr wrap="square" rtlCol="0">
              <a:spAutoFit/>
            </a:bodyPr>
            <a:lstStyle/>
            <a:p>
              <a:pPr algn="ctr"/>
              <a:r>
                <a:rPr lang="zh-TW" altLang="en-US" sz="1400" b="1" dirty="0">
                  <a:latin typeface="微軟正黑體" panose="020B0604030504040204" pitchFamily="34" charset="-120"/>
                  <a:ea typeface="微軟正黑體" panose="020B0604030504040204" pitchFamily="34" charset="-120"/>
                </a:rPr>
                <a:t>社區各級長照據點</a:t>
              </a:r>
            </a:p>
          </p:txBody>
        </p:sp>
        <p:sp>
          <p:nvSpPr>
            <p:cNvPr id="10" name="文字方塊 9">
              <a:extLst>
                <a:ext uri="{FF2B5EF4-FFF2-40B4-BE49-F238E27FC236}">
                  <a16:creationId xmlns:a16="http://schemas.microsoft.com/office/drawing/2014/main" id="{9393FE4D-CB31-4991-BCF6-DB840AE13805}"/>
                </a:ext>
              </a:extLst>
            </p:cNvPr>
            <p:cNvSpPr txBox="1"/>
            <p:nvPr/>
          </p:nvSpPr>
          <p:spPr>
            <a:xfrm>
              <a:off x="5493380" y="6497818"/>
              <a:ext cx="954377" cy="307777"/>
            </a:xfrm>
            <a:prstGeom prst="rect">
              <a:avLst/>
            </a:prstGeom>
            <a:solidFill>
              <a:schemeClr val="bg1"/>
            </a:solidFill>
          </p:spPr>
          <p:txBody>
            <a:bodyPr wrap="square" rtlCol="0">
              <a:spAutoFit/>
            </a:bodyPr>
            <a:lstStyle/>
            <a:p>
              <a:r>
                <a:rPr lang="zh-TW" altLang="en-US" sz="1400" b="1" dirty="0">
                  <a:latin typeface="微軟正黑體" panose="020B0604030504040204" pitchFamily="34" charset="-120"/>
                  <a:ea typeface="微軟正黑體" panose="020B0604030504040204" pitchFamily="34" charset="-120"/>
                </a:rPr>
                <a:t>社區藥局</a:t>
              </a:r>
            </a:p>
          </p:txBody>
        </p:sp>
        <p:sp>
          <p:nvSpPr>
            <p:cNvPr id="11" name="文字方塊 10">
              <a:extLst>
                <a:ext uri="{FF2B5EF4-FFF2-40B4-BE49-F238E27FC236}">
                  <a16:creationId xmlns:a16="http://schemas.microsoft.com/office/drawing/2014/main" id="{FE82133E-D844-462A-B3D5-C45B42A75B78}"/>
                </a:ext>
              </a:extLst>
            </p:cNvPr>
            <p:cNvSpPr txBox="1"/>
            <p:nvPr/>
          </p:nvSpPr>
          <p:spPr>
            <a:xfrm>
              <a:off x="7991576" y="3071467"/>
              <a:ext cx="1159025" cy="307777"/>
            </a:xfrm>
            <a:prstGeom prst="rect">
              <a:avLst/>
            </a:prstGeom>
            <a:solidFill>
              <a:schemeClr val="bg1"/>
            </a:solidFill>
          </p:spPr>
          <p:txBody>
            <a:bodyPr wrap="square" rtlCol="0">
              <a:spAutoFit/>
            </a:bodyPr>
            <a:lstStyle/>
            <a:p>
              <a:r>
                <a:rPr lang="zh-TW" altLang="en-US" sz="1400" b="1" dirty="0">
                  <a:latin typeface="微軟正黑體" panose="020B0604030504040204" pitchFamily="34" charset="-120"/>
                  <a:ea typeface="微軟正黑體" panose="020B0604030504040204" pitchFamily="34" charset="-120"/>
                </a:rPr>
                <a:t>居護</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衛生所</a:t>
              </a:r>
            </a:p>
          </p:txBody>
        </p:sp>
        <p:sp>
          <p:nvSpPr>
            <p:cNvPr id="12" name="矩形 11">
              <a:extLst>
                <a:ext uri="{FF2B5EF4-FFF2-40B4-BE49-F238E27FC236}">
                  <a16:creationId xmlns:a16="http://schemas.microsoft.com/office/drawing/2014/main" id="{5028FEDC-9EB6-4106-BFA8-196ED43A93A4}"/>
                </a:ext>
              </a:extLst>
            </p:cNvPr>
            <p:cNvSpPr/>
            <p:nvPr/>
          </p:nvSpPr>
          <p:spPr>
            <a:xfrm>
              <a:off x="6771613" y="4558889"/>
              <a:ext cx="1298343" cy="738664"/>
            </a:xfrm>
            <a:prstGeom prst="rect">
              <a:avLst/>
            </a:prstGeom>
            <a:solidFill>
              <a:schemeClr val="accent3">
                <a:lumMod val="40000"/>
                <a:lumOff val="60000"/>
              </a:schemeClr>
            </a:solidFill>
          </p:spPr>
          <p:txBody>
            <a:bodyPr wrap="square">
              <a:spAutoFit/>
            </a:bodyPr>
            <a:lstStyle/>
            <a:p>
              <a:r>
                <a:rPr lang="zh-TW" altLang="en-US" sz="1400" b="1" dirty="0">
                  <a:latin typeface="微軟正黑體" panose="020B0604030504040204" pitchFamily="34" charset="-120"/>
                  <a:ea typeface="微軟正黑體" panose="020B0604030504040204" pitchFamily="34" charset="-120"/>
                </a:rPr>
                <a:t>屏東市、原鄉北區、萬巒區、高樹區</a:t>
              </a:r>
              <a:endParaRPr lang="en-US" altLang="zh-TW" sz="1400" b="1" dirty="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26BD6533-5A07-4B94-A5A8-B01973B6F337}"/>
                </a:ext>
              </a:extLst>
            </p:cNvPr>
            <p:cNvSpPr txBox="1"/>
            <p:nvPr/>
          </p:nvSpPr>
          <p:spPr>
            <a:xfrm>
              <a:off x="8722153" y="5180663"/>
              <a:ext cx="2035583" cy="307777"/>
            </a:xfrm>
            <a:prstGeom prst="rect">
              <a:avLst/>
            </a:prstGeom>
            <a:noFill/>
          </p:spPr>
          <p:txBody>
            <a:bodyPr wrap="square" rtlCol="0">
              <a:spAutoFit/>
            </a:bodyPr>
            <a:lstStyle/>
            <a:p>
              <a:pPr algn="ctr"/>
              <a:r>
                <a:rPr lang="zh-TW" altLang="en-US" sz="1400" b="1" dirty="0">
                  <a:latin typeface="微軟正黑體" panose="020B0604030504040204" pitchFamily="34" charset="-120"/>
                  <a:ea typeface="微軟正黑體" panose="020B0604030504040204" pitchFamily="34" charset="-120"/>
                </a:rPr>
                <a:t>社區健康營造中心</a:t>
              </a:r>
            </a:p>
          </p:txBody>
        </p:sp>
        <p:sp>
          <p:nvSpPr>
            <p:cNvPr id="14" name="文字方塊 13">
              <a:extLst>
                <a:ext uri="{FF2B5EF4-FFF2-40B4-BE49-F238E27FC236}">
                  <a16:creationId xmlns:a16="http://schemas.microsoft.com/office/drawing/2014/main" id="{7137D46C-AFE3-47E7-A125-1382EA8C4362}"/>
                </a:ext>
              </a:extLst>
            </p:cNvPr>
            <p:cNvSpPr txBox="1"/>
            <p:nvPr/>
          </p:nvSpPr>
          <p:spPr>
            <a:xfrm>
              <a:off x="7329974" y="5901005"/>
              <a:ext cx="913391" cy="307777"/>
            </a:xfrm>
            <a:prstGeom prst="rect">
              <a:avLst/>
            </a:prstGeom>
            <a:solidFill>
              <a:schemeClr val="bg1"/>
            </a:solidFill>
          </p:spPr>
          <p:txBody>
            <a:bodyPr wrap="square" rtlCol="0">
              <a:spAutoFit/>
            </a:bodyPr>
            <a:lstStyle/>
            <a:p>
              <a:r>
                <a:rPr lang="zh-TW" altLang="en-US" sz="1400" b="1" dirty="0">
                  <a:latin typeface="微軟正黑體" panose="020B0604030504040204" pitchFamily="34" charset="-120"/>
                  <a:ea typeface="微軟正黑體" panose="020B0604030504040204" pitchFamily="34" charset="-120"/>
                </a:rPr>
                <a:t>社區場域</a:t>
              </a:r>
            </a:p>
          </p:txBody>
        </p:sp>
      </p:grpSp>
      <p:sp>
        <p:nvSpPr>
          <p:cNvPr id="31" name="文字方塊 30">
            <a:extLst>
              <a:ext uri="{FF2B5EF4-FFF2-40B4-BE49-F238E27FC236}">
                <a16:creationId xmlns:a16="http://schemas.microsoft.com/office/drawing/2014/main" id="{81CAA63E-0AF0-4AF3-91C2-57FD403BD9EB}"/>
              </a:ext>
            </a:extLst>
          </p:cNvPr>
          <p:cNvSpPr txBox="1"/>
          <p:nvPr/>
        </p:nvSpPr>
        <p:spPr>
          <a:xfrm>
            <a:off x="3007490" y="214032"/>
            <a:ext cx="8604046" cy="769441"/>
          </a:xfrm>
          <a:prstGeom prst="rect">
            <a:avLst/>
          </a:prstGeom>
          <a:noFill/>
        </p:spPr>
        <p:txBody>
          <a:bodyPr wrap="square" rtlCol="0">
            <a:spAutoFit/>
          </a:bodyPr>
          <a:lstStyle/>
          <a:p>
            <a:r>
              <a:rPr lang="zh-TW" altLang="en-US" sz="4400" b="1" dirty="0">
                <a:solidFill>
                  <a:srgbClr val="002060"/>
                </a:solidFill>
                <a:latin typeface="微軟正黑體" panose="020B0604030504040204" pitchFamily="34" charset="-120"/>
                <a:ea typeface="微軟正黑體" panose="020B0604030504040204" pitchFamily="34" charset="-120"/>
              </a:rPr>
              <a:t> </a:t>
            </a:r>
            <a:r>
              <a:rPr lang="en-US" altLang="zh-TW" sz="3600" b="1" dirty="0">
                <a:solidFill>
                  <a:srgbClr val="3366FF"/>
                </a:solidFill>
                <a:latin typeface="微軟正黑體" panose="020B0604030504040204" pitchFamily="34" charset="-120"/>
                <a:ea typeface="微軟正黑體" panose="020B0604030504040204" pitchFamily="34" charset="-120"/>
              </a:rPr>
              <a:t>4.</a:t>
            </a:r>
            <a:r>
              <a:rPr lang="zh-TW" altLang="en-US" sz="3600" b="1" dirty="0">
                <a:solidFill>
                  <a:srgbClr val="3366FF"/>
                </a:solidFill>
                <a:latin typeface="微軟正黑體" panose="020B0604030504040204" pitchFamily="34" charset="-120"/>
                <a:ea typeface="微軟正黑體" panose="020B0604030504040204" pitchFamily="34" charset="-120"/>
              </a:rPr>
              <a:t> 多重機構轉診共照布局</a:t>
            </a:r>
            <a:r>
              <a:rPr lang="en-US" altLang="zh-TW" sz="3600" b="1" dirty="0">
                <a:solidFill>
                  <a:srgbClr val="3366FF"/>
                </a:solidFill>
                <a:latin typeface="微軟正黑體" panose="020B0604030504040204" pitchFamily="34" charset="-120"/>
                <a:ea typeface="微軟正黑體" panose="020B0604030504040204" pitchFamily="34" charset="-120"/>
              </a:rPr>
              <a:t>-</a:t>
            </a:r>
            <a:r>
              <a:rPr lang="zh-TW" altLang="en-US" sz="3600" b="1" dirty="0">
                <a:solidFill>
                  <a:srgbClr val="3366FF"/>
                </a:solidFill>
                <a:latin typeface="微軟正黑體" panose="020B0604030504040204" pitchFamily="34" charset="-120"/>
                <a:ea typeface="微軟正黑體" panose="020B0604030504040204" pitchFamily="34" charset="-120"/>
              </a:rPr>
              <a:t>屏東屏基模式</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32" name="文字方塊 31">
            <a:extLst>
              <a:ext uri="{FF2B5EF4-FFF2-40B4-BE49-F238E27FC236}">
                <a16:creationId xmlns:a16="http://schemas.microsoft.com/office/drawing/2014/main" id="{EB5796E9-549F-4155-B287-4DD26FB4366C}"/>
              </a:ext>
            </a:extLst>
          </p:cNvPr>
          <p:cNvSpPr txBox="1"/>
          <p:nvPr/>
        </p:nvSpPr>
        <p:spPr>
          <a:xfrm>
            <a:off x="2744" y="-5150"/>
            <a:ext cx="3047644" cy="707886"/>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2.2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整體場域提供之系統技術及服務之解決方案</a:t>
            </a:r>
          </a:p>
        </p:txBody>
      </p:sp>
    </p:spTree>
    <p:extLst>
      <p:ext uri="{BB962C8B-B14F-4D97-AF65-F5344CB8AC3E}">
        <p14:creationId xmlns:p14="http://schemas.microsoft.com/office/powerpoint/2010/main" val="2487132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圖片 1">
            <a:extLst>
              <a:ext uri="{FF2B5EF4-FFF2-40B4-BE49-F238E27FC236}">
                <a16:creationId xmlns:a16="http://schemas.microsoft.com/office/drawing/2014/main" id="{FA6E536D-33F9-2647-ACF7-764009ED3FCF}"/>
              </a:ext>
            </a:extLst>
          </p:cNvPr>
          <p:cNvPicPr>
            <a:picLocks noChangeAspect="1"/>
          </p:cNvPicPr>
          <p:nvPr/>
        </p:nvPicPr>
        <p:blipFill>
          <a:blip r:embed="rId2"/>
          <a:stretch>
            <a:fillRect/>
          </a:stretch>
        </p:blipFill>
        <p:spPr>
          <a:xfrm>
            <a:off x="5004261" y="3248869"/>
            <a:ext cx="2148753" cy="2148753"/>
          </a:xfrm>
          <a:prstGeom prst="rect">
            <a:avLst/>
          </a:prstGeom>
          <a:noFill/>
          <a:ln cap="flat">
            <a:noFill/>
          </a:ln>
        </p:spPr>
      </p:pic>
      <p:sp>
        <p:nvSpPr>
          <p:cNvPr id="2" name="標題 1">
            <a:extLst>
              <a:ext uri="{FF2B5EF4-FFF2-40B4-BE49-F238E27FC236}">
                <a16:creationId xmlns:a16="http://schemas.microsoft.com/office/drawing/2014/main" id="{E1F02DC4-14A7-F542-94AA-0B3AC068A16E}"/>
              </a:ext>
            </a:extLst>
          </p:cNvPr>
          <p:cNvSpPr>
            <a:spLocks noGrp="1"/>
          </p:cNvSpPr>
          <p:nvPr>
            <p:ph type="title"/>
          </p:nvPr>
        </p:nvSpPr>
        <p:spPr>
          <a:xfrm>
            <a:off x="1422401" y="616082"/>
            <a:ext cx="9170772" cy="646331"/>
          </a:xfrm>
        </p:spPr>
        <p:txBody>
          <a:bodyPr wrap="square" rtlCol="0">
            <a:spAutoFit/>
          </a:bodyPr>
          <a:lstStyle/>
          <a:p>
            <a:pPr algn="ctr">
              <a:defRPr/>
            </a:pPr>
            <a:r>
              <a:rPr lang="zh-TW" altLang="en-US" sz="3600" b="1" dirty="0">
                <a:solidFill>
                  <a:srgbClr val="7030A0"/>
                </a:solidFill>
                <a:latin typeface="微軟正黑體" panose="020B0604030504040204" pitchFamily="34" charset="-120"/>
                <a:ea typeface="微軟正黑體" panose="020B0604030504040204" pitchFamily="34" charset="-120"/>
              </a:rPr>
              <a:t>屏基遠距醫療照護的服務場景</a:t>
            </a:r>
          </a:p>
        </p:txBody>
      </p:sp>
      <p:sp>
        <p:nvSpPr>
          <p:cNvPr id="4" name="內容版面配置區 4">
            <a:extLst>
              <a:ext uri="{FF2B5EF4-FFF2-40B4-BE49-F238E27FC236}">
                <a16:creationId xmlns:a16="http://schemas.microsoft.com/office/drawing/2014/main" id="{38DC4DA6-579D-B540-810B-33ED5B1029D1}"/>
              </a:ext>
            </a:extLst>
          </p:cNvPr>
          <p:cNvSpPr txBox="1">
            <a:spLocks noChangeArrowheads="1"/>
          </p:cNvSpPr>
          <p:nvPr/>
        </p:nvSpPr>
        <p:spPr>
          <a:xfrm>
            <a:off x="480045" y="1679514"/>
            <a:ext cx="1477948" cy="568904"/>
          </a:xfrm>
          <a:prstGeom prst="rect">
            <a:avLst/>
          </a:prstGeom>
          <a:solidFill>
            <a:srgbClr val="0070C0"/>
          </a:solidFill>
          <a:ln w="57150">
            <a:solidFill>
              <a:srgbClr val="0070C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01600" hangingPunct="1">
              <a:spcBef>
                <a:spcPts val="1200"/>
              </a:spcBef>
              <a:buClr>
                <a:srgbClr val="929292"/>
              </a:buClr>
              <a:buSzPct val="60000"/>
              <a:buFont typeface="Zapf Dingbats"/>
              <a:defRPr b="1">
                <a:solidFill>
                  <a:schemeClr val="tx1">
                    <a:lumMod val="75000"/>
                  </a:schemeClr>
                </a:solidFill>
                <a:latin typeface="Microsoft JhengHei" panose="020B0604030504040204" pitchFamily="34" charset="-120"/>
                <a:ea typeface="Microsoft JhengHei" panose="020B0604030504040204" pitchFamily="34" charset="-120"/>
                <a:cs typeface="Microsoft JhengHei" panose="020B0604030504040204" pitchFamily="34" charset="-120"/>
              </a:defRPr>
            </a:lvl1pPr>
            <a:lvl2pPr marL="1219200" indent="-609600" algn="l">
              <a:spcBef>
                <a:spcPts val="3400"/>
              </a:spcBef>
              <a:buClr>
                <a:srgbClr val="929292"/>
              </a:buClr>
              <a:buSzPct val="60000"/>
              <a:buFont typeface="Zapf Dingbats"/>
              <a:buChar char="❖"/>
              <a:defRPr sz="5000">
                <a:latin typeface="Microsoft JhengHei" panose="020B0604030504040204" pitchFamily="34" charset="-120"/>
                <a:ea typeface="Microsoft JhengHei" panose="020B0604030504040204" pitchFamily="34" charset="-120"/>
                <a:cs typeface="Microsoft JhengHei" panose="020B0604030504040204" pitchFamily="34" charset="-120"/>
              </a:defRPr>
            </a:lvl2pPr>
            <a:lvl3pPr marL="1828800" indent="-609600" algn="l">
              <a:spcBef>
                <a:spcPts val="3400"/>
              </a:spcBef>
              <a:buClr>
                <a:srgbClr val="929292"/>
              </a:buClr>
              <a:buSzPct val="60000"/>
              <a:buFont typeface="Zapf Dingbats"/>
              <a:buChar char="❖"/>
              <a:defRPr sz="5000">
                <a:latin typeface="Microsoft JhengHei" panose="020B0604030504040204" pitchFamily="34" charset="-120"/>
                <a:ea typeface="Microsoft JhengHei" panose="020B0604030504040204" pitchFamily="34" charset="-120"/>
                <a:cs typeface="Microsoft JhengHei" panose="020B0604030504040204" pitchFamily="34" charset="-120"/>
              </a:defRPr>
            </a:lvl3pPr>
            <a:lvl4pPr marL="2438400" indent="-609600" algn="l">
              <a:spcBef>
                <a:spcPts val="3400"/>
              </a:spcBef>
              <a:buClr>
                <a:srgbClr val="929292"/>
              </a:buClr>
              <a:buSzPct val="60000"/>
              <a:buFont typeface="Zapf Dingbats"/>
              <a:buChar char="❖"/>
              <a:defRPr sz="5000">
                <a:latin typeface="Microsoft JhengHei" panose="020B0604030504040204" pitchFamily="34" charset="-120"/>
                <a:ea typeface="Microsoft JhengHei" panose="020B0604030504040204" pitchFamily="34" charset="-120"/>
                <a:cs typeface="Microsoft JhengHei" panose="020B0604030504040204" pitchFamily="34" charset="-120"/>
              </a:defRPr>
            </a:lvl4pPr>
            <a:lvl5pPr marL="3048000" indent="-609600" algn="l">
              <a:spcBef>
                <a:spcPts val="3400"/>
              </a:spcBef>
              <a:buClr>
                <a:srgbClr val="929292"/>
              </a:buClr>
              <a:buSzPct val="60000"/>
              <a:buFont typeface="Zapf Dingbats"/>
              <a:buChar char="❖"/>
              <a:defRPr sz="5000">
                <a:latin typeface="Microsoft JhengHei" panose="020B0604030504040204" pitchFamily="34" charset="-120"/>
                <a:ea typeface="Microsoft JhengHei" panose="020B0604030504040204" pitchFamily="34" charset="-120"/>
                <a:cs typeface="Microsoft JhengHei" panose="020B0604030504040204" pitchFamily="34" charset="-120"/>
              </a:defRPr>
            </a:lvl5pPr>
            <a:lvl6pPr marL="3657600" indent="-609600" algn="l">
              <a:spcBef>
                <a:spcPts val="3400"/>
              </a:spcBef>
              <a:buClr>
                <a:srgbClr val="929292"/>
              </a:buClr>
              <a:buSzPct val="60000"/>
              <a:buFont typeface="Zapf Dingbats"/>
              <a:buChar char="❖"/>
              <a:defRPr sz="5000"/>
            </a:lvl6pPr>
            <a:lvl7pPr marL="4267200" indent="-609600" algn="l">
              <a:spcBef>
                <a:spcPts val="3400"/>
              </a:spcBef>
              <a:buClr>
                <a:srgbClr val="929292"/>
              </a:buClr>
              <a:buSzPct val="60000"/>
              <a:buFont typeface="Zapf Dingbats"/>
              <a:buChar char="❖"/>
              <a:defRPr sz="5000"/>
            </a:lvl7pPr>
            <a:lvl8pPr marL="4876800" indent="-609600" algn="l">
              <a:spcBef>
                <a:spcPts val="3400"/>
              </a:spcBef>
              <a:buClr>
                <a:srgbClr val="929292"/>
              </a:buClr>
              <a:buSzPct val="60000"/>
              <a:buFont typeface="Zapf Dingbats"/>
              <a:buChar char="❖"/>
              <a:defRPr sz="5000"/>
            </a:lvl8pPr>
            <a:lvl9pPr marL="5486400" indent="-609600" algn="l">
              <a:spcBef>
                <a:spcPts val="3400"/>
              </a:spcBef>
              <a:buClr>
                <a:srgbClr val="929292"/>
              </a:buClr>
              <a:buSzPct val="60000"/>
              <a:buFont typeface="Zapf Dingbats"/>
              <a:buChar char="❖"/>
              <a:defRPr sz="5000"/>
            </a:lvl9pPr>
          </a:lstStyle>
          <a:p>
            <a:r>
              <a:rPr lang="zh-TW" altLang="en-US" sz="1200" dirty="0">
                <a:solidFill>
                  <a:schemeClr val="bg2">
                    <a:lumMod val="20000"/>
                    <a:lumOff val="80000"/>
                  </a:schemeClr>
                </a:solidFill>
              </a:rPr>
              <a:t>健保服務場景</a:t>
            </a:r>
            <a:endParaRPr lang="en-US" altLang="zh-TW" sz="1200" dirty="0">
              <a:solidFill>
                <a:schemeClr val="bg2">
                  <a:lumMod val="20000"/>
                  <a:lumOff val="80000"/>
                </a:schemeClr>
              </a:solidFill>
            </a:endParaRPr>
          </a:p>
        </p:txBody>
      </p:sp>
      <p:sp>
        <p:nvSpPr>
          <p:cNvPr id="6" name="頁尾版面配置區 3">
            <a:extLst>
              <a:ext uri="{FF2B5EF4-FFF2-40B4-BE49-F238E27FC236}">
                <a16:creationId xmlns:a16="http://schemas.microsoft.com/office/drawing/2014/main" id="{157936EE-1961-AF4B-BB0A-E5C7AEB9DA2C}"/>
              </a:ext>
            </a:extLst>
          </p:cNvPr>
          <p:cNvSpPr txBox="1">
            <a:spLocks/>
          </p:cNvSpPr>
          <p:nvPr/>
        </p:nvSpPr>
        <p:spPr>
          <a:xfrm>
            <a:off x="4767812" y="6543459"/>
            <a:ext cx="2357438" cy="273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TW"/>
            </a:defPPr>
            <a:lvl1pPr marL="0" algn="l" defTabSz="914400" rtl="0" eaLnBrk="1" latinLnBrk="0" hangingPunct="1">
              <a:spcBef>
                <a:spcPct val="20000"/>
              </a:spcBef>
              <a:buClr>
                <a:schemeClr val="tx1"/>
              </a:buClr>
              <a:buSzPct val="75000"/>
              <a:buFont typeface="Wingdings" pitchFamily="2" charset="2"/>
              <a:buChar char="l"/>
              <a:defRPr kumimoji="1" sz="2000" kern="1200">
                <a:solidFill>
                  <a:schemeClr val="tx1"/>
                </a:solidFill>
                <a:latin typeface="Arial" panose="020B0604020202020204" pitchFamily="34" charset="0"/>
                <a:ea typeface="微軟正黑體" panose="020B0604030504040204" pitchFamily="34" charset="-120"/>
                <a:cs typeface="+mn-cs"/>
              </a:defRPr>
            </a:lvl1pPr>
            <a:lvl2pPr marL="742950" indent="-285750" algn="l" defTabSz="914400" rtl="0" eaLnBrk="1" latinLnBrk="0" hangingPunct="1">
              <a:spcBef>
                <a:spcPct val="20000"/>
              </a:spcBef>
              <a:buClr>
                <a:schemeClr val="tx1"/>
              </a:buClr>
              <a:buSzPct val="75000"/>
              <a:buChar char="–"/>
              <a:defRPr kumimoji="1" sz="1800" kern="1200">
                <a:solidFill>
                  <a:schemeClr val="tx1"/>
                </a:solidFill>
                <a:latin typeface="Arial" panose="020B0604020202020204" pitchFamily="34" charset="0"/>
                <a:ea typeface="微軟正黑體" panose="020B0604030504040204" pitchFamily="34" charset="-120"/>
                <a:cs typeface="+mn-cs"/>
              </a:defRPr>
            </a:lvl2pPr>
            <a:lvl3pPr marL="1143000" indent="-228600" algn="l" defTabSz="914400" rtl="0" eaLnBrk="1" latinLnBrk="0" hangingPunct="1">
              <a:spcBef>
                <a:spcPct val="20000"/>
              </a:spcBef>
              <a:buClr>
                <a:schemeClr val="tx1"/>
              </a:buClr>
              <a:buSzPct val="75000"/>
              <a:buFont typeface="Wingdings" pitchFamily="2" charset="2"/>
              <a:buChar char="l"/>
              <a:defRPr kumimoji="1" sz="1600" kern="1200">
                <a:solidFill>
                  <a:schemeClr val="tx1"/>
                </a:solidFill>
                <a:latin typeface="Arial" panose="020B0604020202020204" pitchFamily="34" charset="0"/>
                <a:ea typeface="微軟正黑體" panose="020B0604030504040204" pitchFamily="34" charset="-120"/>
                <a:cs typeface="+mn-cs"/>
              </a:defRPr>
            </a:lvl3pPr>
            <a:lvl4pPr marL="1600200" indent="-228600" algn="l" defTabSz="914400" rtl="0" eaLnBrk="1" latinLnBrk="0" hangingPunct="1">
              <a:spcBef>
                <a:spcPct val="20000"/>
              </a:spcBef>
              <a:buClr>
                <a:schemeClr val="tx1"/>
              </a:buClr>
              <a:buSzPct val="80000"/>
              <a:buChar char="–"/>
              <a:defRPr kumimoji="1" sz="1400" kern="1200">
                <a:solidFill>
                  <a:schemeClr val="tx1"/>
                </a:solidFill>
                <a:latin typeface="Arial" panose="020B0604020202020204" pitchFamily="34" charset="0"/>
                <a:ea typeface="微軟正黑體" panose="020B0604030504040204" pitchFamily="34" charset="-120"/>
                <a:cs typeface="+mn-cs"/>
              </a:defRPr>
            </a:lvl4pPr>
            <a:lvl5pPr marL="2057400" indent="-228600" algn="l" defTabSz="914400" rtl="0" eaLnBrk="1" latinLnBrk="0" hangingPunct="1">
              <a:spcBef>
                <a:spcPct val="20000"/>
              </a:spcBef>
              <a:buClr>
                <a:schemeClr val="tx1"/>
              </a:buClr>
              <a:buSzPct val="65000"/>
              <a:buFont typeface="Wingdings" pitchFamily="2" charset="2"/>
              <a:buChar char="l"/>
              <a:defRPr kumimoji="1" sz="1200" kern="1200">
                <a:solidFill>
                  <a:schemeClr val="tx1"/>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20000"/>
              </a:spcBef>
              <a:spcAft>
                <a:spcPct val="0"/>
              </a:spcAft>
              <a:buClr>
                <a:schemeClr val="tx1"/>
              </a:buClr>
              <a:buSzPct val="65000"/>
              <a:buFont typeface="Wingdings" pitchFamily="2" charset="2"/>
              <a:buChar char="l"/>
              <a:defRPr kumimoji="1" sz="1200" kern="1200">
                <a:solidFill>
                  <a:schemeClr val="tx1"/>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20000"/>
              </a:spcBef>
              <a:spcAft>
                <a:spcPct val="0"/>
              </a:spcAft>
              <a:buClr>
                <a:schemeClr val="tx1"/>
              </a:buClr>
              <a:buSzPct val="65000"/>
              <a:buFont typeface="Wingdings" pitchFamily="2" charset="2"/>
              <a:buChar char="l"/>
              <a:defRPr kumimoji="1" sz="1200" kern="1200">
                <a:solidFill>
                  <a:schemeClr val="tx1"/>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20000"/>
              </a:spcBef>
              <a:spcAft>
                <a:spcPct val="0"/>
              </a:spcAft>
              <a:buClr>
                <a:schemeClr val="tx1"/>
              </a:buClr>
              <a:buSzPct val="65000"/>
              <a:buFont typeface="Wingdings" pitchFamily="2" charset="2"/>
              <a:buChar char="l"/>
              <a:defRPr kumimoji="1" sz="1200" kern="1200">
                <a:solidFill>
                  <a:schemeClr val="tx1"/>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20000"/>
              </a:spcBef>
              <a:spcAft>
                <a:spcPct val="0"/>
              </a:spcAft>
              <a:buClr>
                <a:schemeClr val="tx1"/>
              </a:buClr>
              <a:buSzPct val="65000"/>
              <a:buFont typeface="Wingdings" pitchFamily="2" charset="2"/>
              <a:buChar char="l"/>
              <a:defRPr kumimoji="1" sz="1200" kern="1200">
                <a:solidFill>
                  <a:schemeClr val="tx1"/>
                </a:solidFill>
                <a:latin typeface="Arial" panose="020B0604020202020204" pitchFamily="34" charset="0"/>
                <a:ea typeface="微軟正黑體" panose="020B0604030504040204" pitchFamily="34" charset="-120"/>
                <a:cs typeface="+mn-cs"/>
              </a:defRPr>
            </a:lvl9pPr>
          </a:lstStyle>
          <a:p>
            <a:pPr algn="ctr">
              <a:spcBef>
                <a:spcPct val="0"/>
              </a:spcBef>
              <a:buClrTx/>
              <a:buSzTx/>
              <a:buFontTx/>
              <a:buNone/>
            </a:pPr>
            <a:r>
              <a:rPr kumimoji="0" lang="en-US" altLang="zh-TW" sz="1200" dirty="0" err="1">
                <a:solidFill>
                  <a:schemeClr val="tx1">
                    <a:lumMod val="75000"/>
                  </a:schemeClr>
                </a:solidFill>
                <a:latin typeface="Microsoft JhengHei" panose="020B0604030504040204" pitchFamily="34" charset="-120"/>
                <a:ea typeface="Microsoft JhengHei" panose="020B0604030504040204" pitchFamily="34" charset="-120"/>
              </a:rPr>
              <a:t>CURDr</a:t>
            </a:r>
            <a:r>
              <a:rPr kumimoji="0" lang="en-US" altLang="zh-TW" sz="1200" dirty="0">
                <a:solidFill>
                  <a:schemeClr val="tx1">
                    <a:lumMod val="75000"/>
                  </a:schemeClr>
                </a:solidFill>
                <a:latin typeface="Microsoft JhengHei" panose="020B0604030504040204" pitchFamily="34" charset="-120"/>
                <a:ea typeface="Microsoft JhengHei" panose="020B0604030504040204" pitchFamily="34" charset="-120"/>
              </a:rPr>
              <a:t>. Confidential</a:t>
            </a:r>
          </a:p>
        </p:txBody>
      </p:sp>
      <p:pic>
        <p:nvPicPr>
          <p:cNvPr id="9" name="圖片 80">
            <a:extLst>
              <a:ext uri="{FF2B5EF4-FFF2-40B4-BE49-F238E27FC236}">
                <a16:creationId xmlns:a16="http://schemas.microsoft.com/office/drawing/2014/main" id="{C578FAE4-3EB4-1645-89DC-4A67A1AF981A}"/>
              </a:ext>
            </a:extLst>
          </p:cNvPr>
          <p:cNvPicPr>
            <a:picLocks noChangeAspect="1"/>
          </p:cNvPicPr>
          <p:nvPr/>
        </p:nvPicPr>
        <p:blipFill>
          <a:blip r:embed="rId3"/>
          <a:stretch>
            <a:fillRect/>
          </a:stretch>
        </p:blipFill>
        <p:spPr>
          <a:xfrm>
            <a:off x="5543156" y="3748471"/>
            <a:ext cx="1072797" cy="797354"/>
          </a:xfrm>
          <a:prstGeom prst="rect">
            <a:avLst/>
          </a:prstGeom>
          <a:noFill/>
          <a:ln cap="flat">
            <a:noFill/>
          </a:ln>
        </p:spPr>
      </p:pic>
      <p:grpSp>
        <p:nvGrpSpPr>
          <p:cNvPr id="16" name="群組 15">
            <a:extLst>
              <a:ext uri="{FF2B5EF4-FFF2-40B4-BE49-F238E27FC236}">
                <a16:creationId xmlns:a16="http://schemas.microsoft.com/office/drawing/2014/main" id="{33CE3D4B-B189-9A4F-B304-E2C356B88706}"/>
              </a:ext>
            </a:extLst>
          </p:cNvPr>
          <p:cNvGrpSpPr>
            <a:grpSpLocks/>
          </p:cNvGrpSpPr>
          <p:nvPr/>
        </p:nvGrpSpPr>
        <p:grpSpPr bwMode="auto">
          <a:xfrm>
            <a:off x="511768" y="4558436"/>
            <a:ext cx="2678815" cy="954776"/>
            <a:chOff x="1113813" y="3154398"/>
            <a:chExt cx="2679786" cy="954688"/>
          </a:xfrm>
        </p:grpSpPr>
        <p:pic>
          <p:nvPicPr>
            <p:cNvPr id="17" name="圖片 9">
              <a:extLst>
                <a:ext uri="{FF2B5EF4-FFF2-40B4-BE49-F238E27FC236}">
                  <a16:creationId xmlns:a16="http://schemas.microsoft.com/office/drawing/2014/main" id="{18CA2844-513F-A347-899C-B0C22DADDDC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l="71211" r="-79" b="62955"/>
            <a:stretch>
              <a:fillRect/>
            </a:stretch>
          </p:blipFill>
          <p:spPr bwMode="auto">
            <a:xfrm>
              <a:off x="2675072" y="3154398"/>
              <a:ext cx="1118527" cy="9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2">
              <a:extLst>
                <a:ext uri="{FF2B5EF4-FFF2-40B4-BE49-F238E27FC236}">
                  <a16:creationId xmlns:a16="http://schemas.microsoft.com/office/drawing/2014/main" id="{AE7F5C0F-02BF-F24E-8303-AB6974CD1753}"/>
                </a:ext>
              </a:extLst>
            </p:cNvPr>
            <p:cNvSpPr txBox="1">
              <a:spLocks noChangeArrowheads="1"/>
            </p:cNvSpPr>
            <p:nvPr/>
          </p:nvSpPr>
          <p:spPr bwMode="auto">
            <a:xfrm>
              <a:off x="1113813" y="3475313"/>
              <a:ext cx="1321946" cy="4821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400">
                  <a:latin typeface="Microsoft JhengHei" panose="020B0604030504040204" pitchFamily="34" charset="-120"/>
                  <a:ea typeface="Microsoft JhengHei" panose="020B0604030504040204" pitchFamily="34" charset="-120"/>
                </a:defRPr>
              </a:lvl1pPr>
            </a:lstStyle>
            <a:p>
              <a:r>
                <a:rPr lang="zh-TW" altLang="en-US" sz="1400" dirty="0">
                  <a:solidFill>
                    <a:schemeClr val="tx1">
                      <a:lumMod val="75000"/>
                    </a:schemeClr>
                  </a:solidFill>
                </a:rPr>
                <a:t>住院後</a:t>
              </a:r>
              <a:r>
                <a:rPr lang="en-US" altLang="zh-TW" sz="1400" dirty="0">
                  <a:solidFill>
                    <a:schemeClr val="tx1">
                      <a:lumMod val="75000"/>
                    </a:schemeClr>
                  </a:solidFill>
                </a:rPr>
                <a:t>3</a:t>
              </a:r>
              <a:r>
                <a:rPr lang="zh-TW" altLang="en-US" sz="1400" dirty="0">
                  <a:solidFill>
                    <a:schemeClr val="tx1">
                      <a:lumMod val="75000"/>
                    </a:schemeClr>
                  </a:solidFill>
                </a:rPr>
                <a:t>個月內</a:t>
              </a:r>
              <a:endParaRPr lang="en-US" altLang="zh-TW" sz="1400" dirty="0">
                <a:solidFill>
                  <a:schemeClr val="tx1">
                    <a:lumMod val="75000"/>
                  </a:schemeClr>
                </a:solidFill>
              </a:endParaRPr>
            </a:p>
            <a:p>
              <a:r>
                <a:rPr lang="zh-TW" altLang="en-US" sz="1400" dirty="0">
                  <a:solidFill>
                    <a:schemeClr val="tx1">
                      <a:lumMod val="75000"/>
                    </a:schemeClr>
                  </a:solidFill>
                </a:rPr>
                <a:t>需密切追蹤照護</a:t>
              </a:r>
            </a:p>
          </p:txBody>
        </p:sp>
      </p:grpSp>
      <p:grpSp>
        <p:nvGrpSpPr>
          <p:cNvPr id="3" name="群組 2">
            <a:extLst>
              <a:ext uri="{FF2B5EF4-FFF2-40B4-BE49-F238E27FC236}">
                <a16:creationId xmlns:a16="http://schemas.microsoft.com/office/drawing/2014/main" id="{1886C31C-33B8-9B4D-8CEF-F71FF52D3069}"/>
              </a:ext>
            </a:extLst>
          </p:cNvPr>
          <p:cNvGrpSpPr/>
          <p:nvPr/>
        </p:nvGrpSpPr>
        <p:grpSpPr>
          <a:xfrm>
            <a:off x="9380626" y="3407206"/>
            <a:ext cx="2315780" cy="653258"/>
            <a:chOff x="4128052" y="3136159"/>
            <a:chExt cx="4631559" cy="1306516"/>
          </a:xfrm>
        </p:grpSpPr>
        <p:pic>
          <p:nvPicPr>
            <p:cNvPr id="24" name="圖片 23">
              <a:extLst>
                <a:ext uri="{FF2B5EF4-FFF2-40B4-BE49-F238E27FC236}">
                  <a16:creationId xmlns:a16="http://schemas.microsoft.com/office/drawing/2014/main" id="{3C361ACC-C00D-DA40-8D96-3A2698237951}"/>
                </a:ext>
              </a:extLst>
            </p:cNvPr>
            <p:cNvPicPr>
              <a:picLocks noChangeAspect="1"/>
            </p:cNvPicPr>
            <p:nvPr/>
          </p:nvPicPr>
          <p:blipFill>
            <a:blip r:embed="rId5" cstate="email">
              <a:biLevel thresh="75000"/>
              <a:extLst>
                <a:ext uri="{28A0092B-C50C-407E-A947-70E740481C1C}">
                  <a14:useLocalDpi xmlns:a14="http://schemas.microsoft.com/office/drawing/2010/main" val="0"/>
                </a:ext>
              </a:extLst>
            </a:blip>
            <a:stretch>
              <a:fillRect/>
            </a:stretch>
          </p:blipFill>
          <p:spPr>
            <a:xfrm>
              <a:off x="4128052" y="3136159"/>
              <a:ext cx="2067170" cy="1306516"/>
            </a:xfrm>
            <a:prstGeom prst="rect">
              <a:avLst/>
            </a:prstGeom>
          </p:spPr>
        </p:pic>
        <p:sp>
          <p:nvSpPr>
            <p:cNvPr id="25" name="Shape 329">
              <a:extLst>
                <a:ext uri="{FF2B5EF4-FFF2-40B4-BE49-F238E27FC236}">
                  <a16:creationId xmlns:a16="http://schemas.microsoft.com/office/drawing/2014/main" id="{6FA801A8-6D04-4B44-954C-E9E044445DE4}"/>
                </a:ext>
              </a:extLst>
            </p:cNvPr>
            <p:cNvSpPr/>
            <p:nvPr/>
          </p:nvSpPr>
          <p:spPr>
            <a:xfrm>
              <a:off x="6472461" y="3634121"/>
              <a:ext cx="2287150" cy="5693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ctr">
                <a:defRPr sz="2000">
                  <a:latin typeface="Yuanti TC"/>
                  <a:ea typeface="Yuanti TC"/>
                  <a:cs typeface="Yuanti TC"/>
                  <a:sym typeface="Yuanti TC"/>
                </a:defRPr>
              </a:pPr>
              <a:r>
                <a:rPr lang="zh-TW" altLang="en-US" sz="1400" dirty="0">
                  <a:solidFill>
                    <a:schemeClr val="tx1">
                      <a:lumMod val="75000"/>
                    </a:schemeClr>
                  </a:solidFill>
                  <a:latin typeface="Microsoft JhengHei" panose="020B0604030504040204" pitchFamily="34" charset="-120"/>
                  <a:ea typeface="Microsoft JhengHei" panose="020B0604030504040204" pitchFamily="34" charset="-120"/>
                </a:rPr>
                <a:t>企業員工照護</a:t>
              </a:r>
              <a:endParaRPr sz="1400" dirty="0">
                <a:solidFill>
                  <a:schemeClr val="tx1">
                    <a:lumMod val="75000"/>
                  </a:schemeClr>
                </a:solidFill>
                <a:latin typeface="Microsoft JhengHei" panose="020B0604030504040204" pitchFamily="34" charset="-120"/>
                <a:ea typeface="Microsoft JhengHei" panose="020B0604030504040204" pitchFamily="34" charset="-120"/>
              </a:endParaRPr>
            </a:p>
          </p:txBody>
        </p:sp>
      </p:grpSp>
      <p:grpSp>
        <p:nvGrpSpPr>
          <p:cNvPr id="30" name="群組 29">
            <a:extLst>
              <a:ext uri="{FF2B5EF4-FFF2-40B4-BE49-F238E27FC236}">
                <a16:creationId xmlns:a16="http://schemas.microsoft.com/office/drawing/2014/main" id="{76E4EFB3-BFEF-094C-A9AA-0D694D6C842B}"/>
              </a:ext>
            </a:extLst>
          </p:cNvPr>
          <p:cNvGrpSpPr/>
          <p:nvPr/>
        </p:nvGrpSpPr>
        <p:grpSpPr>
          <a:xfrm>
            <a:off x="9672837" y="2380130"/>
            <a:ext cx="2012919" cy="642968"/>
            <a:chOff x="19345674" y="5378824"/>
            <a:chExt cx="4025837" cy="1285936"/>
          </a:xfrm>
        </p:grpSpPr>
        <p:pic>
          <p:nvPicPr>
            <p:cNvPr id="7" name="image.png">
              <a:extLst>
                <a:ext uri="{FF2B5EF4-FFF2-40B4-BE49-F238E27FC236}">
                  <a16:creationId xmlns:a16="http://schemas.microsoft.com/office/drawing/2014/main" id="{65F4EF83-123A-A64B-BEF2-32FBC22AF42C}"/>
                </a:ext>
              </a:extLst>
            </p:cNvPr>
            <p:cNvPicPr>
              <a:picLocks noChangeAspect="1"/>
            </p:cNvPicPr>
            <p:nvPr/>
          </p:nvPicPr>
          <p:blipFill>
            <a:blip r:embed="rId6"/>
            <a:stretch>
              <a:fillRect/>
            </a:stretch>
          </p:blipFill>
          <p:spPr>
            <a:xfrm>
              <a:off x="19345674" y="5378824"/>
              <a:ext cx="1090387" cy="1285936"/>
            </a:xfrm>
            <a:prstGeom prst="rect">
              <a:avLst/>
            </a:prstGeom>
            <a:noFill/>
            <a:ln w="12700" cap="flat">
              <a:noFill/>
              <a:miter lim="400000"/>
            </a:ln>
            <a:effectLst/>
          </p:spPr>
        </p:pic>
        <p:sp>
          <p:nvSpPr>
            <p:cNvPr id="31" name="Shape 410">
              <a:extLst>
                <a:ext uri="{FF2B5EF4-FFF2-40B4-BE49-F238E27FC236}">
                  <a16:creationId xmlns:a16="http://schemas.microsoft.com/office/drawing/2014/main" id="{E7970BD1-867F-AD40-BC1F-059352749222}"/>
                </a:ext>
              </a:extLst>
            </p:cNvPr>
            <p:cNvSpPr/>
            <p:nvPr/>
          </p:nvSpPr>
          <p:spPr>
            <a:xfrm>
              <a:off x="21078580" y="5575954"/>
              <a:ext cx="2292931" cy="1000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9" tIns="34289" rIns="34289" bIns="34289" numCol="1" anchor="t">
              <a:spAutoFit/>
            </a:bodyPr>
            <a:lstStyle/>
            <a:p>
              <a:pPr algn="ctr">
                <a:defRPr sz="4400">
                  <a:solidFill>
                    <a:srgbClr val="958646"/>
                  </a:solidFill>
                  <a:latin typeface="Yuanti TC"/>
                  <a:ea typeface="Yuanti TC"/>
                  <a:cs typeface="Yuanti TC"/>
                  <a:sym typeface="Yuanti TC"/>
                </a:defRPr>
              </a:pPr>
              <a:r>
                <a:rPr lang="zh-TW" altLang="en-US" sz="1400" dirty="0">
                  <a:solidFill>
                    <a:schemeClr val="tx1">
                      <a:lumMod val="75000"/>
                    </a:schemeClr>
                  </a:solidFill>
                  <a:latin typeface="Microsoft JhengHei" panose="020B0604030504040204" pitchFamily="34" charset="-120"/>
                  <a:ea typeface="Microsoft JhengHei" panose="020B0604030504040204" pitchFamily="34" charset="-120"/>
                </a:rPr>
                <a:t>會員制</a:t>
              </a:r>
              <a:r>
                <a:rPr lang="en-US" altLang="zh-TW" sz="1400" dirty="0">
                  <a:solidFill>
                    <a:schemeClr val="tx1">
                      <a:lumMod val="75000"/>
                    </a:schemeClr>
                  </a:solidFill>
                  <a:latin typeface="Microsoft JhengHei" panose="020B0604030504040204" pitchFamily="34" charset="-120"/>
                  <a:ea typeface="Microsoft JhengHei" panose="020B0604030504040204" pitchFamily="34" charset="-120"/>
                </a:rPr>
                <a:t>VIP</a:t>
              </a:r>
            </a:p>
            <a:p>
              <a:pPr algn="ctr">
                <a:defRPr sz="4400">
                  <a:solidFill>
                    <a:srgbClr val="958646"/>
                  </a:solidFill>
                  <a:latin typeface="Yuanti TC"/>
                  <a:ea typeface="Yuanti TC"/>
                  <a:cs typeface="Yuanti TC"/>
                  <a:sym typeface="Yuanti TC"/>
                </a:defRPr>
              </a:pPr>
              <a:r>
                <a:rPr lang="zh-TW" altLang="en-US" sz="1400" dirty="0">
                  <a:solidFill>
                    <a:schemeClr val="tx1">
                      <a:lumMod val="75000"/>
                    </a:schemeClr>
                  </a:solidFill>
                  <a:latin typeface="Microsoft JhengHei" panose="020B0604030504040204" pitchFamily="34" charset="-120"/>
                  <a:ea typeface="Microsoft JhengHei" panose="020B0604030504040204" pitchFamily="34" charset="-120"/>
                </a:rPr>
                <a:t>配合健康檢查</a:t>
              </a:r>
              <a:endParaRPr lang="en-US" altLang="zh-TW" sz="1400" dirty="0">
                <a:solidFill>
                  <a:schemeClr val="tx1">
                    <a:lumMod val="75000"/>
                  </a:schemeClr>
                </a:solidFill>
                <a:latin typeface="Microsoft JhengHei" panose="020B0604030504040204" pitchFamily="34" charset="-120"/>
                <a:ea typeface="Microsoft JhengHei" panose="020B0604030504040204" pitchFamily="34" charset="-120"/>
              </a:endParaRPr>
            </a:p>
          </p:txBody>
        </p:sp>
      </p:grpSp>
      <p:grpSp>
        <p:nvGrpSpPr>
          <p:cNvPr id="35" name="群組 34">
            <a:extLst>
              <a:ext uri="{FF2B5EF4-FFF2-40B4-BE49-F238E27FC236}">
                <a16:creationId xmlns:a16="http://schemas.microsoft.com/office/drawing/2014/main" id="{50557DBE-4645-2646-8E87-901EEC01E5D7}"/>
              </a:ext>
            </a:extLst>
          </p:cNvPr>
          <p:cNvGrpSpPr/>
          <p:nvPr/>
        </p:nvGrpSpPr>
        <p:grpSpPr>
          <a:xfrm>
            <a:off x="495595" y="4092178"/>
            <a:ext cx="2507632" cy="550264"/>
            <a:chOff x="991190" y="6140407"/>
            <a:chExt cx="5015263" cy="1100527"/>
          </a:xfrm>
        </p:grpSpPr>
        <p:pic>
          <p:nvPicPr>
            <p:cNvPr id="33" name="圖片 32">
              <a:extLst>
                <a:ext uri="{FF2B5EF4-FFF2-40B4-BE49-F238E27FC236}">
                  <a16:creationId xmlns:a16="http://schemas.microsoft.com/office/drawing/2014/main" id="{ECD26F96-07AF-7C49-9F12-3043FEE03902}"/>
                </a:ext>
              </a:extLst>
            </p:cNvPr>
            <p:cNvPicPr>
              <a:picLocks noChangeAspect="1"/>
            </p:cNvPicPr>
            <p:nvPr/>
          </p:nvPicPr>
          <p:blipFill>
            <a:blip r:embed="rId7"/>
            <a:stretch>
              <a:fillRect/>
            </a:stretch>
          </p:blipFill>
          <p:spPr>
            <a:xfrm>
              <a:off x="4183480" y="6140407"/>
              <a:ext cx="1822973" cy="1044875"/>
            </a:xfrm>
            <a:prstGeom prst="rect">
              <a:avLst/>
            </a:prstGeom>
          </p:spPr>
        </p:pic>
        <p:sp>
          <p:nvSpPr>
            <p:cNvPr id="34" name="文字方塊 33">
              <a:extLst>
                <a:ext uri="{FF2B5EF4-FFF2-40B4-BE49-F238E27FC236}">
                  <a16:creationId xmlns:a16="http://schemas.microsoft.com/office/drawing/2014/main" id="{6A3B398E-9567-E349-9014-09BDF40ECF65}"/>
                </a:ext>
              </a:extLst>
            </p:cNvPr>
            <p:cNvSpPr txBox="1"/>
            <p:nvPr/>
          </p:nvSpPr>
          <p:spPr>
            <a:xfrm>
              <a:off x="991190" y="6276569"/>
              <a:ext cx="2849171" cy="964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fontAlgn="auto" hangingPunct="0">
                <a:spcBef>
                  <a:spcPts val="0"/>
                </a:spcBef>
                <a:spcAft>
                  <a:spcPts val="0"/>
                </a:spcAft>
              </a:pPr>
              <a:r>
                <a:rPr kumimoji="0" lang="zh-TW" altLang="en-US" sz="1400" dirty="0">
                  <a:solidFill>
                    <a:schemeClr val="tx1">
                      <a:lumMod val="75000"/>
                    </a:schemeClr>
                  </a:solidFill>
                  <a:latin typeface="Microsoft JhengHei" panose="020B0604030504040204" pitchFamily="34" charset="-120"/>
                  <a:ea typeface="Microsoft JhengHei" panose="020B0604030504040204" pitchFamily="34" charset="-120"/>
                  <a:sym typeface="Palatino"/>
                </a:rPr>
                <a:t>家庭醫師整合照</a:t>
              </a:r>
              <a:endParaRPr kumimoji="0" lang="en-US" altLang="zh-TW" sz="1400" dirty="0">
                <a:solidFill>
                  <a:schemeClr val="tx1">
                    <a:lumMod val="75000"/>
                  </a:schemeClr>
                </a:solidFill>
                <a:latin typeface="Microsoft JhengHei" panose="020B0604030504040204" pitchFamily="34" charset="-120"/>
                <a:ea typeface="Microsoft JhengHei" panose="020B0604030504040204" pitchFamily="34" charset="-120"/>
                <a:sym typeface="Palatino"/>
              </a:endParaRPr>
            </a:p>
            <a:p>
              <a:pPr algn="ctr" defTabSz="412750" fontAlgn="auto" hangingPunct="0">
                <a:spcBef>
                  <a:spcPts val="0"/>
                </a:spcBef>
                <a:spcAft>
                  <a:spcPts val="0"/>
                </a:spcAft>
              </a:pPr>
              <a:r>
                <a:rPr kumimoji="0" lang="zh-TW" altLang="en-US" sz="1400" dirty="0">
                  <a:solidFill>
                    <a:schemeClr val="tx1">
                      <a:lumMod val="75000"/>
                    </a:schemeClr>
                  </a:solidFill>
                  <a:latin typeface="Microsoft JhengHei" panose="020B0604030504040204" pitchFamily="34" charset="-120"/>
                  <a:ea typeface="Microsoft JhengHei" panose="020B0604030504040204" pitchFamily="34" charset="-120"/>
                  <a:sym typeface="Palatino"/>
                </a:rPr>
                <a:t>護計劃</a:t>
              </a:r>
              <a:r>
                <a:rPr kumimoji="0" lang="en-US" altLang="zh-TW" sz="1400" dirty="0">
                  <a:solidFill>
                    <a:schemeClr val="tx1">
                      <a:lumMod val="75000"/>
                    </a:schemeClr>
                  </a:solidFill>
                  <a:latin typeface="Microsoft JhengHei" panose="020B0604030504040204" pitchFamily="34" charset="-120"/>
                  <a:ea typeface="Microsoft JhengHei" panose="020B0604030504040204" pitchFamily="34" charset="-120"/>
                  <a:sym typeface="Palatino"/>
                </a:rPr>
                <a:t>-</a:t>
              </a:r>
              <a:r>
                <a:rPr kumimoji="0" lang="zh-TW" altLang="en-US" sz="1400" dirty="0">
                  <a:solidFill>
                    <a:schemeClr val="tx1">
                      <a:lumMod val="75000"/>
                    </a:schemeClr>
                  </a:solidFill>
                  <a:latin typeface="Microsoft JhengHei" panose="020B0604030504040204" pitchFamily="34" charset="-120"/>
                  <a:ea typeface="Microsoft JhengHei" panose="020B0604030504040204" pitchFamily="34" charset="-120"/>
                  <a:sym typeface="Palatino"/>
                </a:rPr>
                <a:t>慢病管理</a:t>
              </a:r>
            </a:p>
          </p:txBody>
        </p:sp>
      </p:grpSp>
      <p:grpSp>
        <p:nvGrpSpPr>
          <p:cNvPr id="41" name="群組 40">
            <a:extLst>
              <a:ext uri="{FF2B5EF4-FFF2-40B4-BE49-F238E27FC236}">
                <a16:creationId xmlns:a16="http://schemas.microsoft.com/office/drawing/2014/main" id="{92B68455-89F8-0A48-BA44-2175EDE266D8}"/>
              </a:ext>
            </a:extLst>
          </p:cNvPr>
          <p:cNvGrpSpPr/>
          <p:nvPr/>
        </p:nvGrpSpPr>
        <p:grpSpPr>
          <a:xfrm>
            <a:off x="460453" y="3142239"/>
            <a:ext cx="2547995" cy="770855"/>
            <a:chOff x="894012" y="3864008"/>
            <a:chExt cx="5095989" cy="1541709"/>
          </a:xfrm>
        </p:grpSpPr>
        <p:pic>
          <p:nvPicPr>
            <p:cNvPr id="36" name="圖片 35">
              <a:extLst>
                <a:ext uri="{FF2B5EF4-FFF2-40B4-BE49-F238E27FC236}">
                  <a16:creationId xmlns:a16="http://schemas.microsoft.com/office/drawing/2014/main" id="{7BF99401-800C-9249-8DD1-CBAB3A9FF240}"/>
                </a:ext>
              </a:extLst>
            </p:cNvPr>
            <p:cNvPicPr>
              <a:picLocks noChangeAspect="1"/>
            </p:cNvPicPr>
            <p:nvPr/>
          </p:nvPicPr>
          <p:blipFill>
            <a:blip r:embed="rId8"/>
            <a:stretch>
              <a:fillRect/>
            </a:stretch>
          </p:blipFill>
          <p:spPr>
            <a:xfrm>
              <a:off x="4169928" y="3864008"/>
              <a:ext cx="1820073" cy="1541709"/>
            </a:xfrm>
            <a:prstGeom prst="rect">
              <a:avLst/>
            </a:prstGeom>
          </p:spPr>
        </p:pic>
        <p:sp>
          <p:nvSpPr>
            <p:cNvPr id="38" name="文字方塊 37">
              <a:extLst>
                <a:ext uri="{FF2B5EF4-FFF2-40B4-BE49-F238E27FC236}">
                  <a16:creationId xmlns:a16="http://schemas.microsoft.com/office/drawing/2014/main" id="{5805405E-DFAF-9E48-8EE0-085D94BDE1A7}"/>
                </a:ext>
              </a:extLst>
            </p:cNvPr>
            <p:cNvSpPr txBox="1"/>
            <p:nvPr/>
          </p:nvSpPr>
          <p:spPr>
            <a:xfrm>
              <a:off x="894012" y="4304340"/>
              <a:ext cx="2910491" cy="964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fontAlgn="auto" hangingPunct="0">
                <a:spcBef>
                  <a:spcPts val="0"/>
                </a:spcBef>
                <a:spcAft>
                  <a:spcPts val="0"/>
                </a:spcAft>
              </a:pPr>
              <a:r>
                <a:rPr lang="zh-TW" altLang="en-US" sz="1400" dirty="0">
                  <a:solidFill>
                    <a:schemeClr val="tx1">
                      <a:lumMod val="75000"/>
                    </a:schemeClr>
                  </a:solidFill>
                  <a:latin typeface="Microsoft JhengHei" panose="020B0604030504040204" pitchFamily="34" charset="-120"/>
                  <a:ea typeface="Microsoft JhengHei" panose="020B0604030504040204" pitchFamily="34" charset="-120"/>
                </a:rPr>
                <a:t>居家醫療</a:t>
              </a:r>
              <a:r>
                <a:rPr kumimoji="0" lang="zh-TW" altLang="en-US" sz="1400" dirty="0">
                  <a:solidFill>
                    <a:schemeClr val="tx1">
                      <a:lumMod val="75000"/>
                    </a:schemeClr>
                  </a:solidFill>
                  <a:latin typeface="Microsoft JhengHei" panose="020B0604030504040204" pitchFamily="34" charset="-120"/>
                  <a:ea typeface="Microsoft JhengHei" panose="020B0604030504040204" pitchFamily="34" charset="-120"/>
                  <a:sym typeface="Palatino"/>
                </a:rPr>
                <a:t>整合照</a:t>
              </a:r>
              <a:endParaRPr kumimoji="0" lang="en-US" altLang="zh-TW" sz="1400" dirty="0">
                <a:solidFill>
                  <a:schemeClr val="tx1">
                    <a:lumMod val="75000"/>
                  </a:schemeClr>
                </a:solidFill>
                <a:latin typeface="Microsoft JhengHei" panose="020B0604030504040204" pitchFamily="34" charset="-120"/>
                <a:ea typeface="Microsoft JhengHei" panose="020B0604030504040204" pitchFamily="34" charset="-120"/>
                <a:sym typeface="Palatino"/>
              </a:endParaRPr>
            </a:p>
            <a:p>
              <a:pPr algn="ctr" defTabSz="412750" fontAlgn="auto" hangingPunct="0">
                <a:spcBef>
                  <a:spcPts val="0"/>
                </a:spcBef>
                <a:spcAft>
                  <a:spcPts val="0"/>
                </a:spcAft>
              </a:pPr>
              <a:r>
                <a:rPr kumimoji="0" lang="zh-TW" altLang="en-US" sz="1400" dirty="0">
                  <a:solidFill>
                    <a:schemeClr val="tx1">
                      <a:lumMod val="75000"/>
                    </a:schemeClr>
                  </a:solidFill>
                  <a:latin typeface="Microsoft JhengHei" panose="020B0604030504040204" pitchFamily="34" charset="-120"/>
                  <a:ea typeface="Microsoft JhengHei" panose="020B0604030504040204" pitchFamily="34" charset="-120"/>
                  <a:sym typeface="Palatino"/>
                </a:rPr>
                <a:t>護計劃</a:t>
              </a:r>
              <a:r>
                <a:rPr kumimoji="0" lang="en-US" altLang="zh-TW" sz="1400" dirty="0">
                  <a:solidFill>
                    <a:schemeClr val="tx1">
                      <a:lumMod val="75000"/>
                    </a:schemeClr>
                  </a:solidFill>
                  <a:latin typeface="Microsoft JhengHei" panose="020B0604030504040204" pitchFamily="34" charset="-120"/>
                  <a:ea typeface="Microsoft JhengHei" panose="020B0604030504040204" pitchFamily="34" charset="-120"/>
                  <a:sym typeface="Palatino"/>
                </a:rPr>
                <a:t>-</a:t>
              </a:r>
              <a:r>
                <a:rPr lang="zh-TW" altLang="en-US" sz="1400" dirty="0">
                  <a:solidFill>
                    <a:schemeClr val="tx1">
                      <a:lumMod val="75000"/>
                    </a:schemeClr>
                  </a:solidFill>
                  <a:latin typeface="Microsoft JhengHei" panose="020B0604030504040204" pitchFamily="34" charset="-120"/>
                  <a:ea typeface="Microsoft JhengHei" panose="020B0604030504040204" pitchFamily="34" charset="-120"/>
                </a:rPr>
                <a:t>行動不便</a:t>
              </a:r>
              <a:endParaRPr kumimoji="0" lang="zh-TW" altLang="en-US" sz="1400" dirty="0">
                <a:solidFill>
                  <a:schemeClr val="tx1">
                    <a:lumMod val="75000"/>
                  </a:schemeClr>
                </a:solidFill>
                <a:latin typeface="Microsoft JhengHei" panose="020B0604030504040204" pitchFamily="34" charset="-120"/>
                <a:ea typeface="Microsoft JhengHei" panose="020B0604030504040204" pitchFamily="34" charset="-120"/>
                <a:sym typeface="Palatino"/>
              </a:endParaRPr>
            </a:p>
          </p:txBody>
        </p:sp>
      </p:grpSp>
      <p:grpSp>
        <p:nvGrpSpPr>
          <p:cNvPr id="39" name="群組 38">
            <a:extLst>
              <a:ext uri="{FF2B5EF4-FFF2-40B4-BE49-F238E27FC236}">
                <a16:creationId xmlns:a16="http://schemas.microsoft.com/office/drawing/2014/main" id="{5542CE08-73CC-5D4B-B373-F5BB7D16AE30}"/>
              </a:ext>
            </a:extLst>
          </p:cNvPr>
          <p:cNvGrpSpPr/>
          <p:nvPr/>
        </p:nvGrpSpPr>
        <p:grpSpPr>
          <a:xfrm>
            <a:off x="511768" y="5515722"/>
            <a:ext cx="2483232" cy="802301"/>
            <a:chOff x="1023536" y="9552274"/>
            <a:chExt cx="4966464" cy="1604602"/>
          </a:xfrm>
        </p:grpSpPr>
        <p:pic>
          <p:nvPicPr>
            <p:cNvPr id="37" name="圖片 36">
              <a:extLst>
                <a:ext uri="{FF2B5EF4-FFF2-40B4-BE49-F238E27FC236}">
                  <a16:creationId xmlns:a16="http://schemas.microsoft.com/office/drawing/2014/main" id="{6DF17224-F6B9-8D46-AE97-DD21DAE2C627}"/>
                </a:ext>
              </a:extLst>
            </p:cNvPr>
            <p:cNvPicPr>
              <a:picLocks noChangeAspect="1"/>
            </p:cNvPicPr>
            <p:nvPr/>
          </p:nvPicPr>
          <p:blipFill>
            <a:blip r:embed="rId9"/>
            <a:stretch>
              <a:fillRect/>
            </a:stretch>
          </p:blipFill>
          <p:spPr>
            <a:xfrm>
              <a:off x="4130349" y="9552274"/>
              <a:ext cx="1859651" cy="1581772"/>
            </a:xfrm>
            <a:prstGeom prst="rect">
              <a:avLst/>
            </a:prstGeom>
          </p:spPr>
        </p:pic>
        <p:sp>
          <p:nvSpPr>
            <p:cNvPr id="40" name="文字方塊 2">
              <a:extLst>
                <a:ext uri="{FF2B5EF4-FFF2-40B4-BE49-F238E27FC236}">
                  <a16:creationId xmlns:a16="http://schemas.microsoft.com/office/drawing/2014/main" id="{5AE8C1AF-937B-BE49-922D-EF0C19562846}"/>
                </a:ext>
              </a:extLst>
            </p:cNvPr>
            <p:cNvSpPr txBox="1">
              <a:spLocks noChangeArrowheads="1"/>
            </p:cNvSpPr>
            <p:nvPr/>
          </p:nvSpPr>
          <p:spPr bwMode="auto">
            <a:xfrm>
              <a:off x="1023536" y="9761622"/>
              <a:ext cx="2642932"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400">
                  <a:latin typeface="Microsoft JhengHei" panose="020B0604030504040204" pitchFamily="34" charset="-120"/>
                  <a:ea typeface="Microsoft JhengHei" panose="020B0604030504040204" pitchFamily="34" charset="-120"/>
                </a:defRPr>
              </a:lvl1pPr>
            </a:lstStyle>
            <a:p>
              <a:r>
                <a:rPr lang="zh-TW" altLang="en-US" sz="1400" dirty="0">
                  <a:solidFill>
                    <a:schemeClr val="tx1">
                      <a:lumMod val="75000"/>
                    </a:schemeClr>
                  </a:solidFill>
                </a:rPr>
                <a:t>住宿式長照機構</a:t>
              </a:r>
              <a:endParaRPr lang="en-US" altLang="zh-TW" sz="1400" dirty="0">
                <a:solidFill>
                  <a:schemeClr val="tx1">
                    <a:lumMod val="75000"/>
                  </a:schemeClr>
                </a:solidFill>
              </a:endParaRPr>
            </a:p>
            <a:p>
              <a:r>
                <a:rPr lang="zh-TW" altLang="en-US" sz="1400" dirty="0">
                  <a:solidFill>
                    <a:schemeClr val="tx1">
                      <a:lumMod val="75000"/>
                    </a:schemeClr>
                  </a:solidFill>
                </a:rPr>
                <a:t>日間照護中心</a:t>
              </a:r>
              <a:endParaRPr lang="en-US" altLang="zh-TW" sz="1400" dirty="0">
                <a:solidFill>
                  <a:schemeClr val="tx1">
                    <a:lumMod val="75000"/>
                  </a:schemeClr>
                </a:solidFill>
              </a:endParaRPr>
            </a:p>
            <a:p>
              <a:r>
                <a:rPr lang="zh-TW" altLang="en-US" sz="1400" dirty="0">
                  <a:solidFill>
                    <a:schemeClr val="tx1">
                      <a:lumMod val="75000"/>
                    </a:schemeClr>
                  </a:solidFill>
                </a:rPr>
                <a:t>文化健康站</a:t>
              </a:r>
              <a:endParaRPr lang="en-US" altLang="zh-TW" sz="1400" dirty="0">
                <a:solidFill>
                  <a:schemeClr val="tx1">
                    <a:lumMod val="75000"/>
                  </a:schemeClr>
                </a:solidFill>
              </a:endParaRPr>
            </a:p>
          </p:txBody>
        </p:sp>
      </p:grpSp>
      <p:sp>
        <p:nvSpPr>
          <p:cNvPr id="43" name="內容版面配置區 4">
            <a:extLst>
              <a:ext uri="{FF2B5EF4-FFF2-40B4-BE49-F238E27FC236}">
                <a16:creationId xmlns:a16="http://schemas.microsoft.com/office/drawing/2014/main" id="{68682786-0FD5-BA43-85B7-0F4FCAA6C6EC}"/>
              </a:ext>
            </a:extLst>
          </p:cNvPr>
          <p:cNvSpPr txBox="1">
            <a:spLocks noChangeArrowheads="1"/>
          </p:cNvSpPr>
          <p:nvPr/>
        </p:nvSpPr>
        <p:spPr>
          <a:xfrm>
            <a:off x="600636" y="2443236"/>
            <a:ext cx="1238863" cy="5689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Autofit/>
          </a:bodyPr>
          <a:lstStyle>
            <a:lvl1pPr marL="609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icrosoft JhengHei" panose="020B0604030504040204" pitchFamily="34" charset="-120"/>
                <a:ea typeface="Microsoft JhengHei" panose="020B0604030504040204" pitchFamily="34" charset="-120"/>
                <a:cs typeface="Microsoft JhengHei" panose="020B0604030504040204" pitchFamily="34" charset="-120"/>
                <a:sym typeface="Palatino"/>
              </a:defRPr>
            </a:lvl1pPr>
            <a:lvl2pPr marL="1219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icrosoft JhengHei" panose="020B0604030504040204" pitchFamily="34" charset="-120"/>
                <a:ea typeface="Microsoft JhengHei" panose="020B0604030504040204" pitchFamily="34" charset="-120"/>
                <a:cs typeface="Microsoft JhengHei" panose="020B0604030504040204" pitchFamily="34" charset="-120"/>
                <a:sym typeface="Palatino"/>
              </a:defRPr>
            </a:lvl2pPr>
            <a:lvl3pPr marL="1828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icrosoft JhengHei" panose="020B0604030504040204" pitchFamily="34" charset="-120"/>
                <a:ea typeface="Microsoft JhengHei" panose="020B0604030504040204" pitchFamily="34" charset="-120"/>
                <a:cs typeface="Microsoft JhengHei" panose="020B0604030504040204" pitchFamily="34" charset="-120"/>
                <a:sym typeface="Palatino"/>
              </a:defRPr>
            </a:lvl3pPr>
            <a:lvl4pPr marL="2438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icrosoft JhengHei" panose="020B0604030504040204" pitchFamily="34" charset="-120"/>
                <a:ea typeface="Microsoft JhengHei" panose="020B0604030504040204" pitchFamily="34" charset="-120"/>
                <a:cs typeface="Microsoft JhengHei" panose="020B0604030504040204" pitchFamily="34" charset="-120"/>
                <a:sym typeface="Palatino"/>
              </a:defRPr>
            </a:lvl4pPr>
            <a:lvl5pPr marL="30480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Microsoft JhengHei" panose="020B0604030504040204" pitchFamily="34" charset="-120"/>
                <a:ea typeface="Microsoft JhengHei" panose="020B0604030504040204" pitchFamily="34" charset="-120"/>
                <a:cs typeface="Microsoft JhengHei" panose="020B0604030504040204" pitchFamily="34" charset="-120"/>
                <a:sym typeface="Palatino"/>
              </a:defRPr>
            </a:lvl5pPr>
            <a:lvl6pPr marL="36576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Palatino"/>
                <a:ea typeface="Palatino"/>
                <a:cs typeface="Palatino"/>
                <a:sym typeface="Palatino"/>
              </a:defRPr>
            </a:lvl6pPr>
            <a:lvl7pPr marL="42672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Palatino"/>
                <a:ea typeface="Palatino"/>
                <a:cs typeface="Palatino"/>
                <a:sym typeface="Palatino"/>
              </a:defRPr>
            </a:lvl7pPr>
            <a:lvl8pPr marL="48768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Palatino"/>
                <a:ea typeface="Palatino"/>
                <a:cs typeface="Palatino"/>
                <a:sym typeface="Palatino"/>
              </a:defRPr>
            </a:lvl8pPr>
            <a:lvl9pPr marL="5486400" marR="0" indent="-609600" algn="l" defTabSz="825500" rtl="0" latinLnBrk="0">
              <a:lnSpc>
                <a:spcPct val="100000"/>
              </a:lnSpc>
              <a:spcBef>
                <a:spcPts val="3400"/>
              </a:spcBef>
              <a:spcAft>
                <a:spcPts val="0"/>
              </a:spcAft>
              <a:buClr>
                <a:srgbClr val="929292"/>
              </a:buClr>
              <a:buSzPct val="60000"/>
              <a:buFont typeface="Zapf Dingbats"/>
              <a:buChar char="❖"/>
              <a:tabLst/>
              <a:defRPr sz="5000" b="0" i="0" u="none" strike="noStrike" cap="none" spc="0" baseline="0">
                <a:ln>
                  <a:noFill/>
                </a:ln>
                <a:solidFill>
                  <a:srgbClr val="414141"/>
                </a:solidFill>
                <a:uFillTx/>
                <a:latin typeface="Palatino"/>
                <a:ea typeface="Palatino"/>
                <a:cs typeface="Palatino"/>
                <a:sym typeface="Palatino"/>
              </a:defRPr>
            </a:lvl9pPr>
          </a:lstStyle>
          <a:p>
            <a:pPr marL="26194" lvl="1" indent="0" algn="ctr">
              <a:spcBef>
                <a:spcPts val="600"/>
              </a:spcBef>
              <a:buNone/>
              <a:defRPr/>
            </a:pPr>
            <a:r>
              <a:rPr lang="en-US" altLang="zh-TW" sz="1400" dirty="0">
                <a:solidFill>
                  <a:schemeClr val="tx1">
                    <a:lumMod val="75000"/>
                  </a:schemeClr>
                </a:solidFill>
              </a:rPr>
              <a:t>IDS </a:t>
            </a:r>
            <a:r>
              <a:rPr lang="zh-TW" altLang="en-US" sz="1400" dirty="0">
                <a:solidFill>
                  <a:schemeClr val="tx1">
                    <a:lumMod val="75000"/>
                  </a:schemeClr>
                </a:solidFill>
              </a:rPr>
              <a:t>巡迴醫療</a:t>
            </a:r>
            <a:endParaRPr lang="en-US" altLang="zh-TW" sz="1400" dirty="0">
              <a:solidFill>
                <a:schemeClr val="tx1">
                  <a:lumMod val="75000"/>
                </a:schemeClr>
              </a:solidFill>
            </a:endParaRPr>
          </a:p>
          <a:p>
            <a:pPr marL="26194" lvl="1" indent="0" algn="ctr">
              <a:spcBef>
                <a:spcPts val="600"/>
              </a:spcBef>
              <a:buNone/>
              <a:defRPr/>
            </a:pPr>
            <a:r>
              <a:rPr lang="zh-TW" altLang="en-US" sz="1400" dirty="0">
                <a:solidFill>
                  <a:schemeClr val="tx1">
                    <a:lumMod val="75000"/>
                  </a:schemeClr>
                </a:solidFill>
              </a:rPr>
              <a:t>及會診</a:t>
            </a:r>
            <a:endParaRPr lang="en-US" altLang="zh-TW" sz="1400" dirty="0">
              <a:solidFill>
                <a:schemeClr val="tx1">
                  <a:lumMod val="75000"/>
                </a:schemeClr>
              </a:solidFill>
            </a:endParaRPr>
          </a:p>
        </p:txBody>
      </p:sp>
      <p:pic>
        <p:nvPicPr>
          <p:cNvPr id="44" name="圖片 37">
            <a:extLst>
              <a:ext uri="{FF2B5EF4-FFF2-40B4-BE49-F238E27FC236}">
                <a16:creationId xmlns:a16="http://schemas.microsoft.com/office/drawing/2014/main" id="{A2FD5B71-4859-8A43-BA12-ECCB7BF04A05}"/>
              </a:ext>
            </a:extLst>
          </p:cNvPr>
          <p:cNvPicPr>
            <a:picLocks noChangeAspect="1"/>
          </p:cNvPicPr>
          <p:nvPr/>
        </p:nvPicPr>
        <p:blipFill>
          <a:blip r:embed="rId10">
            <a:clrChange>
              <a:clrFrom>
                <a:srgbClr val="F8F8F8"/>
              </a:clrFrom>
              <a:clrTo>
                <a:srgbClr val="F8F8F8">
                  <a:alpha val="0"/>
                </a:srgbClr>
              </a:clrTo>
            </a:clrChange>
          </a:blip>
          <a:srcRect/>
          <a:stretch>
            <a:fillRect/>
          </a:stretch>
        </p:blipFill>
        <p:spPr>
          <a:xfrm>
            <a:off x="1977108" y="2361607"/>
            <a:ext cx="1105959" cy="642968"/>
          </a:xfrm>
          <a:prstGeom prst="rect">
            <a:avLst/>
          </a:prstGeom>
          <a:noFill/>
          <a:ln cap="flat">
            <a:noFill/>
          </a:ln>
        </p:spPr>
      </p:pic>
      <p:sp>
        <p:nvSpPr>
          <p:cNvPr id="42" name="文字方塊 41">
            <a:extLst>
              <a:ext uri="{FF2B5EF4-FFF2-40B4-BE49-F238E27FC236}">
                <a16:creationId xmlns:a16="http://schemas.microsoft.com/office/drawing/2014/main" id="{27502F87-FC52-A34A-A54B-98B46901ACCA}"/>
              </a:ext>
            </a:extLst>
          </p:cNvPr>
          <p:cNvSpPr txBox="1"/>
          <p:nvPr/>
        </p:nvSpPr>
        <p:spPr>
          <a:xfrm>
            <a:off x="4860227" y="2577896"/>
            <a:ext cx="2445891"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fontAlgn="auto" hangingPunct="0">
              <a:spcBef>
                <a:spcPts val="0"/>
              </a:spcBef>
              <a:spcAft>
                <a:spcPts val="0"/>
              </a:spcAft>
            </a:pPr>
            <a:r>
              <a:rPr kumimoji="0" lang="zh-TW" altLang="en-US" sz="1800" b="1" dirty="0">
                <a:solidFill>
                  <a:schemeClr val="tx1">
                    <a:lumMod val="75000"/>
                  </a:schemeClr>
                </a:solidFill>
                <a:latin typeface="Microsoft JhengHei" panose="020B0604030504040204" pitchFamily="34" charset="-120"/>
                <a:ea typeface="Microsoft JhengHei" panose="020B0604030504040204" pitchFamily="34" charset="-120"/>
                <a:sym typeface="Palatino"/>
              </a:rPr>
              <a:t>屏東基督教醫院</a:t>
            </a:r>
            <a:endParaRPr kumimoji="0" lang="en-US" altLang="zh-TW" sz="1800" b="1" dirty="0">
              <a:solidFill>
                <a:schemeClr val="tx1">
                  <a:lumMod val="75000"/>
                </a:schemeClr>
              </a:solidFill>
              <a:latin typeface="Microsoft JhengHei" panose="020B0604030504040204" pitchFamily="34" charset="-120"/>
              <a:ea typeface="Microsoft JhengHei" panose="020B0604030504040204" pitchFamily="34" charset="-120"/>
              <a:sym typeface="Palatino"/>
            </a:endParaRPr>
          </a:p>
          <a:p>
            <a:pPr algn="ctr" defTabSz="412750" fontAlgn="auto" hangingPunct="0">
              <a:spcBef>
                <a:spcPts val="0"/>
              </a:spcBef>
              <a:spcAft>
                <a:spcPts val="0"/>
              </a:spcAft>
            </a:pPr>
            <a:r>
              <a:rPr kumimoji="0" lang="zh-TW" altLang="en-US" sz="1800" b="1" dirty="0">
                <a:solidFill>
                  <a:schemeClr val="tx1">
                    <a:lumMod val="75000"/>
                  </a:schemeClr>
                </a:solidFill>
                <a:latin typeface="Microsoft JhengHei" panose="020B0604030504040204" pitchFamily="34" charset="-120"/>
                <a:ea typeface="Microsoft JhengHei" panose="020B0604030504040204" pitchFamily="34" charset="-120"/>
                <a:sym typeface="Palatino"/>
              </a:rPr>
              <a:t>遠距智慧醫療協作平台</a:t>
            </a:r>
          </a:p>
        </p:txBody>
      </p:sp>
      <p:sp>
        <p:nvSpPr>
          <p:cNvPr id="47" name="內容版面配置區 4">
            <a:extLst>
              <a:ext uri="{FF2B5EF4-FFF2-40B4-BE49-F238E27FC236}">
                <a16:creationId xmlns:a16="http://schemas.microsoft.com/office/drawing/2014/main" id="{D36AEC11-E7F9-6B47-BC79-EC8E421A3C3A}"/>
              </a:ext>
            </a:extLst>
          </p:cNvPr>
          <p:cNvSpPr txBox="1">
            <a:spLocks noChangeArrowheads="1"/>
          </p:cNvSpPr>
          <p:nvPr/>
        </p:nvSpPr>
        <p:spPr>
          <a:xfrm>
            <a:off x="10289663" y="1688479"/>
            <a:ext cx="1477948" cy="568904"/>
          </a:xfrm>
          <a:prstGeom prst="rect">
            <a:avLst/>
          </a:prstGeom>
          <a:solidFill>
            <a:srgbClr val="0070C0"/>
          </a:solidFill>
          <a:ln w="57150">
            <a:solidFill>
              <a:srgbClr val="0070C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01600" hangingPunct="1">
              <a:spcBef>
                <a:spcPts val="1200"/>
              </a:spcBef>
              <a:buClr>
                <a:srgbClr val="929292"/>
              </a:buClr>
              <a:buSzPct val="60000"/>
              <a:buFont typeface="Zapf Dingbats"/>
              <a:defRPr b="1">
                <a:solidFill>
                  <a:schemeClr val="bg2">
                    <a:lumMod val="20000"/>
                    <a:lumOff val="80000"/>
                  </a:schemeClr>
                </a:solidFill>
                <a:latin typeface="Microsoft JhengHei" panose="020B0604030504040204" pitchFamily="34" charset="-120"/>
                <a:ea typeface="Microsoft JhengHei" panose="020B0604030504040204" pitchFamily="34" charset="-120"/>
                <a:cs typeface="Microsoft JhengHei" panose="020B0604030504040204" pitchFamily="34" charset="-120"/>
              </a:defRPr>
            </a:lvl1pPr>
            <a:lvl2pPr marL="1219200" indent="-609600" algn="l">
              <a:spcBef>
                <a:spcPts val="3400"/>
              </a:spcBef>
              <a:buClr>
                <a:srgbClr val="929292"/>
              </a:buClr>
              <a:buSzPct val="60000"/>
              <a:buFont typeface="Zapf Dingbats"/>
              <a:buChar char="❖"/>
              <a:defRPr sz="5000">
                <a:latin typeface="Microsoft JhengHei" panose="020B0604030504040204" pitchFamily="34" charset="-120"/>
                <a:ea typeface="Microsoft JhengHei" panose="020B0604030504040204" pitchFamily="34" charset="-120"/>
                <a:cs typeface="Microsoft JhengHei" panose="020B0604030504040204" pitchFamily="34" charset="-120"/>
              </a:defRPr>
            </a:lvl2pPr>
            <a:lvl3pPr marL="1828800" indent="-609600" algn="l">
              <a:spcBef>
                <a:spcPts val="3400"/>
              </a:spcBef>
              <a:buClr>
                <a:srgbClr val="929292"/>
              </a:buClr>
              <a:buSzPct val="60000"/>
              <a:buFont typeface="Zapf Dingbats"/>
              <a:buChar char="❖"/>
              <a:defRPr sz="5000">
                <a:latin typeface="Microsoft JhengHei" panose="020B0604030504040204" pitchFamily="34" charset="-120"/>
                <a:ea typeface="Microsoft JhengHei" panose="020B0604030504040204" pitchFamily="34" charset="-120"/>
                <a:cs typeface="Microsoft JhengHei" panose="020B0604030504040204" pitchFamily="34" charset="-120"/>
              </a:defRPr>
            </a:lvl3pPr>
            <a:lvl4pPr marL="2438400" indent="-609600" algn="l">
              <a:spcBef>
                <a:spcPts val="3400"/>
              </a:spcBef>
              <a:buClr>
                <a:srgbClr val="929292"/>
              </a:buClr>
              <a:buSzPct val="60000"/>
              <a:buFont typeface="Zapf Dingbats"/>
              <a:buChar char="❖"/>
              <a:defRPr sz="5000">
                <a:latin typeface="Microsoft JhengHei" panose="020B0604030504040204" pitchFamily="34" charset="-120"/>
                <a:ea typeface="Microsoft JhengHei" panose="020B0604030504040204" pitchFamily="34" charset="-120"/>
                <a:cs typeface="Microsoft JhengHei" panose="020B0604030504040204" pitchFamily="34" charset="-120"/>
              </a:defRPr>
            </a:lvl4pPr>
            <a:lvl5pPr marL="3048000" indent="-609600" algn="l">
              <a:spcBef>
                <a:spcPts val="3400"/>
              </a:spcBef>
              <a:buClr>
                <a:srgbClr val="929292"/>
              </a:buClr>
              <a:buSzPct val="60000"/>
              <a:buFont typeface="Zapf Dingbats"/>
              <a:buChar char="❖"/>
              <a:defRPr sz="5000">
                <a:latin typeface="Microsoft JhengHei" panose="020B0604030504040204" pitchFamily="34" charset="-120"/>
                <a:ea typeface="Microsoft JhengHei" panose="020B0604030504040204" pitchFamily="34" charset="-120"/>
                <a:cs typeface="Microsoft JhengHei" panose="020B0604030504040204" pitchFamily="34" charset="-120"/>
              </a:defRPr>
            </a:lvl5pPr>
            <a:lvl6pPr marL="3657600" indent="-609600" algn="l">
              <a:spcBef>
                <a:spcPts val="3400"/>
              </a:spcBef>
              <a:buClr>
                <a:srgbClr val="929292"/>
              </a:buClr>
              <a:buSzPct val="60000"/>
              <a:buFont typeface="Zapf Dingbats"/>
              <a:buChar char="❖"/>
              <a:defRPr sz="5000"/>
            </a:lvl6pPr>
            <a:lvl7pPr marL="4267200" indent="-609600" algn="l">
              <a:spcBef>
                <a:spcPts val="3400"/>
              </a:spcBef>
              <a:buClr>
                <a:srgbClr val="929292"/>
              </a:buClr>
              <a:buSzPct val="60000"/>
              <a:buFont typeface="Zapf Dingbats"/>
              <a:buChar char="❖"/>
              <a:defRPr sz="5000"/>
            </a:lvl7pPr>
            <a:lvl8pPr marL="4876800" indent="-609600" algn="l">
              <a:spcBef>
                <a:spcPts val="3400"/>
              </a:spcBef>
              <a:buClr>
                <a:srgbClr val="929292"/>
              </a:buClr>
              <a:buSzPct val="60000"/>
              <a:buFont typeface="Zapf Dingbats"/>
              <a:buChar char="❖"/>
              <a:defRPr sz="5000"/>
            </a:lvl8pPr>
            <a:lvl9pPr marL="5486400" indent="-609600" algn="l">
              <a:spcBef>
                <a:spcPts val="3400"/>
              </a:spcBef>
              <a:buClr>
                <a:srgbClr val="929292"/>
              </a:buClr>
              <a:buSzPct val="60000"/>
              <a:buFont typeface="Zapf Dingbats"/>
              <a:buChar char="❖"/>
              <a:defRPr sz="5000"/>
            </a:lvl9pPr>
          </a:lstStyle>
          <a:p>
            <a:r>
              <a:rPr lang="zh-TW" altLang="en-US" sz="1200" dirty="0"/>
              <a:t>自費</a:t>
            </a:r>
            <a:r>
              <a:rPr lang="zh-TW" altLang="en-US" sz="1200"/>
              <a:t>服務場景</a:t>
            </a:r>
            <a:endParaRPr lang="en-US" altLang="zh-TW" sz="1200" dirty="0"/>
          </a:p>
        </p:txBody>
      </p:sp>
      <p:grpSp>
        <p:nvGrpSpPr>
          <p:cNvPr id="49" name="群組 48">
            <a:extLst>
              <a:ext uri="{FF2B5EF4-FFF2-40B4-BE49-F238E27FC236}">
                <a16:creationId xmlns:a16="http://schemas.microsoft.com/office/drawing/2014/main" id="{8338B6FB-542F-7643-AE10-BBCA03819FFD}"/>
              </a:ext>
            </a:extLst>
          </p:cNvPr>
          <p:cNvGrpSpPr/>
          <p:nvPr/>
        </p:nvGrpSpPr>
        <p:grpSpPr>
          <a:xfrm>
            <a:off x="9353732" y="4403375"/>
            <a:ext cx="2342674" cy="829991"/>
            <a:chOff x="18707464" y="7488944"/>
            <a:chExt cx="4685347" cy="1659981"/>
          </a:xfrm>
        </p:grpSpPr>
        <p:pic>
          <p:nvPicPr>
            <p:cNvPr id="26" name="image.png">
              <a:extLst>
                <a:ext uri="{FF2B5EF4-FFF2-40B4-BE49-F238E27FC236}">
                  <a16:creationId xmlns:a16="http://schemas.microsoft.com/office/drawing/2014/main" id="{935CABA6-F36A-D64E-8B70-C8334F129229}"/>
                </a:ext>
              </a:extLst>
            </p:cNvPr>
            <p:cNvPicPr>
              <a:picLocks noChangeAspect="1"/>
            </p:cNvPicPr>
            <p:nvPr/>
          </p:nvPicPr>
          <p:blipFill>
            <a:blip r:embed="rId11"/>
            <a:stretch>
              <a:fillRect/>
            </a:stretch>
          </p:blipFill>
          <p:spPr>
            <a:xfrm>
              <a:off x="18707464" y="7488944"/>
              <a:ext cx="2209139" cy="1641609"/>
            </a:xfrm>
            <a:prstGeom prst="rect">
              <a:avLst/>
            </a:prstGeom>
            <a:ln w="12700" cap="flat">
              <a:noFill/>
              <a:miter lim="400000"/>
            </a:ln>
            <a:effectLst/>
          </p:spPr>
        </p:pic>
        <p:sp>
          <p:nvSpPr>
            <p:cNvPr id="48" name="Shape 329">
              <a:extLst>
                <a:ext uri="{FF2B5EF4-FFF2-40B4-BE49-F238E27FC236}">
                  <a16:creationId xmlns:a16="http://schemas.microsoft.com/office/drawing/2014/main" id="{6BED390C-B7B6-E54C-9917-1C9A2BECEA16}"/>
                </a:ext>
              </a:extLst>
            </p:cNvPr>
            <p:cNvSpPr/>
            <p:nvPr/>
          </p:nvSpPr>
          <p:spPr>
            <a:xfrm>
              <a:off x="21105661" y="8148656"/>
              <a:ext cx="2287150" cy="10002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ctr">
                <a:defRPr sz="2000">
                  <a:latin typeface="Yuanti TC"/>
                  <a:ea typeface="Yuanti TC"/>
                  <a:cs typeface="Yuanti TC"/>
                  <a:sym typeface="Yuanti TC"/>
                </a:defRPr>
              </a:pPr>
              <a:r>
                <a:rPr lang="zh-TW" altLang="en-US" sz="1400" dirty="0">
                  <a:solidFill>
                    <a:schemeClr val="tx1">
                      <a:lumMod val="75000"/>
                    </a:schemeClr>
                  </a:solidFill>
                  <a:latin typeface="Microsoft JhengHei" panose="020B0604030504040204" pitchFamily="34" charset="-120"/>
                  <a:ea typeface="Microsoft JhengHei" panose="020B0604030504040204" pitchFamily="34" charset="-120"/>
                </a:rPr>
                <a:t>金融保險客戶</a:t>
              </a:r>
              <a:endParaRPr lang="en-US" altLang="zh-TW" sz="1400" dirty="0">
                <a:solidFill>
                  <a:schemeClr val="tx1">
                    <a:lumMod val="75000"/>
                  </a:schemeClr>
                </a:solidFill>
                <a:latin typeface="Microsoft JhengHei" panose="020B0604030504040204" pitchFamily="34" charset="-120"/>
                <a:ea typeface="Microsoft JhengHei" panose="020B0604030504040204" pitchFamily="34" charset="-120"/>
              </a:endParaRPr>
            </a:p>
            <a:p>
              <a:pPr algn="ctr">
                <a:defRPr sz="2000">
                  <a:latin typeface="Yuanti TC"/>
                  <a:ea typeface="Yuanti TC"/>
                  <a:cs typeface="Yuanti TC"/>
                  <a:sym typeface="Yuanti TC"/>
                </a:defRPr>
              </a:pPr>
              <a:r>
                <a:rPr lang="zh-TW" altLang="en-US" sz="1400" dirty="0">
                  <a:solidFill>
                    <a:schemeClr val="tx1">
                      <a:lumMod val="75000"/>
                    </a:schemeClr>
                  </a:solidFill>
                  <a:latin typeface="Microsoft JhengHei" panose="020B0604030504040204" pitchFamily="34" charset="-120"/>
                  <a:ea typeface="Microsoft JhengHei" panose="020B0604030504040204" pitchFamily="34" charset="-120"/>
                </a:rPr>
                <a:t>照護</a:t>
              </a:r>
              <a:endParaRPr sz="1400" dirty="0">
                <a:solidFill>
                  <a:schemeClr val="tx1">
                    <a:lumMod val="75000"/>
                  </a:schemeClr>
                </a:solidFill>
                <a:latin typeface="Microsoft JhengHei" panose="020B0604030504040204" pitchFamily="34" charset="-120"/>
                <a:ea typeface="Microsoft JhengHei" panose="020B0604030504040204" pitchFamily="34" charset="-120"/>
              </a:endParaRPr>
            </a:p>
          </p:txBody>
        </p:sp>
      </p:grpSp>
      <p:grpSp>
        <p:nvGrpSpPr>
          <p:cNvPr id="51" name="群組 50">
            <a:extLst>
              <a:ext uri="{FF2B5EF4-FFF2-40B4-BE49-F238E27FC236}">
                <a16:creationId xmlns:a16="http://schemas.microsoft.com/office/drawing/2014/main" id="{2A27349C-AF58-AF4E-BA97-A7B2E99F3688}"/>
              </a:ext>
            </a:extLst>
          </p:cNvPr>
          <p:cNvGrpSpPr/>
          <p:nvPr/>
        </p:nvGrpSpPr>
        <p:grpSpPr>
          <a:xfrm>
            <a:off x="9505687" y="5499338"/>
            <a:ext cx="2368067" cy="826078"/>
            <a:chOff x="19011373" y="9411925"/>
            <a:chExt cx="4736133" cy="1652156"/>
          </a:xfrm>
        </p:grpSpPr>
        <p:pic>
          <p:nvPicPr>
            <p:cNvPr id="46" name="圖片 45">
              <a:extLst>
                <a:ext uri="{FF2B5EF4-FFF2-40B4-BE49-F238E27FC236}">
                  <a16:creationId xmlns:a16="http://schemas.microsoft.com/office/drawing/2014/main" id="{E9C82545-14E7-C84D-A040-0CFF851D71E7}"/>
                </a:ext>
              </a:extLst>
            </p:cNvPr>
            <p:cNvPicPr>
              <a:picLocks noChangeAspect="1"/>
            </p:cNvPicPr>
            <p:nvPr/>
          </p:nvPicPr>
          <p:blipFill>
            <a:blip r:embed="rId12"/>
            <a:stretch>
              <a:fillRect/>
            </a:stretch>
          </p:blipFill>
          <p:spPr>
            <a:xfrm>
              <a:off x="19011373" y="9411925"/>
              <a:ext cx="1601320" cy="1652156"/>
            </a:xfrm>
            <a:prstGeom prst="rect">
              <a:avLst/>
            </a:prstGeom>
          </p:spPr>
        </p:pic>
        <p:sp>
          <p:nvSpPr>
            <p:cNvPr id="50" name="Shape 329">
              <a:extLst>
                <a:ext uri="{FF2B5EF4-FFF2-40B4-BE49-F238E27FC236}">
                  <a16:creationId xmlns:a16="http://schemas.microsoft.com/office/drawing/2014/main" id="{36AA9011-0CF2-0143-8083-5AF2122EA2F6}"/>
                </a:ext>
              </a:extLst>
            </p:cNvPr>
            <p:cNvSpPr/>
            <p:nvPr/>
          </p:nvSpPr>
          <p:spPr>
            <a:xfrm>
              <a:off x="21069805" y="9834019"/>
              <a:ext cx="2677701" cy="1000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ctr">
                <a:defRPr sz="2000">
                  <a:latin typeface="Yuanti TC"/>
                  <a:ea typeface="Yuanti TC"/>
                  <a:cs typeface="Yuanti TC"/>
                  <a:sym typeface="Yuanti TC"/>
                </a:defRPr>
              </a:pPr>
              <a:r>
                <a:rPr lang="zh-TW" altLang="en-US" sz="1400" dirty="0">
                  <a:solidFill>
                    <a:schemeClr val="tx1">
                      <a:lumMod val="75000"/>
                    </a:schemeClr>
                  </a:solidFill>
                  <a:latin typeface="Microsoft JhengHei" panose="020B0604030504040204" pitchFamily="34" charset="-120"/>
                  <a:ea typeface="Microsoft JhengHei" panose="020B0604030504040204" pitchFamily="34" charset="-120"/>
                </a:rPr>
                <a:t>國際客戶及病患</a:t>
              </a:r>
              <a:endParaRPr lang="en-US" altLang="zh-TW" sz="1400" dirty="0">
                <a:solidFill>
                  <a:schemeClr val="tx1">
                    <a:lumMod val="75000"/>
                  </a:schemeClr>
                </a:solidFill>
                <a:latin typeface="Microsoft JhengHei" panose="020B0604030504040204" pitchFamily="34" charset="-120"/>
                <a:ea typeface="Microsoft JhengHei" panose="020B0604030504040204" pitchFamily="34" charset="-120"/>
              </a:endParaRPr>
            </a:p>
            <a:p>
              <a:pPr algn="ctr">
                <a:defRPr sz="2000">
                  <a:latin typeface="Yuanti TC"/>
                  <a:ea typeface="Yuanti TC"/>
                  <a:cs typeface="Yuanti TC"/>
                  <a:sym typeface="Yuanti TC"/>
                </a:defRPr>
              </a:pPr>
              <a:r>
                <a:rPr lang="zh-TW" altLang="en-US" sz="1400" dirty="0">
                  <a:solidFill>
                    <a:schemeClr val="tx1">
                      <a:lumMod val="75000"/>
                    </a:schemeClr>
                  </a:solidFill>
                  <a:latin typeface="Microsoft JhengHei" panose="020B0604030504040204" pitchFamily="34" charset="-120"/>
                  <a:ea typeface="Microsoft JhengHei" panose="020B0604030504040204" pitchFamily="34" charset="-120"/>
                </a:rPr>
                <a:t>醫療及照護</a:t>
              </a:r>
              <a:endParaRPr sz="1400" dirty="0">
                <a:solidFill>
                  <a:schemeClr val="tx1">
                    <a:lumMod val="75000"/>
                  </a:schemeClr>
                </a:solidFill>
                <a:latin typeface="Microsoft JhengHei" panose="020B0604030504040204" pitchFamily="34" charset="-120"/>
                <a:ea typeface="Microsoft JhengHei" panose="020B0604030504040204" pitchFamily="34" charset="-120"/>
              </a:endParaRPr>
            </a:p>
          </p:txBody>
        </p:sp>
      </p:grpSp>
      <p:cxnSp>
        <p:nvCxnSpPr>
          <p:cNvPr id="56" name="直線箭頭接點 61">
            <a:extLst>
              <a:ext uri="{FF2B5EF4-FFF2-40B4-BE49-F238E27FC236}">
                <a16:creationId xmlns:a16="http://schemas.microsoft.com/office/drawing/2014/main" id="{732D3A1C-1758-4C48-BC95-317554005394}"/>
              </a:ext>
            </a:extLst>
          </p:cNvPr>
          <p:cNvCxnSpPr>
            <a:cxnSpLocks/>
            <a:stCxn id="45" idx="1"/>
          </p:cNvCxnSpPr>
          <p:nvPr/>
        </p:nvCxnSpPr>
        <p:spPr>
          <a:xfrm flipH="1" flipV="1">
            <a:off x="3155785" y="2713228"/>
            <a:ext cx="1848476" cy="1610018"/>
          </a:xfrm>
          <a:prstGeom prst="straightConnector1">
            <a:avLst/>
          </a:prstGeom>
          <a:noFill/>
          <a:ln w="53975" cap="flat">
            <a:solidFill>
              <a:schemeClr val="bg1">
                <a:lumMod val="50000"/>
              </a:schemeClr>
            </a:solidFill>
            <a:prstDash val="solid"/>
            <a:miter/>
            <a:tailEnd type="arrow"/>
          </a:ln>
        </p:spPr>
      </p:cxnSp>
      <p:cxnSp>
        <p:nvCxnSpPr>
          <p:cNvPr id="58" name="直線箭頭接點 61">
            <a:extLst>
              <a:ext uri="{FF2B5EF4-FFF2-40B4-BE49-F238E27FC236}">
                <a16:creationId xmlns:a16="http://schemas.microsoft.com/office/drawing/2014/main" id="{A0ADE987-C92C-FA4E-A698-1A923095A09C}"/>
              </a:ext>
            </a:extLst>
          </p:cNvPr>
          <p:cNvCxnSpPr>
            <a:cxnSpLocks/>
            <a:stCxn id="45" idx="1"/>
          </p:cNvCxnSpPr>
          <p:nvPr/>
        </p:nvCxnSpPr>
        <p:spPr>
          <a:xfrm flipH="1" flipV="1">
            <a:off x="3075945" y="3479017"/>
            <a:ext cx="1928316" cy="844229"/>
          </a:xfrm>
          <a:prstGeom prst="straightConnector1">
            <a:avLst/>
          </a:prstGeom>
          <a:noFill/>
          <a:ln w="53975" cap="flat">
            <a:solidFill>
              <a:schemeClr val="bg1">
                <a:lumMod val="50000"/>
              </a:schemeClr>
            </a:solidFill>
            <a:prstDash val="solid"/>
            <a:miter/>
            <a:tailEnd type="arrow"/>
          </a:ln>
        </p:spPr>
      </p:cxnSp>
      <p:cxnSp>
        <p:nvCxnSpPr>
          <p:cNvPr id="59" name="直線箭頭接點 61">
            <a:extLst>
              <a:ext uri="{FF2B5EF4-FFF2-40B4-BE49-F238E27FC236}">
                <a16:creationId xmlns:a16="http://schemas.microsoft.com/office/drawing/2014/main" id="{440D0B8E-D47A-5249-B0CC-4EB0E84F9FAB}"/>
              </a:ext>
            </a:extLst>
          </p:cNvPr>
          <p:cNvCxnSpPr>
            <a:cxnSpLocks/>
          </p:cNvCxnSpPr>
          <p:nvPr/>
        </p:nvCxnSpPr>
        <p:spPr>
          <a:xfrm flipH="1">
            <a:off x="3083067" y="4330883"/>
            <a:ext cx="1920794" cy="0"/>
          </a:xfrm>
          <a:prstGeom prst="straightConnector1">
            <a:avLst/>
          </a:prstGeom>
          <a:noFill/>
          <a:ln w="53975" cap="flat">
            <a:solidFill>
              <a:schemeClr val="bg1">
                <a:lumMod val="50000"/>
              </a:schemeClr>
            </a:solidFill>
            <a:prstDash val="solid"/>
            <a:miter/>
            <a:tailEnd type="arrow"/>
          </a:ln>
        </p:spPr>
      </p:cxnSp>
      <p:cxnSp>
        <p:nvCxnSpPr>
          <p:cNvPr id="60" name="直線箭頭接點 61">
            <a:extLst>
              <a:ext uri="{FF2B5EF4-FFF2-40B4-BE49-F238E27FC236}">
                <a16:creationId xmlns:a16="http://schemas.microsoft.com/office/drawing/2014/main" id="{E0242E22-F3C1-3241-81E9-16F12198ADCF}"/>
              </a:ext>
            </a:extLst>
          </p:cNvPr>
          <p:cNvCxnSpPr>
            <a:cxnSpLocks/>
            <a:stCxn id="45" idx="1"/>
          </p:cNvCxnSpPr>
          <p:nvPr/>
        </p:nvCxnSpPr>
        <p:spPr>
          <a:xfrm flipH="1">
            <a:off x="3083067" y="4323246"/>
            <a:ext cx="1921194" cy="855888"/>
          </a:xfrm>
          <a:prstGeom prst="straightConnector1">
            <a:avLst/>
          </a:prstGeom>
          <a:noFill/>
          <a:ln w="53975" cap="flat">
            <a:solidFill>
              <a:schemeClr val="bg1">
                <a:lumMod val="50000"/>
              </a:schemeClr>
            </a:solidFill>
            <a:prstDash val="solid"/>
            <a:miter/>
            <a:tailEnd type="arrow"/>
          </a:ln>
        </p:spPr>
      </p:cxnSp>
      <p:cxnSp>
        <p:nvCxnSpPr>
          <p:cNvPr id="61" name="直線箭頭接點 61">
            <a:extLst>
              <a:ext uri="{FF2B5EF4-FFF2-40B4-BE49-F238E27FC236}">
                <a16:creationId xmlns:a16="http://schemas.microsoft.com/office/drawing/2014/main" id="{902AF97C-C5CE-0349-AA24-874C0254F32F}"/>
              </a:ext>
            </a:extLst>
          </p:cNvPr>
          <p:cNvCxnSpPr>
            <a:cxnSpLocks/>
            <a:stCxn id="45" idx="1"/>
          </p:cNvCxnSpPr>
          <p:nvPr/>
        </p:nvCxnSpPr>
        <p:spPr>
          <a:xfrm flipH="1">
            <a:off x="3092791" y="4323246"/>
            <a:ext cx="1911470" cy="1606429"/>
          </a:xfrm>
          <a:prstGeom prst="straightConnector1">
            <a:avLst/>
          </a:prstGeom>
          <a:noFill/>
          <a:ln w="53975" cap="flat">
            <a:solidFill>
              <a:schemeClr val="bg1">
                <a:lumMod val="50000"/>
              </a:schemeClr>
            </a:solidFill>
            <a:prstDash val="solid"/>
            <a:miter/>
            <a:tailEnd type="arrow"/>
          </a:ln>
        </p:spPr>
      </p:cxnSp>
      <p:cxnSp>
        <p:nvCxnSpPr>
          <p:cNvPr id="72" name="直線箭頭接點 61">
            <a:extLst>
              <a:ext uri="{FF2B5EF4-FFF2-40B4-BE49-F238E27FC236}">
                <a16:creationId xmlns:a16="http://schemas.microsoft.com/office/drawing/2014/main" id="{3BC8161C-0774-AB4D-9D30-6EB9CF590E25}"/>
              </a:ext>
            </a:extLst>
          </p:cNvPr>
          <p:cNvCxnSpPr>
            <a:cxnSpLocks/>
            <a:stCxn id="45" idx="3"/>
          </p:cNvCxnSpPr>
          <p:nvPr/>
        </p:nvCxnSpPr>
        <p:spPr>
          <a:xfrm flipV="1">
            <a:off x="7153014" y="2837329"/>
            <a:ext cx="2200318" cy="1485917"/>
          </a:xfrm>
          <a:prstGeom prst="straightConnector1">
            <a:avLst/>
          </a:prstGeom>
          <a:noFill/>
          <a:ln w="53975" cap="flat">
            <a:solidFill>
              <a:schemeClr val="bg1">
                <a:lumMod val="50000"/>
              </a:schemeClr>
            </a:solidFill>
            <a:prstDash val="solid"/>
            <a:miter/>
            <a:tailEnd type="arrow"/>
          </a:ln>
        </p:spPr>
      </p:cxnSp>
      <p:cxnSp>
        <p:nvCxnSpPr>
          <p:cNvPr id="73" name="直線箭頭接點 61">
            <a:extLst>
              <a:ext uri="{FF2B5EF4-FFF2-40B4-BE49-F238E27FC236}">
                <a16:creationId xmlns:a16="http://schemas.microsoft.com/office/drawing/2014/main" id="{F5220B7D-C195-BC4D-B927-2D419500566B}"/>
              </a:ext>
            </a:extLst>
          </p:cNvPr>
          <p:cNvCxnSpPr>
            <a:cxnSpLocks/>
            <a:stCxn id="45" idx="3"/>
          </p:cNvCxnSpPr>
          <p:nvPr/>
        </p:nvCxnSpPr>
        <p:spPr>
          <a:xfrm flipV="1">
            <a:off x="7153014" y="3813809"/>
            <a:ext cx="2183121" cy="509437"/>
          </a:xfrm>
          <a:prstGeom prst="straightConnector1">
            <a:avLst/>
          </a:prstGeom>
          <a:noFill/>
          <a:ln w="53975" cap="flat">
            <a:solidFill>
              <a:schemeClr val="bg1">
                <a:lumMod val="50000"/>
              </a:schemeClr>
            </a:solidFill>
            <a:prstDash val="solid"/>
            <a:miter/>
            <a:tailEnd type="arrow"/>
          </a:ln>
        </p:spPr>
      </p:cxnSp>
      <p:cxnSp>
        <p:nvCxnSpPr>
          <p:cNvPr id="74" name="直線箭頭接點 61">
            <a:extLst>
              <a:ext uri="{FF2B5EF4-FFF2-40B4-BE49-F238E27FC236}">
                <a16:creationId xmlns:a16="http://schemas.microsoft.com/office/drawing/2014/main" id="{EDB7BDC5-A0E7-F94D-9CCD-949520817099}"/>
              </a:ext>
            </a:extLst>
          </p:cNvPr>
          <p:cNvCxnSpPr>
            <a:cxnSpLocks/>
            <a:stCxn id="45" idx="3"/>
          </p:cNvCxnSpPr>
          <p:nvPr/>
        </p:nvCxnSpPr>
        <p:spPr>
          <a:xfrm>
            <a:off x="7153014" y="4323246"/>
            <a:ext cx="2183121" cy="538392"/>
          </a:xfrm>
          <a:prstGeom prst="straightConnector1">
            <a:avLst/>
          </a:prstGeom>
          <a:noFill/>
          <a:ln w="53975" cap="flat">
            <a:solidFill>
              <a:schemeClr val="bg1">
                <a:lumMod val="50000"/>
              </a:schemeClr>
            </a:solidFill>
            <a:prstDash val="solid"/>
            <a:miter/>
            <a:tailEnd type="arrow"/>
          </a:ln>
        </p:spPr>
      </p:cxnSp>
      <p:cxnSp>
        <p:nvCxnSpPr>
          <p:cNvPr id="75" name="直線箭頭接點 61">
            <a:extLst>
              <a:ext uri="{FF2B5EF4-FFF2-40B4-BE49-F238E27FC236}">
                <a16:creationId xmlns:a16="http://schemas.microsoft.com/office/drawing/2014/main" id="{7FCE3DFE-F950-3045-8D92-E609700DAFB4}"/>
              </a:ext>
            </a:extLst>
          </p:cNvPr>
          <p:cNvCxnSpPr>
            <a:cxnSpLocks/>
            <a:stCxn id="45" idx="3"/>
          </p:cNvCxnSpPr>
          <p:nvPr/>
        </p:nvCxnSpPr>
        <p:spPr>
          <a:xfrm>
            <a:off x="7153014" y="4323246"/>
            <a:ext cx="2183121" cy="1485917"/>
          </a:xfrm>
          <a:prstGeom prst="straightConnector1">
            <a:avLst/>
          </a:prstGeom>
          <a:noFill/>
          <a:ln w="53975" cap="flat">
            <a:solidFill>
              <a:schemeClr val="bg1">
                <a:lumMod val="50000"/>
              </a:schemeClr>
            </a:solidFill>
            <a:prstDash val="solid"/>
            <a:miter/>
            <a:tailEnd type="arrow"/>
          </a:ln>
        </p:spPr>
      </p:cxnSp>
      <p:grpSp>
        <p:nvGrpSpPr>
          <p:cNvPr id="52" name="群組 51">
            <a:extLst>
              <a:ext uri="{FF2B5EF4-FFF2-40B4-BE49-F238E27FC236}">
                <a16:creationId xmlns:a16="http://schemas.microsoft.com/office/drawing/2014/main" id="{F7742E3A-DC9F-3B48-B192-179F2CDAC545}"/>
              </a:ext>
            </a:extLst>
          </p:cNvPr>
          <p:cNvGrpSpPr/>
          <p:nvPr/>
        </p:nvGrpSpPr>
        <p:grpSpPr>
          <a:xfrm>
            <a:off x="4659327" y="5443682"/>
            <a:ext cx="948146" cy="906068"/>
            <a:chOff x="2163124" y="1577032"/>
            <a:chExt cx="1896292" cy="1812135"/>
          </a:xfrm>
        </p:grpSpPr>
        <p:sp>
          <p:nvSpPr>
            <p:cNvPr id="53" name="橢圓 52">
              <a:extLst>
                <a:ext uri="{FF2B5EF4-FFF2-40B4-BE49-F238E27FC236}">
                  <a16:creationId xmlns:a16="http://schemas.microsoft.com/office/drawing/2014/main" id="{72F70A9D-6560-5E4C-97FF-C7C674CFF0B4}"/>
                </a:ext>
              </a:extLst>
            </p:cNvPr>
            <p:cNvSpPr/>
            <p:nvPr/>
          </p:nvSpPr>
          <p:spPr>
            <a:xfrm>
              <a:off x="2163124" y="1577032"/>
              <a:ext cx="1896292" cy="1812135"/>
            </a:xfrm>
            <a:prstGeom prst="ellipse">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latin typeface="Microsoft JhengHei" panose="020B0604030504040204" pitchFamily="34" charset="-120"/>
                <a:ea typeface="Microsoft JhengHei" panose="020B0604030504040204" pitchFamily="34" charset="-120"/>
              </a:endParaRPr>
            </a:p>
          </p:txBody>
        </p:sp>
        <p:sp>
          <p:nvSpPr>
            <p:cNvPr id="54" name="文字方塊 53">
              <a:extLst>
                <a:ext uri="{FF2B5EF4-FFF2-40B4-BE49-F238E27FC236}">
                  <a16:creationId xmlns:a16="http://schemas.microsoft.com/office/drawing/2014/main" id="{E652ABE5-4D75-4B44-9401-B017AACC4125}"/>
                </a:ext>
              </a:extLst>
            </p:cNvPr>
            <p:cNvSpPr txBox="1"/>
            <p:nvPr/>
          </p:nvSpPr>
          <p:spPr>
            <a:xfrm>
              <a:off x="2421962" y="2774361"/>
              <a:ext cx="1489914" cy="492442"/>
            </a:xfrm>
            <a:prstGeom prst="rect">
              <a:avLst/>
            </a:prstGeom>
            <a:noFill/>
            <a:ln>
              <a:noFill/>
            </a:ln>
          </p:spPr>
          <p:txBody>
            <a:bodyPr wrap="square" rtlCol="0">
              <a:spAutoFit/>
            </a:bodyPr>
            <a:lstStyle/>
            <a:p>
              <a:pPr algn="ctr" fontAlgn="ctr" hangingPunct="0"/>
              <a:r>
                <a:rPr lang="zh-TW" altLang="en-US" sz="1000" dirty="0">
                  <a:solidFill>
                    <a:schemeClr val="accent3">
                      <a:lumMod val="50000"/>
                    </a:schemeClr>
                  </a:solidFill>
                  <a:latin typeface="Yuanti SC" panose="02010600040101010101" pitchFamily="2" charset="-122"/>
                  <a:ea typeface="Yuanti SC" panose="02010600040101010101" pitchFamily="2" charset="-122"/>
                  <a:cs typeface="Lantinghei TC Heavy"/>
                </a:rPr>
                <a:t>照護機構</a:t>
              </a:r>
            </a:p>
          </p:txBody>
        </p:sp>
        <p:pic>
          <p:nvPicPr>
            <p:cNvPr id="55" name="圖片 54">
              <a:extLst>
                <a:ext uri="{FF2B5EF4-FFF2-40B4-BE49-F238E27FC236}">
                  <a16:creationId xmlns:a16="http://schemas.microsoft.com/office/drawing/2014/main" id="{3A75CC56-A4BD-FF40-AAB9-8C367C33F7BD}"/>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507127" y="1684610"/>
              <a:ext cx="1268578" cy="1065254"/>
            </a:xfrm>
            <a:prstGeom prst="rect">
              <a:avLst/>
            </a:prstGeom>
          </p:spPr>
        </p:pic>
      </p:grpSp>
      <p:grpSp>
        <p:nvGrpSpPr>
          <p:cNvPr id="5" name="群組 4">
            <a:extLst>
              <a:ext uri="{FF2B5EF4-FFF2-40B4-BE49-F238E27FC236}">
                <a16:creationId xmlns:a16="http://schemas.microsoft.com/office/drawing/2014/main" id="{62C181FD-03B8-C04D-8365-69868F0D1750}"/>
              </a:ext>
            </a:extLst>
          </p:cNvPr>
          <p:cNvGrpSpPr/>
          <p:nvPr/>
        </p:nvGrpSpPr>
        <p:grpSpPr>
          <a:xfrm>
            <a:off x="5639302" y="5456618"/>
            <a:ext cx="948146" cy="906068"/>
            <a:chOff x="17119184" y="3550441"/>
            <a:chExt cx="1896292" cy="1812135"/>
          </a:xfrm>
        </p:grpSpPr>
        <p:sp>
          <p:nvSpPr>
            <p:cNvPr id="57" name="Shape 256">
              <a:extLst>
                <a:ext uri="{FF2B5EF4-FFF2-40B4-BE49-F238E27FC236}">
                  <a16:creationId xmlns:a16="http://schemas.microsoft.com/office/drawing/2014/main" id="{67CAAC6A-C7E4-5F4B-A589-D7BBFB57A2DA}"/>
                </a:ext>
              </a:extLst>
            </p:cNvPr>
            <p:cNvSpPr/>
            <p:nvPr/>
          </p:nvSpPr>
          <p:spPr bwMode="auto">
            <a:xfrm>
              <a:off x="17119184" y="3550441"/>
              <a:ext cx="1896292" cy="1812135"/>
            </a:xfrm>
            <a:prstGeom prst="ellipse">
              <a:avLst/>
            </a:prstGeom>
            <a:solidFill>
              <a:srgbClr val="FFFF00"/>
            </a:solidFill>
            <a:ln w="28575" cap="flat">
              <a:solidFill>
                <a:srgbClr val="C67D08"/>
              </a:solidFill>
              <a:prstDash val="solid"/>
              <a:round/>
            </a:ln>
            <a:effectLst/>
          </p:spPr>
          <p:txBody>
            <a:bodyPr lIns="34289" tIns="34289" rIns="34289" bIns="34289" anchor="ctr"/>
            <a:lstStyle/>
            <a:p>
              <a:pPr algn="ctr">
                <a:defRPr>
                  <a:solidFill>
                    <a:srgbClr val="FFFFFF"/>
                  </a:solidFill>
                </a:defRPr>
              </a:pPr>
              <a:endParaRPr sz="1350">
                <a:solidFill>
                  <a:srgbClr val="FFFFFF"/>
                </a:solidFill>
                <a:latin typeface="Arial" charset="0"/>
                <a:ea typeface="微軟正黑體" charset="-120"/>
              </a:endParaRPr>
            </a:p>
          </p:txBody>
        </p:sp>
        <p:sp>
          <p:nvSpPr>
            <p:cNvPr id="62" name="Shape 257">
              <a:extLst>
                <a:ext uri="{FF2B5EF4-FFF2-40B4-BE49-F238E27FC236}">
                  <a16:creationId xmlns:a16="http://schemas.microsoft.com/office/drawing/2014/main" id="{A903AC20-D41A-7B43-8D93-323038DE8DDB}"/>
                </a:ext>
              </a:extLst>
            </p:cNvPr>
            <p:cNvSpPr>
              <a:spLocks noChangeArrowheads="1"/>
            </p:cNvSpPr>
            <p:nvPr/>
          </p:nvSpPr>
          <p:spPr bwMode="auto">
            <a:xfrm>
              <a:off x="17579814" y="4798408"/>
              <a:ext cx="1164418" cy="44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89" rIns="34289" bIns="34289">
              <a:spAutoFit/>
            </a:bodyPr>
            <a:lstStyle/>
            <a:p>
              <a:pPr>
                <a:spcBef>
                  <a:spcPct val="0"/>
                </a:spcBef>
              </a:pPr>
              <a:r>
                <a:rPr lang="zh-TW" altLang="en-US" sz="1000" dirty="0">
                  <a:solidFill>
                    <a:srgbClr val="974D25"/>
                  </a:solidFill>
                  <a:latin typeface="Yuanti TC" panose="02010600040101010101" pitchFamily="2" charset="-120"/>
                  <a:ea typeface="Yuanti TC" panose="02010600040101010101" pitchFamily="2" charset="-120"/>
                  <a:cs typeface="Times New Roman" panose="02020603050405020304" pitchFamily="18" charset="0"/>
                  <a:sym typeface="Yuanti TC" panose="02010600040101010101" pitchFamily="2" charset="-120"/>
                </a:rPr>
                <a:t>醫療院所</a:t>
              </a:r>
              <a:endParaRPr lang="zh-TW" altLang="zh-TW" sz="1000" dirty="0">
                <a:solidFill>
                  <a:srgbClr val="974D25"/>
                </a:solidFill>
                <a:latin typeface="Yuanti TC" panose="02010600040101010101" pitchFamily="2" charset="-120"/>
                <a:ea typeface="Yuanti TC" panose="02010600040101010101" pitchFamily="2" charset="-120"/>
                <a:cs typeface="Times New Roman" panose="02020603050405020304" pitchFamily="18" charset="0"/>
                <a:sym typeface="Yuanti TC" panose="02010600040101010101" pitchFamily="2" charset="-120"/>
              </a:endParaRPr>
            </a:p>
          </p:txBody>
        </p:sp>
        <p:pic>
          <p:nvPicPr>
            <p:cNvPr id="63" name="圖片 62">
              <a:extLst>
                <a:ext uri="{FF2B5EF4-FFF2-40B4-BE49-F238E27FC236}">
                  <a16:creationId xmlns:a16="http://schemas.microsoft.com/office/drawing/2014/main" id="{0E7E2D2F-E785-2641-BA6D-C7C7DA05F69C}"/>
                </a:ext>
              </a:extLst>
            </p:cNvPr>
            <p:cNvPicPr>
              <a:picLocks noChangeAspect="1"/>
            </p:cNvPicPr>
            <p:nvPr/>
          </p:nvPicPr>
          <p:blipFill>
            <a:blip r:embed="rId3"/>
            <a:stretch>
              <a:fillRect/>
            </a:stretch>
          </p:blipFill>
          <p:spPr>
            <a:xfrm>
              <a:off x="17616975" y="3817857"/>
              <a:ext cx="992683" cy="997192"/>
            </a:xfrm>
            <a:prstGeom prst="rect">
              <a:avLst/>
            </a:prstGeom>
          </p:spPr>
        </p:pic>
      </p:grpSp>
      <p:grpSp>
        <p:nvGrpSpPr>
          <p:cNvPr id="8" name="群組 7">
            <a:extLst>
              <a:ext uri="{FF2B5EF4-FFF2-40B4-BE49-F238E27FC236}">
                <a16:creationId xmlns:a16="http://schemas.microsoft.com/office/drawing/2014/main" id="{29F3DE4C-0E25-0A4D-8B28-6EFB5B5CEF1A}"/>
              </a:ext>
            </a:extLst>
          </p:cNvPr>
          <p:cNvGrpSpPr/>
          <p:nvPr/>
        </p:nvGrpSpPr>
        <p:grpSpPr>
          <a:xfrm>
            <a:off x="6619905" y="5455943"/>
            <a:ext cx="882972" cy="859645"/>
            <a:chOff x="14470920" y="4332434"/>
            <a:chExt cx="1765944" cy="1719290"/>
          </a:xfrm>
        </p:grpSpPr>
        <p:sp>
          <p:nvSpPr>
            <p:cNvPr id="64" name="Shape 268">
              <a:extLst>
                <a:ext uri="{FF2B5EF4-FFF2-40B4-BE49-F238E27FC236}">
                  <a16:creationId xmlns:a16="http://schemas.microsoft.com/office/drawing/2014/main" id="{CDAC3805-6F2D-654A-9886-A207560008AD}"/>
                </a:ext>
              </a:extLst>
            </p:cNvPr>
            <p:cNvSpPr/>
            <p:nvPr/>
          </p:nvSpPr>
          <p:spPr bwMode="auto">
            <a:xfrm>
              <a:off x="14470920" y="4332434"/>
              <a:ext cx="1765944" cy="1719290"/>
            </a:xfrm>
            <a:prstGeom prst="ellipse">
              <a:avLst/>
            </a:prstGeom>
            <a:solidFill>
              <a:srgbClr val="FFFF00"/>
            </a:solidFill>
            <a:ln w="28575" cap="flat">
              <a:solidFill>
                <a:srgbClr val="00B050"/>
              </a:solidFill>
              <a:prstDash val="solid"/>
              <a:round/>
            </a:ln>
            <a:effectLst/>
          </p:spPr>
          <p:txBody>
            <a:bodyPr lIns="34289" tIns="34289" rIns="34289" bIns="34289" anchor="ctr"/>
            <a:lstStyle/>
            <a:p>
              <a:pPr algn="ctr">
                <a:defRPr sz="1600">
                  <a:solidFill>
                    <a:srgbClr val="FFFFFF"/>
                  </a:solidFill>
                </a:defRPr>
              </a:pPr>
              <a:endParaRPr sz="1200">
                <a:solidFill>
                  <a:schemeClr val="tx1">
                    <a:lumMod val="75000"/>
                  </a:schemeClr>
                </a:solidFill>
                <a:latin typeface="Arial" charset="0"/>
                <a:ea typeface="微軟正黑體" charset="-120"/>
              </a:endParaRPr>
            </a:p>
          </p:txBody>
        </p:sp>
        <p:sp>
          <p:nvSpPr>
            <p:cNvPr id="65" name="Shape 269">
              <a:extLst>
                <a:ext uri="{FF2B5EF4-FFF2-40B4-BE49-F238E27FC236}">
                  <a16:creationId xmlns:a16="http://schemas.microsoft.com/office/drawing/2014/main" id="{D1744A1D-1B55-E943-A8D7-2B0241E7298B}"/>
                </a:ext>
              </a:extLst>
            </p:cNvPr>
            <p:cNvSpPr/>
            <p:nvPr/>
          </p:nvSpPr>
          <p:spPr bwMode="auto">
            <a:xfrm>
              <a:off x="14987450" y="5470338"/>
              <a:ext cx="779698" cy="446272"/>
            </a:xfrm>
            <a:prstGeom prst="rect">
              <a:avLst/>
            </a:prstGeom>
            <a:solidFill>
              <a:srgbClr val="FFFF00"/>
            </a:solidFill>
            <a:ln w="12700" cap="flat">
              <a:noFill/>
              <a:miter lim="400000"/>
            </a:ln>
            <a:effectLst/>
          </p:spPr>
          <p:txBody>
            <a:bodyPr wrap="none" lIns="34289" tIns="34289" rIns="34289" bIns="34289">
              <a:spAutoFit/>
            </a:bodyPr>
            <a:lstStyle>
              <a:lvl1pPr>
                <a:defRPr sz="1400">
                  <a:solidFill>
                    <a:srgbClr val="777F5E"/>
                  </a:solidFill>
                  <a:latin typeface="Yuanti TC"/>
                  <a:ea typeface="Yuanti TC"/>
                  <a:cs typeface="Yuanti TC"/>
                  <a:sym typeface="Yuanti TC"/>
                </a:defRPr>
              </a:lvl1pPr>
            </a:lstStyle>
            <a:p>
              <a:pPr algn="ctr">
                <a:defRPr/>
              </a:pPr>
              <a:r>
                <a:rPr sz="1000" dirty="0" err="1">
                  <a:solidFill>
                    <a:schemeClr val="tx1">
                      <a:lumMod val="75000"/>
                    </a:schemeClr>
                  </a:solidFill>
                </a:rPr>
                <a:t>藥</a:t>
              </a:r>
              <a:r>
                <a:rPr sz="1000" dirty="0">
                  <a:solidFill>
                    <a:schemeClr val="tx1">
                      <a:lumMod val="75000"/>
                    </a:schemeClr>
                  </a:solidFill>
                </a:rPr>
                <a:t> </a:t>
              </a:r>
              <a:r>
                <a:rPr lang="en-US" sz="1000" dirty="0">
                  <a:solidFill>
                    <a:schemeClr val="tx1">
                      <a:lumMod val="75000"/>
                    </a:schemeClr>
                  </a:solidFill>
                </a:rPr>
                <a:t>局 </a:t>
              </a:r>
              <a:endParaRPr sz="1000" dirty="0">
                <a:solidFill>
                  <a:schemeClr val="tx1">
                    <a:lumMod val="75000"/>
                  </a:schemeClr>
                </a:solidFill>
              </a:endParaRPr>
            </a:p>
          </p:txBody>
        </p:sp>
        <p:pic>
          <p:nvPicPr>
            <p:cNvPr id="66" name="image.png">
              <a:extLst>
                <a:ext uri="{FF2B5EF4-FFF2-40B4-BE49-F238E27FC236}">
                  <a16:creationId xmlns:a16="http://schemas.microsoft.com/office/drawing/2014/main" id="{AAF7D0CF-1146-F040-81FE-126A828FD0D8}"/>
                </a:ext>
              </a:extLst>
            </p:cNvPr>
            <p:cNvPicPr>
              <a:picLocks noChangeAspect="1"/>
            </p:cNvPicPr>
            <p:nvPr/>
          </p:nvPicPr>
          <p:blipFill>
            <a:blip r:embed="rId14">
              <a:biLevel thresh="75000"/>
            </a:blip>
            <a:stretch>
              <a:fillRect/>
            </a:stretch>
          </p:blipFill>
          <p:spPr bwMode="auto">
            <a:xfrm>
              <a:off x="14903014" y="4531437"/>
              <a:ext cx="977263" cy="953119"/>
            </a:xfrm>
            <a:prstGeom prst="rect">
              <a:avLst/>
            </a:prstGeom>
            <a:solidFill>
              <a:srgbClr val="FFFF00"/>
            </a:solidFill>
            <a:ln w="12700" cap="flat">
              <a:noFill/>
              <a:miter lim="400000"/>
            </a:ln>
            <a:effectLst/>
          </p:spPr>
        </p:pic>
      </p:grpSp>
      <p:grpSp>
        <p:nvGrpSpPr>
          <p:cNvPr id="10" name="群組 9">
            <a:extLst>
              <a:ext uri="{FF2B5EF4-FFF2-40B4-BE49-F238E27FC236}">
                <a16:creationId xmlns:a16="http://schemas.microsoft.com/office/drawing/2014/main" id="{A78B0926-BD8F-5343-BC5E-42AB6CEE1DB0}"/>
              </a:ext>
            </a:extLst>
          </p:cNvPr>
          <p:cNvGrpSpPr/>
          <p:nvPr/>
        </p:nvGrpSpPr>
        <p:grpSpPr>
          <a:xfrm>
            <a:off x="3656540" y="5444042"/>
            <a:ext cx="948146" cy="918644"/>
            <a:chOff x="7973480" y="10938883"/>
            <a:chExt cx="1896292" cy="1837288"/>
          </a:xfrm>
        </p:grpSpPr>
        <p:sp>
          <p:nvSpPr>
            <p:cNvPr id="67" name="Shape 273">
              <a:extLst>
                <a:ext uri="{FF2B5EF4-FFF2-40B4-BE49-F238E27FC236}">
                  <a16:creationId xmlns:a16="http://schemas.microsoft.com/office/drawing/2014/main" id="{BB09CD3D-DB96-CE41-8B13-FDB91AB62F8E}"/>
                </a:ext>
              </a:extLst>
            </p:cNvPr>
            <p:cNvSpPr/>
            <p:nvPr/>
          </p:nvSpPr>
          <p:spPr>
            <a:xfrm>
              <a:off x="7973480" y="10938883"/>
              <a:ext cx="1896292" cy="1837288"/>
            </a:xfrm>
            <a:prstGeom prst="ellipse">
              <a:avLst/>
            </a:prstGeom>
            <a:solidFill>
              <a:srgbClr val="FFFF00"/>
            </a:solidFill>
            <a:ln w="28575" cap="flat">
              <a:solidFill>
                <a:srgbClr val="6B8891"/>
              </a:solidFill>
              <a:prstDash val="solid"/>
              <a:round/>
            </a:ln>
            <a:effectLst/>
          </p:spPr>
          <p:txBody>
            <a:bodyPr lIns="34289" tIns="34289" rIns="34289" bIns="34289" anchor="ctr"/>
            <a:lstStyle/>
            <a:p>
              <a:pPr algn="ctr" eaLnBrk="1" hangingPunct="1">
                <a:defRPr sz="1600">
                  <a:solidFill>
                    <a:srgbClr val="FFFFFF"/>
                  </a:solidFill>
                </a:defRPr>
              </a:pPr>
              <a:endParaRPr sz="1200">
                <a:solidFill>
                  <a:srgbClr val="FFFFFF"/>
                </a:solidFill>
                <a:latin typeface="Arial" charset="0"/>
                <a:ea typeface="新細明體" charset="-120"/>
              </a:endParaRPr>
            </a:p>
          </p:txBody>
        </p:sp>
        <p:sp>
          <p:nvSpPr>
            <p:cNvPr id="68" name="Shape 274">
              <a:extLst>
                <a:ext uri="{FF2B5EF4-FFF2-40B4-BE49-F238E27FC236}">
                  <a16:creationId xmlns:a16="http://schemas.microsoft.com/office/drawing/2014/main" id="{DDE17D01-8CEB-3147-832B-022790981280}"/>
                </a:ext>
              </a:extLst>
            </p:cNvPr>
            <p:cNvSpPr/>
            <p:nvPr/>
          </p:nvSpPr>
          <p:spPr>
            <a:xfrm>
              <a:off x="8544870" y="12013547"/>
              <a:ext cx="967798" cy="446272"/>
            </a:xfrm>
            <a:prstGeom prst="rect">
              <a:avLst/>
            </a:prstGeom>
            <a:solidFill>
              <a:srgbClr val="FFFF00"/>
            </a:solidFill>
            <a:ln w="12700" cap="flat">
              <a:noFill/>
              <a:miter lim="400000"/>
            </a:ln>
            <a:effectLst/>
          </p:spPr>
          <p:txBody>
            <a:bodyPr wrap="square" lIns="34289" tIns="34289" rIns="34289" bIns="34289">
              <a:spAutoFit/>
            </a:bodyPr>
            <a:lstStyle>
              <a:lvl1pPr>
                <a:defRPr sz="1200">
                  <a:solidFill>
                    <a:srgbClr val="6B8891"/>
                  </a:solidFill>
                  <a:latin typeface="Yuanti TC"/>
                  <a:ea typeface="Yuanti TC"/>
                  <a:cs typeface="Yuanti TC"/>
                  <a:sym typeface="Yuanti TC"/>
                </a:defRPr>
              </a:lvl1pPr>
            </a:lstStyle>
            <a:p>
              <a:pPr eaLnBrk="1" hangingPunct="1">
                <a:defRPr/>
              </a:pPr>
              <a:r>
                <a:rPr lang="zh-TW" altLang="en-US" sz="1000" dirty="0">
                  <a:solidFill>
                    <a:schemeClr val="tx2">
                      <a:lumMod val="50000"/>
                    </a:schemeClr>
                  </a:solidFill>
                </a:rPr>
                <a:t>居護所</a:t>
              </a:r>
            </a:p>
          </p:txBody>
        </p:sp>
        <p:pic>
          <p:nvPicPr>
            <p:cNvPr id="69" name="圖片 68">
              <a:extLst>
                <a:ext uri="{FF2B5EF4-FFF2-40B4-BE49-F238E27FC236}">
                  <a16:creationId xmlns:a16="http://schemas.microsoft.com/office/drawing/2014/main" id="{44F1119F-AE17-C843-911A-6DAFC72134B1}"/>
                </a:ext>
              </a:extLst>
            </p:cNvPr>
            <p:cNvPicPr>
              <a:picLocks noChangeAspect="1"/>
            </p:cNvPicPr>
            <p:nvPr/>
          </p:nvPicPr>
          <p:blipFill>
            <a:blip r:embed="rId15"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90103" y="11068584"/>
              <a:ext cx="962752" cy="962752"/>
            </a:xfrm>
            <a:prstGeom prst="rect">
              <a:avLst/>
            </a:prstGeom>
            <a:solidFill>
              <a:srgbClr val="FFFF00"/>
            </a:solidFill>
          </p:spPr>
        </p:pic>
      </p:grpSp>
      <p:grpSp>
        <p:nvGrpSpPr>
          <p:cNvPr id="12" name="群組 11">
            <a:extLst>
              <a:ext uri="{FF2B5EF4-FFF2-40B4-BE49-F238E27FC236}">
                <a16:creationId xmlns:a16="http://schemas.microsoft.com/office/drawing/2014/main" id="{87777DA6-A97D-CF4A-9966-98FDC37E7403}"/>
              </a:ext>
            </a:extLst>
          </p:cNvPr>
          <p:cNvGrpSpPr/>
          <p:nvPr/>
        </p:nvGrpSpPr>
        <p:grpSpPr>
          <a:xfrm>
            <a:off x="7559705" y="5455943"/>
            <a:ext cx="882972" cy="859645"/>
            <a:chOff x="15119410" y="10911885"/>
            <a:chExt cx="1765944" cy="1719290"/>
          </a:xfrm>
        </p:grpSpPr>
        <p:grpSp>
          <p:nvGrpSpPr>
            <p:cNvPr id="70" name="群組 69">
              <a:extLst>
                <a:ext uri="{FF2B5EF4-FFF2-40B4-BE49-F238E27FC236}">
                  <a16:creationId xmlns:a16="http://schemas.microsoft.com/office/drawing/2014/main" id="{3F4A6A53-DE1B-5F46-950C-75295B6000D6}"/>
                </a:ext>
              </a:extLst>
            </p:cNvPr>
            <p:cNvGrpSpPr/>
            <p:nvPr/>
          </p:nvGrpSpPr>
          <p:grpSpPr>
            <a:xfrm>
              <a:off x="15119410" y="10911885"/>
              <a:ext cx="1765944" cy="1719290"/>
              <a:chOff x="14470920" y="4332434"/>
              <a:chExt cx="1765944" cy="1719290"/>
            </a:xfrm>
          </p:grpSpPr>
          <p:sp>
            <p:nvSpPr>
              <p:cNvPr id="71" name="Shape 268">
                <a:extLst>
                  <a:ext uri="{FF2B5EF4-FFF2-40B4-BE49-F238E27FC236}">
                    <a16:creationId xmlns:a16="http://schemas.microsoft.com/office/drawing/2014/main" id="{A41E9CA9-4645-4C4A-BD0E-C75DFA16E483}"/>
                  </a:ext>
                </a:extLst>
              </p:cNvPr>
              <p:cNvSpPr/>
              <p:nvPr/>
            </p:nvSpPr>
            <p:spPr bwMode="auto">
              <a:xfrm>
                <a:off x="14470920" y="4332434"/>
                <a:ext cx="1765944" cy="1719290"/>
              </a:xfrm>
              <a:prstGeom prst="ellipse">
                <a:avLst/>
              </a:prstGeom>
              <a:solidFill>
                <a:srgbClr val="FFFF00"/>
              </a:solidFill>
              <a:ln w="28575" cap="flat">
                <a:solidFill>
                  <a:srgbClr val="00B050"/>
                </a:solidFill>
                <a:prstDash val="solid"/>
                <a:round/>
              </a:ln>
              <a:effectLst/>
            </p:spPr>
            <p:txBody>
              <a:bodyPr lIns="34289" tIns="34289" rIns="34289" bIns="34289" anchor="ctr"/>
              <a:lstStyle/>
              <a:p>
                <a:pPr algn="ctr">
                  <a:defRPr sz="1600">
                    <a:solidFill>
                      <a:srgbClr val="FFFFFF"/>
                    </a:solidFill>
                  </a:defRPr>
                </a:pPr>
                <a:endParaRPr sz="1200">
                  <a:solidFill>
                    <a:schemeClr val="tx1">
                      <a:lumMod val="75000"/>
                    </a:schemeClr>
                  </a:solidFill>
                  <a:latin typeface="Arial" charset="0"/>
                  <a:ea typeface="微軟正黑體" charset="-120"/>
                </a:endParaRPr>
              </a:p>
            </p:txBody>
          </p:sp>
          <p:sp>
            <p:nvSpPr>
              <p:cNvPr id="76" name="Shape 269">
                <a:extLst>
                  <a:ext uri="{FF2B5EF4-FFF2-40B4-BE49-F238E27FC236}">
                    <a16:creationId xmlns:a16="http://schemas.microsoft.com/office/drawing/2014/main" id="{8D8AABA5-1215-7849-8AE1-DA591ECCC653}"/>
                  </a:ext>
                </a:extLst>
              </p:cNvPr>
              <p:cNvSpPr/>
              <p:nvPr/>
            </p:nvSpPr>
            <p:spPr bwMode="auto">
              <a:xfrm>
                <a:off x="14763030" y="5444938"/>
                <a:ext cx="1228538" cy="446272"/>
              </a:xfrm>
              <a:prstGeom prst="rect">
                <a:avLst/>
              </a:prstGeom>
              <a:solidFill>
                <a:srgbClr val="FFFF00"/>
              </a:solidFill>
              <a:ln w="12700" cap="flat">
                <a:noFill/>
                <a:miter lim="400000"/>
              </a:ln>
              <a:effectLst/>
            </p:spPr>
            <p:txBody>
              <a:bodyPr wrap="none" lIns="34289" tIns="34289" rIns="34289" bIns="34289">
                <a:spAutoFit/>
              </a:bodyPr>
              <a:lstStyle>
                <a:lvl1pPr>
                  <a:defRPr sz="1400">
                    <a:solidFill>
                      <a:srgbClr val="777F5E"/>
                    </a:solidFill>
                    <a:latin typeface="Yuanti TC"/>
                    <a:ea typeface="Yuanti TC"/>
                    <a:cs typeface="Yuanti TC"/>
                    <a:sym typeface="Yuanti TC"/>
                  </a:defRPr>
                </a:lvl1pPr>
              </a:lstStyle>
              <a:p>
                <a:pPr algn="ctr">
                  <a:defRPr/>
                </a:pPr>
                <a:r>
                  <a:rPr lang="en-US" sz="1000" dirty="0" err="1">
                    <a:solidFill>
                      <a:schemeClr val="tx1">
                        <a:lumMod val="75000"/>
                      </a:schemeClr>
                    </a:solidFill>
                  </a:rPr>
                  <a:t>海外救援</a:t>
                </a:r>
                <a:r>
                  <a:rPr lang="en-US" sz="1000" dirty="0">
                    <a:solidFill>
                      <a:schemeClr val="tx1">
                        <a:lumMod val="75000"/>
                      </a:schemeClr>
                    </a:solidFill>
                  </a:rPr>
                  <a:t> </a:t>
                </a:r>
                <a:endParaRPr sz="1000" dirty="0">
                  <a:solidFill>
                    <a:schemeClr val="tx1">
                      <a:lumMod val="75000"/>
                    </a:schemeClr>
                  </a:solidFill>
                </a:endParaRPr>
              </a:p>
            </p:txBody>
          </p:sp>
        </p:grpSp>
        <p:pic>
          <p:nvPicPr>
            <p:cNvPr id="11" name="圖片 10">
              <a:extLst>
                <a:ext uri="{FF2B5EF4-FFF2-40B4-BE49-F238E27FC236}">
                  <a16:creationId xmlns:a16="http://schemas.microsoft.com/office/drawing/2014/main" id="{56A4FB37-4392-234A-A014-EC000BE71D75}"/>
                </a:ext>
              </a:extLst>
            </p:cNvPr>
            <p:cNvPicPr>
              <a:picLocks noChangeAspect="1"/>
            </p:cNvPicPr>
            <p:nvPr/>
          </p:nvPicPr>
          <p:blipFill>
            <a:blip r:embed="rId16"/>
            <a:stretch>
              <a:fillRect/>
            </a:stretch>
          </p:blipFill>
          <p:spPr>
            <a:xfrm rot="20103777">
              <a:off x="15629026" y="11119373"/>
              <a:ext cx="850900" cy="774700"/>
            </a:xfrm>
            <a:prstGeom prst="rect">
              <a:avLst/>
            </a:prstGeom>
            <a:solidFill>
              <a:srgbClr val="FFFF00"/>
            </a:solidFill>
          </p:spPr>
        </p:pic>
      </p:grpSp>
    </p:spTree>
    <p:extLst>
      <p:ext uri="{BB962C8B-B14F-4D97-AF65-F5344CB8AC3E}">
        <p14:creationId xmlns:p14="http://schemas.microsoft.com/office/powerpoint/2010/main" val="338510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122">
            <a:extLst>
              <a:ext uri="{FF2B5EF4-FFF2-40B4-BE49-F238E27FC236}">
                <a16:creationId xmlns:a16="http://schemas.microsoft.com/office/drawing/2014/main" id="{A920A593-B0E8-A54C-98AE-9435218D8E19}"/>
              </a:ext>
            </a:extLst>
          </p:cNvPr>
          <p:cNvSpPr/>
          <p:nvPr/>
        </p:nvSpPr>
        <p:spPr>
          <a:xfrm>
            <a:off x="3737159" y="481459"/>
            <a:ext cx="5340447" cy="838277"/>
          </a:xfrm>
          <a:prstGeom prst="rect">
            <a:avLst/>
          </a:prstGeom>
          <a:ln w="12700">
            <a:miter lim="400000"/>
          </a:ln>
          <a:extLst>
            <a:ext uri="{C572A759-6A51-4108-AA02-DFA0A04FC94B}">
              <ma14:wrappingTextBoxFlag xmlns:ma14="http://schemas.microsoft.com/office/mac/drawingml/2011/main" xmlns="" val="1"/>
            </a:ext>
          </a:extLst>
        </p:spPr>
        <p:txBody>
          <a:bodyPr lIns="14288" tIns="14288" rIns="14288" bIns="14288" anchor="ctr">
            <a:noAutofit/>
          </a:bodyPr>
          <a:lstStyle/>
          <a:p>
            <a:pPr>
              <a:lnSpc>
                <a:spcPct val="90000"/>
              </a:lnSpc>
              <a:spcBef>
                <a:spcPts val="647"/>
              </a:spcBef>
            </a:pPr>
            <a:r>
              <a:rPr lang="en-US" altLang="zh-TW" sz="3200" b="1" dirty="0">
                <a:solidFill>
                  <a:srgbClr val="7030A0"/>
                </a:solidFill>
                <a:latin typeface="Microsoft JhengHei" panose="020B0604030504040204" pitchFamily="34" charset="-120"/>
                <a:ea typeface="Microsoft JhengHei" panose="020B0604030504040204" pitchFamily="34" charset="-120"/>
                <a:cs typeface="Lantinghei TC Heavy" charset="-120"/>
                <a:sym typeface="Bodoni SvtyTwo ITC TT-Book"/>
              </a:rPr>
              <a:t>IDS </a:t>
            </a:r>
            <a:r>
              <a:rPr lang="zh-TW" altLang="en-US" sz="3200" b="1" dirty="0">
                <a:solidFill>
                  <a:srgbClr val="7030A0"/>
                </a:solidFill>
                <a:latin typeface="Microsoft JhengHei" panose="020B0604030504040204" pitchFamily="34" charset="-120"/>
                <a:ea typeface="Microsoft JhengHei" panose="020B0604030504040204" pitchFamily="34" charset="-120"/>
                <a:cs typeface="Lantinghei TC Heavy" charset="-120"/>
                <a:sym typeface="Bodoni SvtyTwo ITC TT-Book"/>
              </a:rPr>
              <a:t>巡回醫療及會診</a:t>
            </a:r>
          </a:p>
        </p:txBody>
      </p:sp>
      <p:grpSp>
        <p:nvGrpSpPr>
          <p:cNvPr id="10" name="群組 9"/>
          <p:cNvGrpSpPr/>
          <p:nvPr/>
        </p:nvGrpSpPr>
        <p:grpSpPr>
          <a:xfrm>
            <a:off x="4837745" y="3189689"/>
            <a:ext cx="4367303" cy="598019"/>
            <a:chOff x="3816664" y="3189688"/>
            <a:chExt cx="4367303" cy="598019"/>
          </a:xfrm>
        </p:grpSpPr>
        <p:cxnSp>
          <p:nvCxnSpPr>
            <p:cNvPr id="31" name="直線箭頭接點 74">
              <a:extLst>
                <a:ext uri="{FF2B5EF4-FFF2-40B4-BE49-F238E27FC236}">
                  <a16:creationId xmlns:a16="http://schemas.microsoft.com/office/drawing/2014/main" id="{3DF09120-07AA-3E4C-B922-4FA389A1BE47}"/>
                </a:ext>
              </a:extLst>
            </p:cNvPr>
            <p:cNvCxnSpPr>
              <a:cxnSpLocks/>
            </p:cNvCxnSpPr>
            <p:nvPr/>
          </p:nvCxnSpPr>
          <p:spPr>
            <a:xfrm>
              <a:off x="3816664" y="3787707"/>
              <a:ext cx="4367303" cy="0"/>
            </a:xfrm>
            <a:prstGeom prst="straightConnector1">
              <a:avLst/>
            </a:prstGeom>
            <a:noFill/>
            <a:ln w="53975" cap="flat">
              <a:solidFill>
                <a:schemeClr val="bg2">
                  <a:lumMod val="50000"/>
                </a:schemeClr>
              </a:solidFill>
              <a:prstDash val="sysDash"/>
              <a:miter/>
              <a:headEnd type="arrow"/>
              <a:tailEnd type="arrow"/>
            </a:ln>
          </p:spPr>
        </p:cxnSp>
        <p:sp>
          <p:nvSpPr>
            <p:cNvPr id="32" name="文字方塊 77">
              <a:extLst>
                <a:ext uri="{FF2B5EF4-FFF2-40B4-BE49-F238E27FC236}">
                  <a16:creationId xmlns:a16="http://schemas.microsoft.com/office/drawing/2014/main" id="{5CAE4059-F8D4-E745-999C-434FE5A0396A}"/>
                </a:ext>
              </a:extLst>
            </p:cNvPr>
            <p:cNvSpPr txBox="1"/>
            <p:nvPr/>
          </p:nvSpPr>
          <p:spPr>
            <a:xfrm>
              <a:off x="5451214" y="3189688"/>
              <a:ext cx="1063925" cy="482825"/>
            </a:xfrm>
            <a:prstGeom prst="rect">
              <a:avLst/>
            </a:prstGeom>
            <a:noFill/>
            <a:ln cap="flat">
              <a:noFill/>
            </a:ln>
          </p:spPr>
          <p:txBody>
            <a:bodyPr vert="horz" wrap="square" lIns="51435" tIns="25718" rIns="51435" bIns="25718" anchor="t" anchorCtr="0" compatLnSpc="1">
              <a:spAutoFit/>
            </a:bodyPr>
            <a:lstStyle/>
            <a:p>
              <a:pPr algn="ctr">
                <a:defRPr sz="1800" b="0" i="0" u="none" strike="noStrike" kern="0" cap="none" spc="0" baseline="0">
                  <a:solidFill>
                    <a:srgbClr val="000000"/>
                  </a:solidFill>
                  <a:uFillTx/>
                </a:defRPr>
              </a:pPr>
              <a:r>
                <a:rPr lang="en-US" b="1" dirty="0">
                  <a:solidFill>
                    <a:schemeClr val="tx1">
                      <a:lumMod val="75000"/>
                    </a:schemeClr>
                  </a:solidFill>
                  <a:latin typeface="微軟正黑體"/>
                  <a:ea typeface="微軟正黑體"/>
                  <a:cs typeface="Heiti TC Medium"/>
                </a:rPr>
                <a:t>2</a:t>
              </a:r>
              <a:r>
                <a:rPr lang="en-US" sz="1000" b="1" dirty="0">
                  <a:solidFill>
                    <a:schemeClr val="tx1">
                      <a:lumMod val="75000"/>
                    </a:schemeClr>
                  </a:solidFill>
                  <a:latin typeface="微軟正黑體"/>
                  <a:ea typeface="微軟正黑體"/>
                  <a:cs typeface="Heiti TC Medium"/>
                </a:rPr>
                <a:t>.</a:t>
              </a:r>
            </a:p>
            <a:p>
              <a:pPr algn="ctr">
                <a:defRPr sz="1800" b="0" i="0" u="none" strike="noStrike" kern="0" cap="none" spc="0" baseline="0">
                  <a:solidFill>
                    <a:srgbClr val="000000"/>
                  </a:solidFill>
                  <a:uFillTx/>
                </a:defRPr>
              </a:pPr>
              <a:r>
                <a:rPr lang="en-US" sz="1000" b="1" dirty="0">
                  <a:solidFill>
                    <a:schemeClr val="tx1">
                      <a:lumMod val="75000"/>
                    </a:schemeClr>
                  </a:solidFill>
                  <a:latin typeface="微軟正黑體"/>
                  <a:ea typeface="微軟正黑體"/>
                  <a:cs typeface="Heiti TC Medium"/>
                </a:rPr>
                <a:t> AI</a:t>
              </a:r>
              <a:r>
                <a:rPr lang="zh-TW" altLang="en-US" sz="1000" b="1" dirty="0">
                  <a:solidFill>
                    <a:schemeClr val="tx1">
                      <a:lumMod val="75000"/>
                    </a:schemeClr>
                  </a:solidFill>
                  <a:latin typeface="微軟正黑體"/>
                  <a:ea typeface="微軟正黑體"/>
                  <a:cs typeface="Heiti TC Medium"/>
                </a:rPr>
                <a:t>報告</a:t>
              </a:r>
              <a:r>
                <a:rPr lang="en-US" altLang="zh-TW" sz="1000" b="1" dirty="0">
                  <a:solidFill>
                    <a:schemeClr val="tx1">
                      <a:lumMod val="75000"/>
                    </a:schemeClr>
                  </a:solidFill>
                  <a:latin typeface="微軟正黑體"/>
                  <a:ea typeface="微軟正黑體"/>
                  <a:cs typeface="Heiti TC Medium"/>
                </a:rPr>
                <a:t>(1</a:t>
              </a:r>
              <a:r>
                <a:rPr lang="en-US" sz="1000" b="1" dirty="0">
                  <a:solidFill>
                    <a:schemeClr val="tx1">
                      <a:lumMod val="75000"/>
                    </a:schemeClr>
                  </a:solidFill>
                  <a:latin typeface="微軟正黑體"/>
                  <a:ea typeface="微軟正黑體"/>
                  <a:cs typeface="Heiti TC Medium"/>
                </a:rPr>
                <a:t>分鐘)</a:t>
              </a:r>
            </a:p>
          </p:txBody>
        </p:sp>
      </p:grpSp>
      <p:grpSp>
        <p:nvGrpSpPr>
          <p:cNvPr id="238" name="群組 237"/>
          <p:cNvGrpSpPr/>
          <p:nvPr/>
        </p:nvGrpSpPr>
        <p:grpSpPr>
          <a:xfrm>
            <a:off x="3743479" y="3373768"/>
            <a:ext cx="1172643" cy="615128"/>
            <a:chOff x="2271877" y="2858420"/>
            <a:chExt cx="1172643" cy="615128"/>
          </a:xfrm>
        </p:grpSpPr>
        <p:pic>
          <p:nvPicPr>
            <p:cNvPr id="237" name="圖片 236"/>
            <p:cNvPicPr>
              <a:picLocks noChangeAspect="1"/>
            </p:cNvPicPr>
            <p:nvPr/>
          </p:nvPicPr>
          <p:blipFill>
            <a:blip r:embed="rId3"/>
            <a:stretch>
              <a:fillRect/>
            </a:stretch>
          </p:blipFill>
          <p:spPr>
            <a:xfrm>
              <a:off x="2271877" y="2858420"/>
              <a:ext cx="1172643" cy="615128"/>
            </a:xfrm>
            <a:prstGeom prst="rect">
              <a:avLst/>
            </a:prstGeom>
          </p:spPr>
        </p:pic>
        <p:sp>
          <p:nvSpPr>
            <p:cNvPr id="62" name="文字方塊 53">
              <a:extLst>
                <a:ext uri="{FF2B5EF4-FFF2-40B4-BE49-F238E27FC236}">
                  <a16:creationId xmlns:a16="http://schemas.microsoft.com/office/drawing/2014/main" id="{7AC7F1EA-DBD1-E142-BE89-FE531A0F8C93}"/>
                </a:ext>
              </a:extLst>
            </p:cNvPr>
            <p:cNvSpPr txBox="1"/>
            <p:nvPr/>
          </p:nvSpPr>
          <p:spPr>
            <a:xfrm>
              <a:off x="2377363" y="3065030"/>
              <a:ext cx="924442" cy="354585"/>
            </a:xfrm>
            <a:prstGeom prst="rect">
              <a:avLst/>
            </a:prstGeom>
            <a:noFill/>
            <a:ln cap="flat">
              <a:noFill/>
            </a:ln>
          </p:spPr>
          <p:txBody>
            <a:bodyPr vert="horz" wrap="square" lIns="51435" tIns="25718" rIns="51435" bIns="25718" anchor="t" anchorCtr="0" compatLnSpc="1">
              <a:spAutoFit/>
            </a:bodyPr>
            <a:lstStyle/>
            <a:p>
              <a:pPr>
                <a:spcAft>
                  <a:spcPts val="169"/>
                </a:spcAft>
                <a:defRPr sz="1800" b="0" i="0" u="none" strike="noStrike" kern="0" cap="none" spc="0" baseline="0">
                  <a:solidFill>
                    <a:srgbClr val="000000"/>
                  </a:solidFill>
                  <a:uFillTx/>
                </a:defRPr>
              </a:pPr>
              <a:r>
                <a:rPr lang="en-US" sz="900" dirty="0">
                  <a:solidFill>
                    <a:schemeClr val="bg2">
                      <a:lumMod val="20000"/>
                      <a:lumOff val="80000"/>
                    </a:schemeClr>
                  </a:solidFill>
                  <a:latin typeface="微軟正黑體"/>
                  <a:ea typeface="微軟正黑體"/>
                  <a:cs typeface="Heiti TC Medium"/>
                </a:rPr>
                <a:t> </a:t>
              </a:r>
              <a:r>
                <a:rPr lang="zh-TW" altLang="en-US" sz="900" dirty="0">
                  <a:solidFill>
                    <a:schemeClr val="bg2">
                      <a:lumMod val="20000"/>
                      <a:lumOff val="80000"/>
                    </a:schemeClr>
                  </a:solidFill>
                  <a:latin typeface="微軟正黑體"/>
                  <a:ea typeface="微軟正黑體"/>
                  <a:cs typeface="Heiti TC Medium"/>
                </a:rPr>
                <a:t>心功能評估</a:t>
              </a:r>
              <a:r>
                <a:rPr lang="en-US" sz="900" dirty="0">
                  <a:solidFill>
                    <a:schemeClr val="bg2">
                      <a:lumMod val="20000"/>
                      <a:lumOff val="80000"/>
                    </a:schemeClr>
                  </a:solidFill>
                  <a:latin typeface="微軟正黑體"/>
                  <a:ea typeface="微軟正黑體"/>
                  <a:cs typeface="Heiti TC Medium"/>
                </a:rPr>
                <a:t> A.I.     </a:t>
              </a:r>
            </a:p>
            <a:p>
              <a:pPr>
                <a:spcAft>
                  <a:spcPts val="169"/>
                </a:spcAft>
                <a:defRPr sz="1800" b="0" i="0" u="none" strike="noStrike" kern="0" cap="none" spc="0" baseline="0">
                  <a:solidFill>
                    <a:srgbClr val="000000"/>
                  </a:solidFill>
                  <a:uFillTx/>
                </a:defRPr>
              </a:pPr>
              <a:r>
                <a:rPr lang="en-US" sz="900" dirty="0">
                  <a:solidFill>
                    <a:schemeClr val="bg2">
                      <a:lumMod val="20000"/>
                      <a:lumOff val="80000"/>
                    </a:schemeClr>
                  </a:solidFill>
                  <a:latin typeface="微軟正黑體"/>
                  <a:ea typeface="微軟正黑體"/>
                  <a:cs typeface="Heiti TC Medium"/>
                </a:rPr>
                <a:t> </a:t>
              </a:r>
              <a:r>
                <a:rPr lang="zh-TW" altLang="en-US" sz="900" dirty="0">
                  <a:solidFill>
                    <a:schemeClr val="bg2">
                      <a:lumMod val="20000"/>
                      <a:lumOff val="80000"/>
                    </a:schemeClr>
                  </a:solidFill>
                  <a:latin typeface="微軟正黑體"/>
                  <a:ea typeface="微軟正黑體"/>
                  <a:cs typeface="Heiti TC Medium"/>
                </a:rPr>
                <a:t>視網膜病變</a:t>
              </a:r>
              <a:r>
                <a:rPr lang="en-US" sz="900" dirty="0">
                  <a:solidFill>
                    <a:schemeClr val="bg2">
                      <a:lumMod val="20000"/>
                      <a:lumOff val="80000"/>
                    </a:schemeClr>
                  </a:solidFill>
                  <a:latin typeface="微軟正黑體"/>
                  <a:ea typeface="微軟正黑體"/>
                  <a:cs typeface="Heiti TC Medium"/>
                </a:rPr>
                <a:t> A.I.  </a:t>
              </a:r>
            </a:p>
          </p:txBody>
        </p:sp>
      </p:grpSp>
      <p:grpSp>
        <p:nvGrpSpPr>
          <p:cNvPr id="12" name="群組 11">
            <a:extLst>
              <a:ext uri="{FF2B5EF4-FFF2-40B4-BE49-F238E27FC236}">
                <a16:creationId xmlns:a16="http://schemas.microsoft.com/office/drawing/2014/main" id="{BCB4C50E-D3CC-AB44-88F6-E27D669F49CD}"/>
              </a:ext>
            </a:extLst>
          </p:cNvPr>
          <p:cNvGrpSpPr/>
          <p:nvPr/>
        </p:nvGrpSpPr>
        <p:grpSpPr>
          <a:xfrm>
            <a:off x="1328483" y="3329575"/>
            <a:ext cx="2504899" cy="1080291"/>
            <a:chOff x="2656965" y="6659150"/>
            <a:chExt cx="5009797" cy="2160581"/>
          </a:xfrm>
        </p:grpSpPr>
        <p:pic>
          <p:nvPicPr>
            <p:cNvPr id="199" name="圖片 80">
              <a:extLst>
                <a:ext uri="{FF2B5EF4-FFF2-40B4-BE49-F238E27FC236}">
                  <a16:creationId xmlns:a16="http://schemas.microsoft.com/office/drawing/2014/main" id="{03DAE091-260E-2E49-97D5-AF61EC671F18}"/>
                </a:ext>
              </a:extLst>
            </p:cNvPr>
            <p:cNvPicPr>
              <a:picLocks noChangeAspect="1"/>
            </p:cNvPicPr>
            <p:nvPr/>
          </p:nvPicPr>
          <p:blipFill>
            <a:blip r:embed="rId4"/>
            <a:stretch>
              <a:fillRect/>
            </a:stretch>
          </p:blipFill>
          <p:spPr>
            <a:xfrm>
              <a:off x="2656965" y="6910351"/>
              <a:ext cx="1686542" cy="1686542"/>
            </a:xfrm>
            <a:prstGeom prst="rect">
              <a:avLst/>
            </a:prstGeom>
            <a:noFill/>
            <a:ln cap="flat">
              <a:noFill/>
            </a:ln>
          </p:spPr>
        </p:pic>
        <p:grpSp>
          <p:nvGrpSpPr>
            <p:cNvPr id="19" name="群組 43">
              <a:extLst>
                <a:ext uri="{FF2B5EF4-FFF2-40B4-BE49-F238E27FC236}">
                  <a16:creationId xmlns:a16="http://schemas.microsoft.com/office/drawing/2014/main" id="{B557782F-F3A9-D74C-B79F-EDC5F54433B2}"/>
                </a:ext>
              </a:extLst>
            </p:cNvPr>
            <p:cNvGrpSpPr/>
            <p:nvPr/>
          </p:nvGrpSpPr>
          <p:grpSpPr>
            <a:xfrm>
              <a:off x="5905586" y="7233380"/>
              <a:ext cx="1761176" cy="1493347"/>
              <a:chOff x="452001" y="2811779"/>
              <a:chExt cx="1350568" cy="1145181"/>
            </a:xfrm>
          </p:grpSpPr>
          <p:sp>
            <p:nvSpPr>
              <p:cNvPr id="20" name="文字方塊 78">
                <a:extLst>
                  <a:ext uri="{FF2B5EF4-FFF2-40B4-BE49-F238E27FC236}">
                    <a16:creationId xmlns:a16="http://schemas.microsoft.com/office/drawing/2014/main" id="{D2BD7C31-8A3E-2442-AEF2-4A09623B5590}"/>
                  </a:ext>
                </a:extLst>
              </p:cNvPr>
              <p:cNvSpPr txBox="1"/>
              <p:nvPr/>
            </p:nvSpPr>
            <p:spPr>
              <a:xfrm>
                <a:off x="452001" y="3405262"/>
                <a:ext cx="1350568" cy="551698"/>
              </a:xfrm>
              <a:prstGeom prst="rect">
                <a:avLst/>
              </a:prstGeom>
              <a:noFill/>
              <a:ln cap="flat">
                <a:noFill/>
              </a:ln>
            </p:spPr>
            <p:txBody>
              <a:bodyPr vert="horz" wrap="square" lIns="25718" tIns="25718" rIns="25718" bIns="25718" anchor="t" anchorCtr="1" compatLnSpc="1">
                <a:spAutoFit/>
              </a:bodyPr>
              <a:lstStyle/>
              <a:p>
                <a:pPr>
                  <a:defRPr sz="1800" b="0" i="0" u="none" strike="noStrike" kern="0" cap="none" spc="0" baseline="0">
                    <a:solidFill>
                      <a:srgbClr val="000000"/>
                    </a:solidFill>
                    <a:uFillTx/>
                  </a:defRPr>
                </a:pPr>
                <a:r>
                  <a:rPr lang="zh-TW" altLang="en-US" sz="1000" dirty="0">
                    <a:solidFill>
                      <a:srgbClr val="000000"/>
                    </a:solidFill>
                    <a:latin typeface="微軟正黑體"/>
                    <a:ea typeface="微軟正黑體"/>
                    <a:cs typeface="Heiti TC Medium"/>
                  </a:rPr>
                  <a:t>檢驗圖片</a:t>
                </a:r>
                <a:endParaRPr lang="en-US" altLang="zh-TW" sz="1000" dirty="0">
                  <a:solidFill>
                    <a:srgbClr val="000000"/>
                  </a:solidFill>
                  <a:latin typeface="微軟正黑體"/>
                  <a:ea typeface="微軟正黑體"/>
                  <a:cs typeface="Heiti TC Medium"/>
                </a:endParaRPr>
              </a:p>
              <a:p>
                <a:pPr>
                  <a:defRPr sz="1800" b="0" i="0" u="none" strike="noStrike" kern="0" cap="none" spc="0" baseline="0">
                    <a:solidFill>
                      <a:srgbClr val="000000"/>
                    </a:solidFill>
                    <a:uFillTx/>
                  </a:defRPr>
                </a:pPr>
                <a:r>
                  <a:rPr lang="en-US" sz="1000" dirty="0">
                    <a:solidFill>
                      <a:srgbClr val="000000"/>
                    </a:solidFill>
                    <a:latin typeface="微軟正黑體"/>
                    <a:ea typeface="微軟正黑體"/>
                    <a:cs typeface="Heiti TC Medium"/>
                  </a:rPr>
                  <a:t>A I </a:t>
                </a:r>
                <a:r>
                  <a:rPr lang="zh-TW" altLang="en-US" sz="1000" dirty="0">
                    <a:solidFill>
                      <a:srgbClr val="000000"/>
                    </a:solidFill>
                    <a:latin typeface="微軟正黑體"/>
                    <a:ea typeface="微軟正黑體"/>
                    <a:cs typeface="Heiti TC Medium"/>
                  </a:rPr>
                  <a:t>報告</a:t>
                </a:r>
                <a:endParaRPr lang="en-US" sz="1000" dirty="0">
                  <a:solidFill>
                    <a:srgbClr val="000000"/>
                  </a:solidFill>
                  <a:latin typeface="微軟正黑體"/>
                  <a:ea typeface="微軟正黑體"/>
                  <a:cs typeface="Heiti TC Medium"/>
                </a:endParaRPr>
              </a:p>
            </p:txBody>
          </p:sp>
          <p:pic>
            <p:nvPicPr>
              <p:cNvPr id="21" name="圖片 79">
                <a:extLst>
                  <a:ext uri="{FF2B5EF4-FFF2-40B4-BE49-F238E27FC236}">
                    <a16:creationId xmlns:a16="http://schemas.microsoft.com/office/drawing/2014/main" id="{D55BC38D-F826-EB4B-8BE3-DD1AB9F5AA9B}"/>
                  </a:ext>
                </a:extLst>
              </p:cNvPr>
              <p:cNvPicPr>
                <a:picLocks noChangeAspect="1"/>
              </p:cNvPicPr>
              <p:nvPr/>
            </p:nvPicPr>
            <p:blipFill>
              <a:blip r:embed="rId5"/>
              <a:stretch>
                <a:fillRect/>
              </a:stretch>
            </p:blipFill>
            <p:spPr>
              <a:xfrm>
                <a:off x="814858" y="2811779"/>
                <a:ext cx="555232" cy="578275"/>
              </a:xfrm>
              <a:prstGeom prst="rect">
                <a:avLst/>
              </a:prstGeom>
              <a:noFill/>
              <a:ln cap="flat">
                <a:noFill/>
              </a:ln>
            </p:spPr>
          </p:pic>
        </p:grpSp>
        <p:grpSp>
          <p:nvGrpSpPr>
            <p:cNvPr id="92" name="群組 91"/>
            <p:cNvGrpSpPr/>
            <p:nvPr/>
          </p:nvGrpSpPr>
          <p:grpSpPr>
            <a:xfrm>
              <a:off x="3932777" y="6659150"/>
              <a:ext cx="2259098" cy="2160581"/>
              <a:chOff x="1516266" y="2991000"/>
              <a:chExt cx="1506065" cy="1440387"/>
            </a:xfrm>
          </p:grpSpPr>
          <p:grpSp>
            <p:nvGrpSpPr>
              <p:cNvPr id="89" name="群組 88"/>
              <p:cNvGrpSpPr/>
              <p:nvPr/>
            </p:nvGrpSpPr>
            <p:grpSpPr>
              <a:xfrm>
                <a:off x="1516266" y="2991000"/>
                <a:ext cx="1506065" cy="1434179"/>
                <a:chOff x="1516266" y="2991000"/>
                <a:chExt cx="1506065" cy="1434179"/>
              </a:xfrm>
            </p:grpSpPr>
            <p:grpSp>
              <p:nvGrpSpPr>
                <p:cNvPr id="76" name="群組 75"/>
                <p:cNvGrpSpPr/>
                <p:nvPr/>
              </p:nvGrpSpPr>
              <p:grpSpPr>
                <a:xfrm>
                  <a:off x="1516266" y="2991000"/>
                  <a:ext cx="1506065" cy="1434179"/>
                  <a:chOff x="1516266" y="2991000"/>
                  <a:chExt cx="1506065" cy="1434179"/>
                </a:xfrm>
              </p:grpSpPr>
              <p:sp>
                <p:nvSpPr>
                  <p:cNvPr id="72" name="圓角矩形 71"/>
                  <p:cNvSpPr/>
                  <p:nvPr/>
                </p:nvSpPr>
                <p:spPr>
                  <a:xfrm>
                    <a:off x="1520054" y="2991000"/>
                    <a:ext cx="1502277" cy="141282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sp>
                <p:nvSpPr>
                  <p:cNvPr id="73" name="圓角化同側角落矩形 72"/>
                  <p:cNvSpPr/>
                  <p:nvPr/>
                </p:nvSpPr>
                <p:spPr>
                  <a:xfrm rot="10800000">
                    <a:off x="1516266" y="3893211"/>
                    <a:ext cx="1505175" cy="531968"/>
                  </a:xfrm>
                  <a:prstGeom prst="round2SameRect">
                    <a:avLst>
                      <a:gd name="adj1" fmla="val 46528"/>
                      <a:gd name="adj2" fmla="val 0"/>
                    </a:avLst>
                  </a:prstGeom>
                  <a:solidFill>
                    <a:schemeClr val="accent1">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grpSp>
            <p:pic>
              <p:nvPicPr>
                <p:cNvPr id="88" name="圖片 87"/>
                <p:cNvPicPr>
                  <a:picLocks noChangeAspect="1"/>
                </p:cNvPicPr>
                <p:nvPr/>
              </p:nvPicPr>
              <p:blipFill>
                <a:blip r:embed="rId6"/>
                <a:stretch>
                  <a:fillRect/>
                </a:stretch>
              </p:blipFill>
              <p:spPr>
                <a:xfrm>
                  <a:off x="1840505" y="3119796"/>
                  <a:ext cx="584200" cy="698500"/>
                </a:xfrm>
                <a:prstGeom prst="rect">
                  <a:avLst/>
                </a:prstGeom>
              </p:spPr>
            </p:pic>
          </p:grpSp>
          <p:grpSp>
            <p:nvGrpSpPr>
              <p:cNvPr id="90" name="群組 89"/>
              <p:cNvGrpSpPr/>
              <p:nvPr/>
            </p:nvGrpSpPr>
            <p:grpSpPr>
              <a:xfrm>
                <a:off x="1627574" y="3194297"/>
                <a:ext cx="1294266" cy="1237090"/>
                <a:chOff x="1627574" y="3194297"/>
                <a:chExt cx="1294266" cy="1237090"/>
              </a:xfrm>
            </p:grpSpPr>
            <p:sp>
              <p:nvSpPr>
                <p:cNvPr id="74" name="Shape 257">
                  <a:extLst>
                    <a:ext uri="{FF2B5EF4-FFF2-40B4-BE49-F238E27FC236}">
                      <a16:creationId xmlns:a16="http://schemas.microsoft.com/office/drawing/2014/main" id="{29771315-CD1F-2A4D-AD62-C49217688823}"/>
                    </a:ext>
                  </a:extLst>
                </p:cNvPr>
                <p:cNvSpPr/>
                <p:nvPr/>
              </p:nvSpPr>
              <p:spPr>
                <a:xfrm>
                  <a:off x="1627574" y="3925391"/>
                  <a:ext cx="1284486" cy="505996"/>
                </a:xfrm>
                <a:prstGeom prst="rect">
                  <a:avLst/>
                </a:prstGeom>
                <a:noFill/>
                <a:ln cap="flat">
                  <a:noFill/>
                  <a:prstDash val="solid"/>
                </a:ln>
              </p:spPr>
              <p:txBody>
                <a:bodyPr vert="horz" wrap="square" lIns="19289" tIns="19289" rIns="19289" bIns="19289" anchor="t" anchorCtr="1" compatLnSpc="1">
                  <a:spAutoFit/>
                </a:bodyPr>
                <a:lstStyle/>
                <a:p>
                  <a:pPr algn="ctr">
                    <a:defRPr sz="1800" b="0" i="0" u="none" strike="noStrike" kern="0" cap="none" spc="0" baseline="0">
                      <a:solidFill>
                        <a:srgbClr val="000000"/>
                      </a:solidFill>
                      <a:uFillTx/>
                    </a:defRPr>
                  </a:pPr>
                  <a:r>
                    <a:rPr lang="zh-TW" altLang="en-US" sz="1200" b="1" dirty="0">
                      <a:solidFill>
                        <a:schemeClr val="accent5"/>
                      </a:solidFill>
                      <a:latin typeface="微軟正黑體"/>
                      <a:ea typeface="微軟正黑體"/>
                    </a:rPr>
                    <a:t>醫院</a:t>
                  </a:r>
                  <a:endParaRPr lang="en-US" altLang="zh-TW" sz="1200" b="1" dirty="0">
                    <a:solidFill>
                      <a:schemeClr val="accent5"/>
                    </a:solidFill>
                    <a:latin typeface="微軟正黑體"/>
                    <a:ea typeface="微軟正黑體"/>
                  </a:endParaRPr>
                </a:p>
                <a:p>
                  <a:pPr algn="ctr">
                    <a:defRPr sz="1800" b="0" i="0" u="none" strike="noStrike" kern="0" cap="none" spc="0" baseline="0">
                      <a:solidFill>
                        <a:srgbClr val="000000"/>
                      </a:solidFill>
                      <a:uFillTx/>
                    </a:defRPr>
                  </a:pPr>
                  <a:r>
                    <a:rPr lang="zh-TW" altLang="en-US" sz="1013" dirty="0">
                      <a:solidFill>
                        <a:schemeClr val="accent5"/>
                      </a:solidFill>
                      <a:latin typeface="微軟正黑體"/>
                      <a:ea typeface="微軟正黑體"/>
                    </a:rPr>
                    <a:t>心臟科及眼科</a:t>
                  </a:r>
                </a:p>
              </p:txBody>
            </p:sp>
            <p:sp>
              <p:nvSpPr>
                <p:cNvPr id="85" name="矩形 84"/>
                <p:cNvSpPr/>
                <p:nvPr/>
              </p:nvSpPr>
              <p:spPr>
                <a:xfrm>
                  <a:off x="2444787" y="3194297"/>
                  <a:ext cx="477053" cy="677108"/>
                </a:xfrm>
                <a:prstGeom prst="rect">
                  <a:avLst/>
                </a:prstGeom>
              </p:spPr>
              <p:txBody>
                <a:bodyPr wrap="none">
                  <a:spAutoFit/>
                </a:bodyPr>
                <a:lstStyle/>
                <a:p>
                  <a:pPr algn="ctr"/>
                  <a:r>
                    <a:rPr lang="zh-TW" altLang="en-US" sz="1350" dirty="0">
                      <a:solidFill>
                        <a:schemeClr val="bg2">
                          <a:lumMod val="20000"/>
                          <a:lumOff val="80000"/>
                        </a:schemeClr>
                      </a:solidFill>
                      <a:latin typeface="微軟正黑體"/>
                      <a:ea typeface="微軟正黑體"/>
                      <a:cs typeface="Yuanti TC"/>
                    </a:rPr>
                    <a:t>線</a:t>
                  </a:r>
                  <a:endParaRPr lang="en-US" altLang="zh-TW" sz="1350" dirty="0">
                    <a:solidFill>
                      <a:schemeClr val="bg2">
                        <a:lumMod val="20000"/>
                        <a:lumOff val="80000"/>
                      </a:schemeClr>
                    </a:solidFill>
                    <a:latin typeface="微軟正黑體"/>
                    <a:ea typeface="微軟正黑體"/>
                    <a:cs typeface="Yuanti TC"/>
                  </a:endParaRPr>
                </a:p>
                <a:p>
                  <a:pPr algn="ctr"/>
                  <a:r>
                    <a:rPr lang="zh-TW" altLang="en-US" sz="1350" dirty="0">
                      <a:solidFill>
                        <a:schemeClr val="bg2">
                          <a:lumMod val="20000"/>
                          <a:lumOff val="80000"/>
                        </a:schemeClr>
                      </a:solidFill>
                      <a:latin typeface="微軟正黑體"/>
                      <a:ea typeface="微軟正黑體"/>
                      <a:cs typeface="Yuanti TC"/>
                    </a:rPr>
                    <a:t>上</a:t>
                  </a:r>
                  <a:endParaRPr lang="en-US" altLang="zh-TW" sz="1350" dirty="0">
                    <a:solidFill>
                      <a:schemeClr val="bg2">
                        <a:lumMod val="20000"/>
                        <a:lumOff val="80000"/>
                      </a:schemeClr>
                    </a:solidFill>
                    <a:latin typeface="微軟正黑體"/>
                    <a:ea typeface="微軟正黑體"/>
                    <a:cs typeface="Yuanti TC"/>
                  </a:endParaRPr>
                </a:p>
              </p:txBody>
            </p:sp>
          </p:grpSp>
        </p:grpSp>
      </p:grpSp>
      <p:grpSp>
        <p:nvGrpSpPr>
          <p:cNvPr id="11" name="群組 10">
            <a:extLst>
              <a:ext uri="{FF2B5EF4-FFF2-40B4-BE49-F238E27FC236}">
                <a16:creationId xmlns:a16="http://schemas.microsoft.com/office/drawing/2014/main" id="{6A5E1EC6-2924-C248-A8B4-E0CF804979CD}"/>
              </a:ext>
            </a:extLst>
          </p:cNvPr>
          <p:cNvGrpSpPr/>
          <p:nvPr/>
        </p:nvGrpSpPr>
        <p:grpSpPr>
          <a:xfrm>
            <a:off x="1339066" y="1320164"/>
            <a:ext cx="2468674" cy="1088540"/>
            <a:chOff x="2678131" y="2640327"/>
            <a:chExt cx="4937347" cy="2177080"/>
          </a:xfrm>
        </p:grpSpPr>
        <p:pic>
          <p:nvPicPr>
            <p:cNvPr id="247" name="圖片 80">
              <a:extLst>
                <a:ext uri="{FF2B5EF4-FFF2-40B4-BE49-F238E27FC236}">
                  <a16:creationId xmlns:a16="http://schemas.microsoft.com/office/drawing/2014/main" id="{03DAE091-260E-2E49-97D5-AF61EC671F18}"/>
                </a:ext>
              </a:extLst>
            </p:cNvPr>
            <p:cNvPicPr>
              <a:picLocks noChangeAspect="1"/>
            </p:cNvPicPr>
            <p:nvPr/>
          </p:nvPicPr>
          <p:blipFill>
            <a:blip r:embed="rId4"/>
            <a:stretch>
              <a:fillRect/>
            </a:stretch>
          </p:blipFill>
          <p:spPr>
            <a:xfrm>
              <a:off x="2678131" y="2953313"/>
              <a:ext cx="1686542" cy="1686542"/>
            </a:xfrm>
            <a:prstGeom prst="rect">
              <a:avLst/>
            </a:prstGeom>
            <a:noFill/>
            <a:ln cap="flat">
              <a:noFill/>
            </a:ln>
          </p:spPr>
        </p:pic>
        <p:grpSp>
          <p:nvGrpSpPr>
            <p:cNvPr id="47" name="群組 43">
              <a:extLst>
                <a:ext uri="{FF2B5EF4-FFF2-40B4-BE49-F238E27FC236}">
                  <a16:creationId xmlns:a16="http://schemas.microsoft.com/office/drawing/2014/main" id="{626D8A92-7599-CD4C-8993-E8D4EFF831E7}"/>
                </a:ext>
              </a:extLst>
            </p:cNvPr>
            <p:cNvGrpSpPr/>
            <p:nvPr/>
          </p:nvGrpSpPr>
          <p:grpSpPr>
            <a:xfrm>
              <a:off x="5854302" y="3132960"/>
              <a:ext cx="1761176" cy="1493347"/>
              <a:chOff x="4487115" y="5250493"/>
              <a:chExt cx="1350568" cy="1145181"/>
            </a:xfrm>
          </p:grpSpPr>
          <p:sp>
            <p:nvSpPr>
              <p:cNvPr id="48" name="文字方塊 101">
                <a:extLst>
                  <a:ext uri="{FF2B5EF4-FFF2-40B4-BE49-F238E27FC236}">
                    <a16:creationId xmlns:a16="http://schemas.microsoft.com/office/drawing/2014/main" id="{58F73B63-672C-314A-80BF-17E8930E5DBB}"/>
                  </a:ext>
                </a:extLst>
              </p:cNvPr>
              <p:cNvSpPr txBox="1"/>
              <p:nvPr/>
            </p:nvSpPr>
            <p:spPr>
              <a:xfrm>
                <a:off x="4487115" y="5843976"/>
                <a:ext cx="1350568" cy="551698"/>
              </a:xfrm>
              <a:prstGeom prst="rect">
                <a:avLst/>
              </a:prstGeom>
              <a:noFill/>
              <a:ln cap="flat">
                <a:noFill/>
              </a:ln>
            </p:spPr>
            <p:txBody>
              <a:bodyPr vert="horz" wrap="square" lIns="25718" tIns="25718" rIns="25718" bIns="25718" anchor="t" anchorCtr="1" compatLnSpc="1">
                <a:spAutoFit/>
              </a:bodyPr>
              <a:lstStyle/>
              <a:p>
                <a:pPr>
                  <a:defRPr sz="1800" b="0" i="0" u="none" strike="noStrike" kern="0" cap="none" spc="0" baseline="0">
                    <a:solidFill>
                      <a:srgbClr val="000000"/>
                    </a:solidFill>
                    <a:uFillTx/>
                  </a:defRPr>
                </a:pPr>
                <a:r>
                  <a:rPr lang="zh-TW" altLang="en-US" sz="1000" dirty="0">
                    <a:solidFill>
                      <a:srgbClr val="000000"/>
                    </a:solidFill>
                    <a:latin typeface="微軟正黑體"/>
                    <a:ea typeface="微軟正黑體"/>
                    <a:cs typeface="Heiti TC Medium"/>
                  </a:rPr>
                  <a:t>檢驗圖片</a:t>
                </a:r>
                <a:endParaRPr lang="en-US" altLang="zh-TW" sz="1000" dirty="0">
                  <a:solidFill>
                    <a:srgbClr val="000000"/>
                  </a:solidFill>
                  <a:latin typeface="微軟正黑體"/>
                  <a:ea typeface="微軟正黑體"/>
                  <a:cs typeface="Heiti TC Medium"/>
                </a:endParaRPr>
              </a:p>
              <a:p>
                <a:pPr>
                  <a:defRPr sz="1800" b="0" i="0" u="none" strike="noStrike" kern="0" cap="none" spc="0" baseline="0">
                    <a:solidFill>
                      <a:srgbClr val="000000"/>
                    </a:solidFill>
                    <a:uFillTx/>
                  </a:defRPr>
                </a:pPr>
                <a:r>
                  <a:rPr lang="en-US" sz="1000" dirty="0">
                    <a:solidFill>
                      <a:srgbClr val="000000"/>
                    </a:solidFill>
                    <a:latin typeface="微軟正黑體"/>
                    <a:ea typeface="微軟正黑體"/>
                    <a:cs typeface="Heiti TC Medium"/>
                  </a:rPr>
                  <a:t>A I </a:t>
                </a:r>
                <a:r>
                  <a:rPr lang="zh-TW" altLang="en-US" sz="1000" dirty="0">
                    <a:solidFill>
                      <a:srgbClr val="000000"/>
                    </a:solidFill>
                    <a:latin typeface="微軟正黑體"/>
                    <a:ea typeface="微軟正黑體"/>
                    <a:cs typeface="Heiti TC Medium"/>
                  </a:rPr>
                  <a:t>報告</a:t>
                </a:r>
                <a:endParaRPr lang="en-US" sz="1000" dirty="0">
                  <a:solidFill>
                    <a:srgbClr val="000000"/>
                  </a:solidFill>
                  <a:latin typeface="微軟正黑體"/>
                  <a:ea typeface="微軟正黑體"/>
                  <a:cs typeface="Heiti TC Medium"/>
                </a:endParaRPr>
              </a:p>
            </p:txBody>
          </p:sp>
          <p:pic>
            <p:nvPicPr>
              <p:cNvPr id="49" name="圖片 102">
                <a:extLst>
                  <a:ext uri="{FF2B5EF4-FFF2-40B4-BE49-F238E27FC236}">
                    <a16:creationId xmlns:a16="http://schemas.microsoft.com/office/drawing/2014/main" id="{DBAAFD84-8FD3-2B4B-B924-DA3638C24920}"/>
                  </a:ext>
                </a:extLst>
              </p:cNvPr>
              <p:cNvPicPr>
                <a:picLocks noChangeAspect="1"/>
              </p:cNvPicPr>
              <p:nvPr/>
            </p:nvPicPr>
            <p:blipFill>
              <a:blip r:embed="rId5"/>
              <a:stretch>
                <a:fillRect/>
              </a:stretch>
            </p:blipFill>
            <p:spPr>
              <a:xfrm>
                <a:off x="4849971" y="5250493"/>
                <a:ext cx="555233" cy="578275"/>
              </a:xfrm>
              <a:prstGeom prst="rect">
                <a:avLst/>
              </a:prstGeom>
              <a:noFill/>
              <a:ln cap="flat">
                <a:noFill/>
              </a:ln>
            </p:spPr>
          </p:pic>
        </p:grpSp>
        <p:grpSp>
          <p:nvGrpSpPr>
            <p:cNvPr id="91" name="群組 90"/>
            <p:cNvGrpSpPr/>
            <p:nvPr/>
          </p:nvGrpSpPr>
          <p:grpSpPr>
            <a:xfrm>
              <a:off x="3911461" y="2640327"/>
              <a:ext cx="2259098" cy="2177080"/>
              <a:chOff x="1535246" y="4783659"/>
              <a:chExt cx="1506065" cy="1451387"/>
            </a:xfrm>
          </p:grpSpPr>
          <p:grpSp>
            <p:nvGrpSpPr>
              <p:cNvPr id="81" name="群組 80"/>
              <p:cNvGrpSpPr/>
              <p:nvPr/>
            </p:nvGrpSpPr>
            <p:grpSpPr>
              <a:xfrm>
                <a:off x="1535246" y="4783659"/>
                <a:ext cx="1506065" cy="1451387"/>
                <a:chOff x="3262106" y="4808172"/>
                <a:chExt cx="1506065" cy="1451387"/>
              </a:xfrm>
            </p:grpSpPr>
            <p:grpSp>
              <p:nvGrpSpPr>
                <p:cNvPr id="77" name="群組 76"/>
                <p:cNvGrpSpPr/>
                <p:nvPr/>
              </p:nvGrpSpPr>
              <p:grpSpPr>
                <a:xfrm>
                  <a:off x="3262106" y="4808172"/>
                  <a:ext cx="1506065" cy="1434179"/>
                  <a:chOff x="1516266" y="2991000"/>
                  <a:chExt cx="1506065" cy="1434179"/>
                </a:xfrm>
              </p:grpSpPr>
              <p:sp>
                <p:nvSpPr>
                  <p:cNvPr id="78" name="圓角矩形 77"/>
                  <p:cNvSpPr/>
                  <p:nvPr/>
                </p:nvSpPr>
                <p:spPr>
                  <a:xfrm>
                    <a:off x="1520054" y="2991000"/>
                    <a:ext cx="1502277" cy="1412828"/>
                  </a:xfrm>
                  <a:prstGeom prst="roundRect">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sp>
                <p:nvSpPr>
                  <p:cNvPr id="80" name="圓角化同側角落矩形 79"/>
                  <p:cNvSpPr/>
                  <p:nvPr/>
                </p:nvSpPr>
                <p:spPr>
                  <a:xfrm rot="10800000">
                    <a:off x="1516266" y="3893211"/>
                    <a:ext cx="1505175" cy="531968"/>
                  </a:xfrm>
                  <a:prstGeom prst="round2SameRect">
                    <a:avLst>
                      <a:gd name="adj1" fmla="val 46528"/>
                      <a:gd name="adj2" fmla="val 0"/>
                    </a:avLst>
                  </a:prstGeom>
                  <a:solidFill>
                    <a:schemeClr val="accent2">
                      <a:lumMod val="20000"/>
                      <a:lumOff val="8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grpSp>
            <p:sp>
              <p:nvSpPr>
                <p:cNvPr id="23" name="Shape 257">
                  <a:extLst>
                    <a:ext uri="{FF2B5EF4-FFF2-40B4-BE49-F238E27FC236}">
                      <a16:creationId xmlns:a16="http://schemas.microsoft.com/office/drawing/2014/main" id="{651037D1-3046-6140-B1C0-83960D1A2B16}"/>
                    </a:ext>
                  </a:extLst>
                </p:cNvPr>
                <p:cNvSpPr/>
                <p:nvPr/>
              </p:nvSpPr>
              <p:spPr>
                <a:xfrm>
                  <a:off x="3291041" y="5753563"/>
                  <a:ext cx="1451981" cy="505996"/>
                </a:xfrm>
                <a:prstGeom prst="rect">
                  <a:avLst/>
                </a:prstGeom>
                <a:noFill/>
                <a:ln cap="flat">
                  <a:noFill/>
                  <a:prstDash val="solid"/>
                </a:ln>
              </p:spPr>
              <p:txBody>
                <a:bodyPr vert="horz" wrap="square" lIns="19289" tIns="19289" rIns="19289" bIns="19289" anchor="t" anchorCtr="1" compatLnSpc="1">
                  <a:spAutoFit/>
                </a:bodyPr>
                <a:lstStyle/>
                <a:p>
                  <a:pPr algn="ctr">
                    <a:defRPr sz="1800" b="0" i="0" u="none" strike="noStrike" kern="0" cap="none" spc="0" baseline="0">
                      <a:solidFill>
                        <a:srgbClr val="000000"/>
                      </a:solidFill>
                      <a:uFillTx/>
                    </a:defRPr>
                  </a:pPr>
                  <a:r>
                    <a:rPr lang="zh-TW" altLang="en-US" sz="1200" b="1" dirty="0">
                      <a:solidFill>
                        <a:schemeClr val="accent2">
                          <a:lumMod val="75000"/>
                        </a:schemeClr>
                      </a:solidFill>
                      <a:latin typeface="微軟正黑體"/>
                      <a:ea typeface="微軟正黑體"/>
                    </a:rPr>
                    <a:t>醫院</a:t>
                  </a:r>
                  <a:endParaRPr lang="en-US" altLang="zh-TW" sz="1200" b="1" dirty="0">
                    <a:solidFill>
                      <a:schemeClr val="accent2">
                        <a:lumMod val="75000"/>
                      </a:schemeClr>
                    </a:solidFill>
                    <a:latin typeface="微軟正黑體"/>
                    <a:ea typeface="微軟正黑體"/>
                  </a:endParaRPr>
                </a:p>
                <a:p>
                  <a:pPr algn="ctr">
                    <a:defRPr sz="1800" b="0" i="0" u="none" strike="noStrike" kern="0" cap="none" spc="0" baseline="0">
                      <a:solidFill>
                        <a:srgbClr val="000000"/>
                      </a:solidFill>
                      <a:uFillTx/>
                    </a:defRPr>
                  </a:pPr>
                  <a:r>
                    <a:rPr lang="zh-TW" altLang="en-US" sz="1013" dirty="0">
                      <a:solidFill>
                        <a:schemeClr val="accent2">
                          <a:lumMod val="75000"/>
                        </a:schemeClr>
                      </a:solidFill>
                      <a:latin typeface="微軟正黑體"/>
                      <a:ea typeface="微軟正黑體"/>
                    </a:rPr>
                    <a:t>心臟科及眼科</a:t>
                  </a:r>
                </a:p>
              </p:txBody>
            </p:sp>
          </p:grpSp>
          <p:sp>
            <p:nvSpPr>
              <p:cNvPr id="84" name="矩形 83"/>
              <p:cNvSpPr/>
              <p:nvPr/>
            </p:nvSpPr>
            <p:spPr>
              <a:xfrm>
                <a:off x="2414036" y="4943052"/>
                <a:ext cx="477053" cy="677108"/>
              </a:xfrm>
              <a:prstGeom prst="rect">
                <a:avLst/>
              </a:prstGeom>
            </p:spPr>
            <p:txBody>
              <a:bodyPr wrap="none">
                <a:spAutoFit/>
              </a:bodyPr>
              <a:lstStyle/>
              <a:p>
                <a:pPr algn="ctr"/>
                <a:r>
                  <a:rPr lang="zh-TW" altLang="en-US" sz="1350" dirty="0">
                    <a:solidFill>
                      <a:schemeClr val="bg2">
                        <a:lumMod val="20000"/>
                        <a:lumOff val="80000"/>
                      </a:schemeClr>
                    </a:solidFill>
                    <a:latin typeface="微軟正黑體"/>
                    <a:ea typeface="微軟正黑體"/>
                  </a:rPr>
                  <a:t>門</a:t>
                </a:r>
                <a:endParaRPr lang="en-US" altLang="zh-TW" sz="1350" dirty="0">
                  <a:solidFill>
                    <a:schemeClr val="bg2">
                      <a:lumMod val="20000"/>
                      <a:lumOff val="80000"/>
                    </a:schemeClr>
                  </a:solidFill>
                  <a:latin typeface="微軟正黑體"/>
                  <a:ea typeface="微軟正黑體"/>
                </a:endParaRPr>
              </a:p>
              <a:p>
                <a:pPr algn="ctr"/>
                <a:r>
                  <a:rPr lang="zh-TW" altLang="en-US" sz="1350" dirty="0">
                    <a:solidFill>
                      <a:schemeClr val="bg2">
                        <a:lumMod val="20000"/>
                        <a:lumOff val="80000"/>
                      </a:schemeClr>
                    </a:solidFill>
                    <a:latin typeface="微軟正黑體"/>
                    <a:ea typeface="微軟正黑體"/>
                  </a:rPr>
                  <a:t>診</a:t>
                </a:r>
                <a:endParaRPr lang="en-US" altLang="zh-TW" sz="1350" dirty="0">
                  <a:solidFill>
                    <a:schemeClr val="bg2">
                      <a:lumMod val="20000"/>
                      <a:lumOff val="80000"/>
                    </a:schemeClr>
                  </a:solidFill>
                  <a:latin typeface="微軟正黑體"/>
                  <a:ea typeface="微軟正黑體"/>
                </a:endParaRPr>
              </a:p>
            </p:txBody>
          </p:sp>
          <p:pic>
            <p:nvPicPr>
              <p:cNvPr id="87" name="圖片 86"/>
              <p:cNvPicPr>
                <a:picLocks noChangeAspect="1"/>
              </p:cNvPicPr>
              <p:nvPr/>
            </p:nvPicPr>
            <p:blipFill>
              <a:blip r:embed="rId6"/>
              <a:stretch>
                <a:fillRect/>
              </a:stretch>
            </p:blipFill>
            <p:spPr>
              <a:xfrm>
                <a:off x="1830297" y="4908782"/>
                <a:ext cx="584200" cy="698500"/>
              </a:xfrm>
              <a:prstGeom prst="rect">
                <a:avLst/>
              </a:prstGeom>
            </p:spPr>
          </p:pic>
        </p:grpSp>
      </p:grpSp>
      <p:grpSp>
        <p:nvGrpSpPr>
          <p:cNvPr id="2" name="群組 1">
            <a:extLst>
              <a:ext uri="{FF2B5EF4-FFF2-40B4-BE49-F238E27FC236}">
                <a16:creationId xmlns:a16="http://schemas.microsoft.com/office/drawing/2014/main" id="{FCABA813-DE0D-1948-84AA-C9B743D35F95}"/>
              </a:ext>
            </a:extLst>
          </p:cNvPr>
          <p:cNvGrpSpPr/>
          <p:nvPr/>
        </p:nvGrpSpPr>
        <p:grpSpPr>
          <a:xfrm>
            <a:off x="8467293" y="1324060"/>
            <a:ext cx="1871230" cy="1075634"/>
            <a:chOff x="16934585" y="2648119"/>
            <a:chExt cx="3742460" cy="2151268"/>
          </a:xfrm>
        </p:grpSpPr>
        <p:pic>
          <p:nvPicPr>
            <p:cNvPr id="191" name="圖片 37">
              <a:extLst>
                <a:ext uri="{FF2B5EF4-FFF2-40B4-BE49-F238E27FC236}">
                  <a16:creationId xmlns:a16="http://schemas.microsoft.com/office/drawing/2014/main" id="{A321CC62-5525-444B-ACE4-BCC323ECE512}"/>
                </a:ext>
              </a:extLst>
            </p:cNvPr>
            <p:cNvPicPr>
              <a:picLocks noChangeAspect="1"/>
            </p:cNvPicPr>
            <p:nvPr/>
          </p:nvPicPr>
          <p:blipFill>
            <a:blip r:embed="rId7">
              <a:clrChange>
                <a:clrFrom>
                  <a:srgbClr val="F8F8F8"/>
                </a:clrFrom>
                <a:clrTo>
                  <a:srgbClr val="F8F8F8">
                    <a:alpha val="0"/>
                  </a:srgbClr>
                </a:clrTo>
              </a:clrChange>
            </a:blip>
            <a:srcRect/>
            <a:stretch>
              <a:fillRect/>
            </a:stretch>
          </p:blipFill>
          <p:spPr>
            <a:xfrm>
              <a:off x="16934585" y="3267544"/>
              <a:ext cx="2211918" cy="1285936"/>
            </a:xfrm>
            <a:prstGeom prst="rect">
              <a:avLst/>
            </a:prstGeom>
            <a:noFill/>
            <a:ln cap="flat">
              <a:noFill/>
            </a:ln>
          </p:spPr>
        </p:pic>
        <p:grpSp>
          <p:nvGrpSpPr>
            <p:cNvPr id="104" name="群組 103"/>
            <p:cNvGrpSpPr/>
            <p:nvPr/>
          </p:nvGrpSpPr>
          <p:grpSpPr>
            <a:xfrm>
              <a:off x="18417947" y="2648119"/>
              <a:ext cx="2259098" cy="2151268"/>
              <a:chOff x="10318156" y="4495216"/>
              <a:chExt cx="1506065" cy="1434179"/>
            </a:xfrm>
          </p:grpSpPr>
          <p:grpSp>
            <p:nvGrpSpPr>
              <p:cNvPr id="93" name="群組 92"/>
              <p:cNvGrpSpPr/>
              <p:nvPr/>
            </p:nvGrpSpPr>
            <p:grpSpPr>
              <a:xfrm>
                <a:off x="10318156" y="4495216"/>
                <a:ext cx="1506065" cy="1434179"/>
                <a:chOff x="1535246" y="4783659"/>
                <a:chExt cx="1506065" cy="1434179"/>
              </a:xfrm>
            </p:grpSpPr>
            <p:grpSp>
              <p:nvGrpSpPr>
                <p:cNvPr id="94" name="群組 93"/>
                <p:cNvGrpSpPr/>
                <p:nvPr/>
              </p:nvGrpSpPr>
              <p:grpSpPr>
                <a:xfrm>
                  <a:off x="1535246" y="4783659"/>
                  <a:ext cx="1506065" cy="1434179"/>
                  <a:chOff x="3262106" y="4808172"/>
                  <a:chExt cx="1506065" cy="1434179"/>
                </a:xfrm>
              </p:grpSpPr>
              <p:grpSp>
                <p:nvGrpSpPr>
                  <p:cNvPr id="97" name="群組 96"/>
                  <p:cNvGrpSpPr/>
                  <p:nvPr/>
                </p:nvGrpSpPr>
                <p:grpSpPr>
                  <a:xfrm>
                    <a:off x="3262106" y="4808172"/>
                    <a:ext cx="1506065" cy="1434179"/>
                    <a:chOff x="1516266" y="2991000"/>
                    <a:chExt cx="1506065" cy="1434179"/>
                  </a:xfrm>
                </p:grpSpPr>
                <p:sp>
                  <p:nvSpPr>
                    <p:cNvPr id="99" name="圓角矩形 98"/>
                    <p:cNvSpPr/>
                    <p:nvPr/>
                  </p:nvSpPr>
                  <p:spPr>
                    <a:xfrm>
                      <a:off x="1520054" y="2991000"/>
                      <a:ext cx="1502277" cy="1412828"/>
                    </a:xfrm>
                    <a:prstGeom prst="roundRect">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sp>
                  <p:nvSpPr>
                    <p:cNvPr id="100" name="圓角化同側角落矩形 99"/>
                    <p:cNvSpPr/>
                    <p:nvPr/>
                  </p:nvSpPr>
                  <p:spPr>
                    <a:xfrm rot="10800000">
                      <a:off x="1516266" y="3893211"/>
                      <a:ext cx="1505175" cy="531968"/>
                    </a:xfrm>
                    <a:prstGeom prst="round2SameRect">
                      <a:avLst>
                        <a:gd name="adj1" fmla="val 46528"/>
                        <a:gd name="adj2" fmla="val 0"/>
                      </a:avLst>
                    </a:prstGeom>
                    <a:solidFill>
                      <a:schemeClr val="accent2">
                        <a:lumMod val="20000"/>
                        <a:lumOff val="8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grpSp>
              <p:sp>
                <p:nvSpPr>
                  <p:cNvPr id="98" name="Shape 257">
                    <a:extLst>
                      <a:ext uri="{FF2B5EF4-FFF2-40B4-BE49-F238E27FC236}">
                        <a16:creationId xmlns:a16="http://schemas.microsoft.com/office/drawing/2014/main" id="{651037D1-3046-6140-B1C0-83960D1A2B16}"/>
                      </a:ext>
                    </a:extLst>
                  </p:cNvPr>
                  <p:cNvSpPr/>
                  <p:nvPr/>
                </p:nvSpPr>
                <p:spPr>
                  <a:xfrm>
                    <a:off x="3290681" y="5832747"/>
                    <a:ext cx="1451981" cy="298161"/>
                  </a:xfrm>
                  <a:prstGeom prst="rect">
                    <a:avLst/>
                  </a:prstGeom>
                  <a:noFill/>
                  <a:ln cap="flat">
                    <a:noFill/>
                    <a:prstDash val="solid"/>
                  </a:ln>
                </p:spPr>
                <p:txBody>
                  <a:bodyPr vert="horz" wrap="square" lIns="19289" tIns="19289" rIns="19289" bIns="19289" anchor="t" anchorCtr="1" compatLnSpc="1">
                    <a:spAutoFit/>
                  </a:bodyPr>
                  <a:lstStyle/>
                  <a:p>
                    <a:r>
                      <a:rPr lang="zh-TW" altLang="en-US" sz="1200" dirty="0">
                        <a:solidFill>
                          <a:schemeClr val="accent2">
                            <a:lumMod val="75000"/>
                          </a:schemeClr>
                        </a:solidFill>
                        <a:latin typeface="微軟正黑體"/>
                        <a:ea typeface="微軟正黑體"/>
                      </a:rPr>
                      <a:t>醫師</a:t>
                    </a:r>
                    <a:r>
                      <a:rPr lang="en-US" altLang="zh-TW" sz="1200" dirty="0">
                        <a:solidFill>
                          <a:schemeClr val="accent2">
                            <a:lumMod val="75000"/>
                          </a:schemeClr>
                        </a:solidFill>
                        <a:latin typeface="微軟正黑體"/>
                        <a:ea typeface="微軟正黑體"/>
                      </a:rPr>
                      <a:t>/</a:t>
                    </a:r>
                    <a:r>
                      <a:rPr lang="zh-TW" altLang="en-US" sz="1200" dirty="0">
                        <a:solidFill>
                          <a:schemeClr val="accent2">
                            <a:lumMod val="75000"/>
                          </a:schemeClr>
                        </a:solidFill>
                        <a:latin typeface="微軟正黑體"/>
                        <a:ea typeface="微軟正黑體"/>
                      </a:rPr>
                      <a:t>護理師</a:t>
                    </a:r>
                  </a:p>
                </p:txBody>
              </p:sp>
            </p:grpSp>
            <p:sp>
              <p:nvSpPr>
                <p:cNvPr id="95" name="矩形 94"/>
                <p:cNvSpPr/>
                <p:nvPr/>
              </p:nvSpPr>
              <p:spPr>
                <a:xfrm>
                  <a:off x="2461904" y="4910572"/>
                  <a:ext cx="425757" cy="769442"/>
                </a:xfrm>
                <a:prstGeom prst="rect">
                  <a:avLst/>
                </a:prstGeom>
              </p:spPr>
              <p:txBody>
                <a:bodyPr wrap="none">
                  <a:spAutoFit/>
                </a:bodyPr>
                <a:lstStyle/>
                <a:p>
                  <a:pPr algn="ctr"/>
                  <a:r>
                    <a:rPr lang="zh-TW" altLang="en-US" sz="1050" dirty="0">
                      <a:solidFill>
                        <a:schemeClr val="bg1"/>
                      </a:solidFill>
                      <a:latin typeface="微軟正黑體"/>
                      <a:ea typeface="微軟正黑體"/>
                    </a:rPr>
                    <a:t>巡</a:t>
                  </a:r>
                  <a:endParaRPr lang="en-US" altLang="zh-TW" sz="1050" dirty="0">
                    <a:solidFill>
                      <a:schemeClr val="bg1"/>
                    </a:solidFill>
                    <a:latin typeface="微軟正黑體"/>
                    <a:ea typeface="微軟正黑體"/>
                  </a:endParaRPr>
                </a:p>
                <a:p>
                  <a:pPr algn="ctr"/>
                  <a:r>
                    <a:rPr lang="zh-TW" altLang="en-US" sz="1050" dirty="0">
                      <a:solidFill>
                        <a:schemeClr val="bg1"/>
                      </a:solidFill>
                      <a:latin typeface="微軟正黑體"/>
                      <a:ea typeface="微軟正黑體"/>
                    </a:rPr>
                    <a:t>診</a:t>
                  </a:r>
                  <a:endParaRPr lang="en-US" altLang="zh-TW" sz="1050" dirty="0">
                    <a:solidFill>
                      <a:schemeClr val="bg1"/>
                    </a:solidFill>
                    <a:latin typeface="微軟正黑體"/>
                    <a:ea typeface="微軟正黑體"/>
                  </a:endParaRPr>
                </a:p>
                <a:p>
                  <a:pPr algn="ctr"/>
                  <a:r>
                    <a:rPr lang="zh-TW" altLang="en-US" sz="1050" dirty="0">
                      <a:solidFill>
                        <a:schemeClr val="bg1"/>
                      </a:solidFill>
                      <a:latin typeface="微軟正黑體"/>
                      <a:ea typeface="微軟正黑體"/>
                    </a:rPr>
                    <a:t>車</a:t>
                  </a:r>
                  <a:endParaRPr lang="en-US" altLang="zh-TW" sz="1050" dirty="0">
                    <a:solidFill>
                      <a:schemeClr val="bg1"/>
                    </a:solidFill>
                    <a:latin typeface="微軟正黑體"/>
                    <a:ea typeface="微軟正黑體"/>
                  </a:endParaRPr>
                </a:p>
              </p:txBody>
            </p:sp>
          </p:grpSp>
          <p:pic>
            <p:nvPicPr>
              <p:cNvPr id="103" name="圖片 69">
                <a:extLst>
                  <a:ext uri="{FF2B5EF4-FFF2-40B4-BE49-F238E27FC236}">
                    <a16:creationId xmlns:a16="http://schemas.microsoft.com/office/drawing/2014/main" id="{6CDC7B72-7B34-C34F-B5ED-8111A42D071E}"/>
                  </a:ext>
                </a:extLst>
              </p:cNvPr>
              <p:cNvPicPr>
                <a:picLocks noChangeAspect="1"/>
              </p:cNvPicPr>
              <p:nvPr/>
            </p:nvPicPr>
            <p:blipFill>
              <a:blip r:embed="rId8">
                <a:biLevel thresh="25000"/>
              </a:blip>
              <a:stretch>
                <a:fillRect/>
              </a:stretch>
            </p:blipFill>
            <p:spPr>
              <a:xfrm>
                <a:off x="10615435" y="4718048"/>
                <a:ext cx="582892" cy="582892"/>
              </a:xfrm>
              <a:prstGeom prst="rect">
                <a:avLst/>
              </a:prstGeom>
              <a:noFill/>
              <a:ln cap="flat">
                <a:noFill/>
              </a:ln>
            </p:spPr>
          </p:pic>
        </p:grpSp>
      </p:grpSp>
      <p:grpSp>
        <p:nvGrpSpPr>
          <p:cNvPr id="9" name="群組 8">
            <a:extLst>
              <a:ext uri="{FF2B5EF4-FFF2-40B4-BE49-F238E27FC236}">
                <a16:creationId xmlns:a16="http://schemas.microsoft.com/office/drawing/2014/main" id="{5EA4C164-E7F5-1049-B112-B1B828AFEFDF}"/>
              </a:ext>
            </a:extLst>
          </p:cNvPr>
          <p:cNvGrpSpPr/>
          <p:nvPr/>
        </p:nvGrpSpPr>
        <p:grpSpPr>
          <a:xfrm>
            <a:off x="7933229" y="5353861"/>
            <a:ext cx="2401368" cy="1088587"/>
            <a:chOff x="15866458" y="10707722"/>
            <a:chExt cx="4802735" cy="2177173"/>
          </a:xfrm>
        </p:grpSpPr>
        <p:pic>
          <p:nvPicPr>
            <p:cNvPr id="246" name="圖片 245"/>
            <p:cNvPicPr>
              <a:picLocks noChangeAspect="1"/>
            </p:cNvPicPr>
            <p:nvPr/>
          </p:nvPicPr>
          <p:blipFill>
            <a:blip r:embed="rId9"/>
            <a:stretch>
              <a:fillRect/>
            </a:stretch>
          </p:blipFill>
          <p:spPr>
            <a:xfrm>
              <a:off x="17356018" y="10834542"/>
              <a:ext cx="1351856" cy="1849908"/>
            </a:xfrm>
            <a:prstGeom prst="rect">
              <a:avLst/>
            </a:prstGeom>
          </p:spPr>
        </p:pic>
        <p:grpSp>
          <p:nvGrpSpPr>
            <p:cNvPr id="38" name="群組 43">
              <a:extLst>
                <a:ext uri="{FF2B5EF4-FFF2-40B4-BE49-F238E27FC236}">
                  <a16:creationId xmlns:a16="http://schemas.microsoft.com/office/drawing/2014/main" id="{F95AC4D2-86E0-B04C-9C94-550C2DA36112}"/>
                </a:ext>
              </a:extLst>
            </p:cNvPr>
            <p:cNvGrpSpPr/>
            <p:nvPr/>
          </p:nvGrpSpPr>
          <p:grpSpPr>
            <a:xfrm>
              <a:off x="15866458" y="11391550"/>
              <a:ext cx="1761176" cy="1493345"/>
              <a:chOff x="437750" y="5161632"/>
              <a:chExt cx="1350568" cy="1145181"/>
            </a:xfrm>
          </p:grpSpPr>
          <p:sp>
            <p:nvSpPr>
              <p:cNvPr id="39" name="文字方塊 63">
                <a:extLst>
                  <a:ext uri="{FF2B5EF4-FFF2-40B4-BE49-F238E27FC236}">
                    <a16:creationId xmlns:a16="http://schemas.microsoft.com/office/drawing/2014/main" id="{BA58A506-8037-7F43-8AE2-B9D6A21F1EEC}"/>
                  </a:ext>
                </a:extLst>
              </p:cNvPr>
              <p:cNvSpPr txBox="1"/>
              <p:nvPr/>
            </p:nvSpPr>
            <p:spPr>
              <a:xfrm>
                <a:off x="437750" y="5755114"/>
                <a:ext cx="1350568" cy="551699"/>
              </a:xfrm>
              <a:prstGeom prst="rect">
                <a:avLst/>
              </a:prstGeom>
              <a:noFill/>
              <a:ln cap="flat">
                <a:noFill/>
              </a:ln>
            </p:spPr>
            <p:txBody>
              <a:bodyPr vert="horz" wrap="square" lIns="25718" tIns="25718" rIns="25718" bIns="25718" anchor="t" anchorCtr="1" compatLnSpc="1">
                <a:spAutoFit/>
              </a:bodyPr>
              <a:lstStyle/>
              <a:p>
                <a:pPr>
                  <a:defRPr sz="1800" b="0" i="0" u="none" strike="noStrike" kern="0" cap="none" spc="0" baseline="0">
                    <a:solidFill>
                      <a:srgbClr val="000000"/>
                    </a:solidFill>
                    <a:uFillTx/>
                  </a:defRPr>
                </a:pPr>
                <a:r>
                  <a:rPr lang="zh-TW" altLang="en-US" sz="1000" dirty="0">
                    <a:solidFill>
                      <a:srgbClr val="000000"/>
                    </a:solidFill>
                    <a:latin typeface="微軟正黑體"/>
                    <a:ea typeface="微軟正黑體"/>
                    <a:cs typeface="Heiti TC Medium"/>
                  </a:rPr>
                  <a:t>檢驗圖片</a:t>
                </a:r>
                <a:endParaRPr lang="en-US" altLang="zh-TW" sz="1000" dirty="0">
                  <a:solidFill>
                    <a:srgbClr val="000000"/>
                  </a:solidFill>
                  <a:latin typeface="微軟正黑體"/>
                  <a:ea typeface="微軟正黑體"/>
                  <a:cs typeface="Heiti TC Medium"/>
                </a:endParaRPr>
              </a:p>
              <a:p>
                <a:pPr>
                  <a:defRPr sz="1800" b="0" i="0" u="none" strike="noStrike" kern="0" cap="none" spc="0" baseline="0">
                    <a:solidFill>
                      <a:srgbClr val="000000"/>
                    </a:solidFill>
                    <a:uFillTx/>
                  </a:defRPr>
                </a:pPr>
                <a:r>
                  <a:rPr lang="en-US" sz="1000" dirty="0">
                    <a:solidFill>
                      <a:srgbClr val="000000"/>
                    </a:solidFill>
                    <a:latin typeface="微軟正黑體"/>
                    <a:ea typeface="微軟正黑體"/>
                    <a:cs typeface="Heiti TC Medium"/>
                  </a:rPr>
                  <a:t>A I </a:t>
                </a:r>
                <a:r>
                  <a:rPr lang="zh-TW" altLang="en-US" sz="1000" dirty="0">
                    <a:solidFill>
                      <a:srgbClr val="000000"/>
                    </a:solidFill>
                    <a:latin typeface="微軟正黑體"/>
                    <a:ea typeface="微軟正黑體"/>
                    <a:cs typeface="Heiti TC Medium"/>
                  </a:rPr>
                  <a:t>報告</a:t>
                </a:r>
                <a:endParaRPr lang="en-US" sz="1000" dirty="0">
                  <a:solidFill>
                    <a:srgbClr val="000000"/>
                  </a:solidFill>
                  <a:latin typeface="微軟正黑體"/>
                  <a:ea typeface="微軟正黑體"/>
                  <a:cs typeface="Heiti TC Medium"/>
                </a:endParaRPr>
              </a:p>
            </p:txBody>
          </p:sp>
          <p:pic>
            <p:nvPicPr>
              <p:cNvPr id="40" name="圖片 66">
                <a:extLst>
                  <a:ext uri="{FF2B5EF4-FFF2-40B4-BE49-F238E27FC236}">
                    <a16:creationId xmlns:a16="http://schemas.microsoft.com/office/drawing/2014/main" id="{770217C9-AB86-884E-8A43-43A412285FCF}"/>
                  </a:ext>
                </a:extLst>
              </p:cNvPr>
              <p:cNvPicPr>
                <a:picLocks noChangeAspect="1"/>
              </p:cNvPicPr>
              <p:nvPr/>
            </p:nvPicPr>
            <p:blipFill>
              <a:blip r:embed="rId5"/>
              <a:stretch>
                <a:fillRect/>
              </a:stretch>
            </p:blipFill>
            <p:spPr>
              <a:xfrm>
                <a:off x="816915" y="5161632"/>
                <a:ext cx="555232" cy="578275"/>
              </a:xfrm>
              <a:prstGeom prst="rect">
                <a:avLst/>
              </a:prstGeom>
              <a:noFill/>
              <a:ln cap="flat">
                <a:noFill/>
              </a:ln>
            </p:spPr>
          </p:pic>
        </p:grpSp>
        <p:grpSp>
          <p:nvGrpSpPr>
            <p:cNvPr id="114" name="群組 113"/>
            <p:cNvGrpSpPr/>
            <p:nvPr/>
          </p:nvGrpSpPr>
          <p:grpSpPr>
            <a:xfrm>
              <a:off x="18410095" y="10707722"/>
              <a:ext cx="2259098" cy="2151269"/>
              <a:chOff x="1535246" y="4783659"/>
              <a:chExt cx="1506065" cy="1434179"/>
            </a:xfrm>
          </p:grpSpPr>
          <p:grpSp>
            <p:nvGrpSpPr>
              <p:cNvPr id="115" name="群組 114"/>
              <p:cNvGrpSpPr/>
              <p:nvPr/>
            </p:nvGrpSpPr>
            <p:grpSpPr>
              <a:xfrm>
                <a:off x="1535246" y="4783659"/>
                <a:ext cx="1506065" cy="1434179"/>
                <a:chOff x="3262106" y="4808172"/>
                <a:chExt cx="1506065" cy="1434179"/>
              </a:xfrm>
            </p:grpSpPr>
            <p:grpSp>
              <p:nvGrpSpPr>
                <p:cNvPr id="118" name="群組 117"/>
                <p:cNvGrpSpPr/>
                <p:nvPr/>
              </p:nvGrpSpPr>
              <p:grpSpPr>
                <a:xfrm>
                  <a:off x="3262106" y="4808172"/>
                  <a:ext cx="1506065" cy="1434179"/>
                  <a:chOff x="1516266" y="2991000"/>
                  <a:chExt cx="1506065" cy="1434179"/>
                </a:xfrm>
              </p:grpSpPr>
              <p:sp>
                <p:nvSpPr>
                  <p:cNvPr id="120" name="圓角矩形 119"/>
                  <p:cNvSpPr/>
                  <p:nvPr/>
                </p:nvSpPr>
                <p:spPr>
                  <a:xfrm>
                    <a:off x="1520054" y="2991000"/>
                    <a:ext cx="1502277" cy="1412828"/>
                  </a:xfrm>
                  <a:prstGeom prst="roundRect">
                    <a:avLst/>
                  </a:pr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sp>
                <p:nvSpPr>
                  <p:cNvPr id="121" name="圓角化同側角落矩形 120"/>
                  <p:cNvSpPr/>
                  <p:nvPr/>
                </p:nvSpPr>
                <p:spPr>
                  <a:xfrm rot="10800000">
                    <a:off x="1516266" y="3893211"/>
                    <a:ext cx="1505175" cy="531968"/>
                  </a:xfrm>
                  <a:prstGeom prst="round2SameRect">
                    <a:avLst>
                      <a:gd name="adj1" fmla="val 46528"/>
                      <a:gd name="adj2" fmla="val 0"/>
                    </a:avLst>
                  </a:prstGeom>
                  <a:solidFill>
                    <a:schemeClr val="accent4">
                      <a:lumMod val="20000"/>
                      <a:lumOff val="8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grpSp>
            <p:sp>
              <p:nvSpPr>
                <p:cNvPr id="119" name="Shape 257">
                  <a:extLst>
                    <a:ext uri="{FF2B5EF4-FFF2-40B4-BE49-F238E27FC236}">
                      <a16:creationId xmlns:a16="http://schemas.microsoft.com/office/drawing/2014/main" id="{651037D1-3046-6140-B1C0-83960D1A2B16}"/>
                    </a:ext>
                  </a:extLst>
                </p:cNvPr>
                <p:cNvSpPr/>
                <p:nvPr/>
              </p:nvSpPr>
              <p:spPr>
                <a:xfrm>
                  <a:off x="3289885" y="5824707"/>
                  <a:ext cx="1451981" cy="298161"/>
                </a:xfrm>
                <a:prstGeom prst="rect">
                  <a:avLst/>
                </a:prstGeom>
                <a:noFill/>
                <a:ln cap="flat">
                  <a:noFill/>
                  <a:prstDash val="solid"/>
                </a:ln>
              </p:spPr>
              <p:txBody>
                <a:bodyPr vert="horz" wrap="square" lIns="19289" tIns="19289" rIns="19289" bIns="19289" anchor="t" anchorCtr="1" compatLnSpc="1">
                  <a:spAutoFit/>
                </a:bodyPr>
                <a:lstStyle/>
                <a:p>
                  <a:r>
                    <a:rPr lang="zh-TW" altLang="en-US" sz="1200" dirty="0">
                      <a:solidFill>
                        <a:schemeClr val="accent4">
                          <a:lumMod val="50000"/>
                        </a:schemeClr>
                      </a:solidFill>
                      <a:latin typeface="微軟正黑體"/>
                      <a:ea typeface="微軟正黑體"/>
                    </a:rPr>
                    <a:t>衛生所</a:t>
                  </a:r>
                  <a:r>
                    <a:rPr lang="en-US" altLang="zh-TW" sz="1200" dirty="0">
                      <a:solidFill>
                        <a:schemeClr val="accent4">
                          <a:lumMod val="50000"/>
                        </a:schemeClr>
                      </a:solidFill>
                      <a:latin typeface="微軟正黑體"/>
                      <a:ea typeface="微軟正黑體"/>
                    </a:rPr>
                    <a:t>/</a:t>
                  </a:r>
                  <a:r>
                    <a:rPr lang="zh-TW" altLang="en-US" sz="1200" dirty="0">
                      <a:solidFill>
                        <a:schemeClr val="accent4">
                          <a:lumMod val="50000"/>
                        </a:schemeClr>
                      </a:solidFill>
                      <a:latin typeface="微軟正黑體"/>
                      <a:ea typeface="微軟正黑體"/>
                    </a:rPr>
                    <a:t>診所</a:t>
                  </a:r>
                </a:p>
              </p:txBody>
            </p:sp>
          </p:grpSp>
          <p:sp>
            <p:nvSpPr>
              <p:cNvPr id="116" name="矩形 115"/>
              <p:cNvSpPr/>
              <p:nvPr/>
            </p:nvSpPr>
            <p:spPr>
              <a:xfrm>
                <a:off x="2414036" y="4943052"/>
                <a:ext cx="477053" cy="677108"/>
              </a:xfrm>
              <a:prstGeom prst="rect">
                <a:avLst/>
              </a:prstGeom>
            </p:spPr>
            <p:txBody>
              <a:bodyPr wrap="none">
                <a:spAutoFit/>
              </a:bodyPr>
              <a:lstStyle/>
              <a:p>
                <a:pPr algn="ctr"/>
                <a:r>
                  <a:rPr lang="zh-TW" altLang="en-US" sz="1350" dirty="0">
                    <a:solidFill>
                      <a:schemeClr val="bg2">
                        <a:lumMod val="20000"/>
                        <a:lumOff val="80000"/>
                      </a:schemeClr>
                    </a:solidFill>
                    <a:latin typeface="微軟正黑體"/>
                    <a:ea typeface="微軟正黑體"/>
                  </a:rPr>
                  <a:t>門</a:t>
                </a:r>
                <a:endParaRPr lang="en-US" altLang="zh-TW" sz="1350" dirty="0">
                  <a:solidFill>
                    <a:schemeClr val="bg2">
                      <a:lumMod val="20000"/>
                      <a:lumOff val="80000"/>
                    </a:schemeClr>
                  </a:solidFill>
                  <a:latin typeface="微軟正黑體"/>
                  <a:ea typeface="微軟正黑體"/>
                </a:endParaRPr>
              </a:p>
              <a:p>
                <a:pPr algn="ctr"/>
                <a:r>
                  <a:rPr lang="zh-TW" altLang="en-US" sz="1350" dirty="0">
                    <a:solidFill>
                      <a:schemeClr val="bg2">
                        <a:lumMod val="20000"/>
                        <a:lumOff val="80000"/>
                      </a:schemeClr>
                    </a:solidFill>
                    <a:latin typeface="微軟正黑體"/>
                    <a:ea typeface="微軟正黑體"/>
                  </a:rPr>
                  <a:t>診</a:t>
                </a:r>
                <a:endParaRPr lang="en-US" altLang="zh-TW" sz="1350" dirty="0">
                  <a:solidFill>
                    <a:schemeClr val="bg2">
                      <a:lumMod val="20000"/>
                      <a:lumOff val="80000"/>
                    </a:schemeClr>
                  </a:solidFill>
                  <a:latin typeface="微軟正黑體"/>
                  <a:ea typeface="微軟正黑體"/>
                </a:endParaRPr>
              </a:p>
            </p:txBody>
          </p:sp>
          <p:pic>
            <p:nvPicPr>
              <p:cNvPr id="117" name="圖片 116"/>
              <p:cNvPicPr>
                <a:picLocks noChangeAspect="1"/>
              </p:cNvPicPr>
              <p:nvPr/>
            </p:nvPicPr>
            <p:blipFill>
              <a:blip r:embed="rId6"/>
              <a:stretch>
                <a:fillRect/>
              </a:stretch>
            </p:blipFill>
            <p:spPr>
              <a:xfrm>
                <a:off x="1830297" y="4908782"/>
                <a:ext cx="584200" cy="698500"/>
              </a:xfrm>
              <a:prstGeom prst="rect">
                <a:avLst/>
              </a:prstGeom>
            </p:spPr>
          </p:pic>
        </p:grpSp>
      </p:grpSp>
      <p:grpSp>
        <p:nvGrpSpPr>
          <p:cNvPr id="3" name="群組 2">
            <a:extLst>
              <a:ext uri="{FF2B5EF4-FFF2-40B4-BE49-F238E27FC236}">
                <a16:creationId xmlns:a16="http://schemas.microsoft.com/office/drawing/2014/main" id="{5A5DADE1-F635-D846-ACA9-5ACBCF2AF2ED}"/>
              </a:ext>
            </a:extLst>
          </p:cNvPr>
          <p:cNvGrpSpPr/>
          <p:nvPr/>
        </p:nvGrpSpPr>
        <p:grpSpPr>
          <a:xfrm>
            <a:off x="8992181" y="2897290"/>
            <a:ext cx="1342416" cy="1513172"/>
            <a:chOff x="17984362" y="5794579"/>
            <a:chExt cx="2684831" cy="3026343"/>
          </a:xfrm>
        </p:grpSpPr>
        <p:pic>
          <p:nvPicPr>
            <p:cNvPr id="198" name="圖片 81">
              <a:extLst>
                <a:ext uri="{FF2B5EF4-FFF2-40B4-BE49-F238E27FC236}">
                  <a16:creationId xmlns:a16="http://schemas.microsoft.com/office/drawing/2014/main" id="{383780BE-DD75-FC4F-AC0E-60DD8FFEA455}"/>
                </a:ext>
              </a:extLst>
            </p:cNvPr>
            <p:cNvPicPr>
              <a:picLocks noChangeAspect="1"/>
            </p:cNvPicPr>
            <p:nvPr/>
          </p:nvPicPr>
          <p:blipFill>
            <a:blip r:embed="rId10"/>
            <a:stretch>
              <a:fillRect/>
            </a:stretch>
          </p:blipFill>
          <p:spPr>
            <a:xfrm>
              <a:off x="17984362" y="5794579"/>
              <a:ext cx="1671172" cy="1130498"/>
            </a:xfrm>
            <a:prstGeom prst="rect">
              <a:avLst/>
            </a:prstGeom>
            <a:noFill/>
            <a:ln cap="flat">
              <a:noFill/>
            </a:ln>
          </p:spPr>
        </p:pic>
        <p:grpSp>
          <p:nvGrpSpPr>
            <p:cNvPr id="153" name="群組 152"/>
            <p:cNvGrpSpPr/>
            <p:nvPr/>
          </p:nvGrpSpPr>
          <p:grpSpPr>
            <a:xfrm>
              <a:off x="18410095" y="6669653"/>
              <a:ext cx="2259098" cy="2151269"/>
              <a:chOff x="9676080" y="2425659"/>
              <a:chExt cx="1506065" cy="1434179"/>
            </a:xfrm>
          </p:grpSpPr>
          <p:grpSp>
            <p:nvGrpSpPr>
              <p:cNvPr id="144" name="群組 143"/>
              <p:cNvGrpSpPr/>
              <p:nvPr/>
            </p:nvGrpSpPr>
            <p:grpSpPr>
              <a:xfrm>
                <a:off x="9676080" y="2425659"/>
                <a:ext cx="1506065" cy="1434179"/>
                <a:chOff x="9900230" y="2938995"/>
                <a:chExt cx="1506065" cy="1434179"/>
              </a:xfrm>
            </p:grpSpPr>
            <p:grpSp>
              <p:nvGrpSpPr>
                <p:cNvPr id="137" name="群組 136"/>
                <p:cNvGrpSpPr/>
                <p:nvPr/>
              </p:nvGrpSpPr>
              <p:grpSpPr>
                <a:xfrm>
                  <a:off x="9900230" y="2938995"/>
                  <a:ext cx="1506065" cy="1434179"/>
                  <a:chOff x="3262106" y="4808172"/>
                  <a:chExt cx="1506065" cy="1434179"/>
                </a:xfrm>
              </p:grpSpPr>
              <p:grpSp>
                <p:nvGrpSpPr>
                  <p:cNvPr id="139" name="群組 138"/>
                  <p:cNvGrpSpPr/>
                  <p:nvPr/>
                </p:nvGrpSpPr>
                <p:grpSpPr>
                  <a:xfrm>
                    <a:off x="3262106" y="4808172"/>
                    <a:ext cx="1506065" cy="1434179"/>
                    <a:chOff x="1516266" y="2991000"/>
                    <a:chExt cx="1506065" cy="1434179"/>
                  </a:xfrm>
                </p:grpSpPr>
                <p:sp>
                  <p:nvSpPr>
                    <p:cNvPr id="141" name="圓角矩形 140"/>
                    <p:cNvSpPr/>
                    <p:nvPr/>
                  </p:nvSpPr>
                  <p:spPr>
                    <a:xfrm>
                      <a:off x="1520054" y="2991000"/>
                      <a:ext cx="1502277" cy="1412828"/>
                    </a:xfrm>
                    <a:prstGeom prst="roundRect">
                      <a:avLst/>
                    </a:prstGeom>
                    <a:solidFill>
                      <a:schemeClr val="accent6"/>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p>
                  </p:txBody>
                </p:sp>
                <p:sp>
                  <p:nvSpPr>
                    <p:cNvPr id="142" name="圓角化同側角落矩形 141"/>
                    <p:cNvSpPr/>
                    <p:nvPr/>
                  </p:nvSpPr>
                  <p:spPr>
                    <a:xfrm rot="10800000">
                      <a:off x="1516266" y="3893211"/>
                      <a:ext cx="1505175" cy="531968"/>
                    </a:xfrm>
                    <a:prstGeom prst="round2SameRect">
                      <a:avLst>
                        <a:gd name="adj1" fmla="val 46528"/>
                        <a:gd name="adj2" fmla="val 0"/>
                      </a:avLst>
                    </a:prstGeom>
                    <a:solidFill>
                      <a:schemeClr val="accent6">
                        <a:lumMod val="20000"/>
                        <a:lumOff val="8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TW" altLang="en-US" sz="1350">
                        <a:solidFill>
                          <a:schemeClr val="tx1">
                            <a:lumMod val="75000"/>
                          </a:schemeClr>
                        </a:solidFill>
                      </a:endParaRPr>
                    </a:p>
                  </p:txBody>
                </p:sp>
              </p:grpSp>
              <p:sp>
                <p:nvSpPr>
                  <p:cNvPr id="140" name="Shape 257">
                    <a:extLst>
                      <a:ext uri="{FF2B5EF4-FFF2-40B4-BE49-F238E27FC236}">
                        <a16:creationId xmlns:a16="http://schemas.microsoft.com/office/drawing/2014/main" id="{651037D1-3046-6140-B1C0-83960D1A2B16}"/>
                      </a:ext>
                    </a:extLst>
                  </p:cNvPr>
                  <p:cNvSpPr/>
                  <p:nvPr/>
                </p:nvSpPr>
                <p:spPr>
                  <a:xfrm>
                    <a:off x="3290681" y="5832747"/>
                    <a:ext cx="1451981" cy="298161"/>
                  </a:xfrm>
                  <a:prstGeom prst="rect">
                    <a:avLst/>
                  </a:prstGeom>
                  <a:noFill/>
                  <a:ln cap="flat">
                    <a:noFill/>
                    <a:prstDash val="solid"/>
                  </a:ln>
                </p:spPr>
                <p:txBody>
                  <a:bodyPr vert="horz" wrap="square" lIns="19289" tIns="19289" rIns="19289" bIns="19289" anchor="t" anchorCtr="1" compatLnSpc="1">
                    <a:spAutoFit/>
                  </a:bodyPr>
                  <a:lstStyle/>
                  <a:p>
                    <a:r>
                      <a:rPr lang="zh-TW" altLang="en-US" sz="1200" dirty="0">
                        <a:solidFill>
                          <a:schemeClr val="tx1">
                            <a:lumMod val="75000"/>
                          </a:schemeClr>
                        </a:solidFill>
                        <a:latin typeface="微軟正黑體"/>
                        <a:ea typeface="微軟正黑體"/>
                      </a:rPr>
                      <a:t>社區</a:t>
                    </a:r>
                    <a:r>
                      <a:rPr lang="en-US" altLang="zh-TW" sz="1200" dirty="0">
                        <a:solidFill>
                          <a:schemeClr val="tx1">
                            <a:lumMod val="75000"/>
                          </a:schemeClr>
                        </a:solidFill>
                        <a:latin typeface="微軟正黑體"/>
                        <a:ea typeface="微軟正黑體"/>
                      </a:rPr>
                      <a:t>/</a:t>
                    </a:r>
                    <a:r>
                      <a:rPr lang="zh-TW" altLang="en-US" sz="1200" dirty="0">
                        <a:solidFill>
                          <a:schemeClr val="tx1">
                            <a:lumMod val="75000"/>
                          </a:schemeClr>
                        </a:solidFill>
                        <a:latin typeface="微軟正黑體"/>
                        <a:ea typeface="微軟正黑體"/>
                      </a:rPr>
                      <a:t>機構</a:t>
                    </a:r>
                  </a:p>
                </p:txBody>
              </p:sp>
            </p:grpSp>
            <p:pic>
              <p:nvPicPr>
                <p:cNvPr id="143" name="圖片 142"/>
                <p:cNvPicPr>
                  <a:picLocks noChangeAspect="1"/>
                </p:cNvPicPr>
                <p:nvPr/>
              </p:nvPicPr>
              <p:blipFill>
                <a:blip r:embed="rId11"/>
                <a:stretch>
                  <a:fillRect/>
                </a:stretch>
              </p:blipFill>
              <p:spPr>
                <a:xfrm>
                  <a:off x="10089056" y="3176726"/>
                  <a:ext cx="571500" cy="558800"/>
                </a:xfrm>
                <a:prstGeom prst="rect">
                  <a:avLst/>
                </a:prstGeom>
              </p:spPr>
            </p:pic>
          </p:grpSp>
          <p:sp>
            <p:nvSpPr>
              <p:cNvPr id="152" name="文字方塊 151"/>
              <p:cNvSpPr txBox="1"/>
              <p:nvPr/>
            </p:nvSpPr>
            <p:spPr>
              <a:xfrm>
                <a:off x="10497241" y="2684652"/>
                <a:ext cx="461665" cy="482182"/>
              </a:xfrm>
              <a:prstGeom prst="rect">
                <a:avLst/>
              </a:prstGeom>
              <a:noFill/>
            </p:spPr>
            <p:txBody>
              <a:bodyPr vert="eaVert" wrap="none" rtlCol="0">
                <a:spAutoFit/>
              </a:bodyPr>
              <a:lstStyle/>
              <a:p>
                <a:pPr algn="ctr"/>
                <a:r>
                  <a:rPr lang="zh-TW" altLang="en-US" sz="1050" dirty="0">
                    <a:solidFill>
                      <a:schemeClr val="bg1"/>
                    </a:solidFill>
                    <a:latin typeface="微軟正黑體"/>
                    <a:ea typeface="微軟正黑體"/>
                  </a:rPr>
                  <a:t>病人</a:t>
                </a:r>
                <a:endParaRPr lang="en-US" altLang="zh-TW" sz="1050" dirty="0">
                  <a:solidFill>
                    <a:schemeClr val="bg1"/>
                  </a:solidFill>
                  <a:latin typeface="微軟正黑體"/>
                  <a:ea typeface="微軟正黑體"/>
                </a:endParaRPr>
              </a:p>
            </p:txBody>
          </p:sp>
        </p:grpSp>
      </p:grpSp>
      <p:cxnSp>
        <p:nvCxnSpPr>
          <p:cNvPr id="33" name="直線箭頭接點 84">
            <a:extLst>
              <a:ext uri="{FF2B5EF4-FFF2-40B4-BE49-F238E27FC236}">
                <a16:creationId xmlns:a16="http://schemas.microsoft.com/office/drawing/2014/main" id="{79854609-18BE-744A-962C-25A6B0E96AEA}"/>
              </a:ext>
            </a:extLst>
          </p:cNvPr>
          <p:cNvCxnSpPr>
            <a:cxnSpLocks/>
          </p:cNvCxnSpPr>
          <p:nvPr/>
        </p:nvCxnSpPr>
        <p:spPr>
          <a:xfrm flipV="1">
            <a:off x="3988152" y="4145086"/>
            <a:ext cx="5220822" cy="5884"/>
          </a:xfrm>
          <a:prstGeom prst="straightConnector1">
            <a:avLst/>
          </a:prstGeom>
          <a:noFill/>
          <a:ln w="53975" cap="flat">
            <a:solidFill>
              <a:srgbClr val="0070C0">
                <a:alpha val="59000"/>
              </a:srgbClr>
            </a:solidFill>
            <a:prstDash val="sysDash"/>
            <a:miter/>
            <a:headEnd type="arrow"/>
            <a:tailEnd type="arrow"/>
          </a:ln>
        </p:spPr>
      </p:cxnSp>
      <p:sp>
        <p:nvSpPr>
          <p:cNvPr id="194" name="矩形 193"/>
          <p:cNvSpPr/>
          <p:nvPr/>
        </p:nvSpPr>
        <p:spPr>
          <a:xfrm>
            <a:off x="6796220" y="4145086"/>
            <a:ext cx="825867" cy="984885"/>
          </a:xfrm>
          <a:prstGeom prst="rect">
            <a:avLst/>
          </a:prstGeom>
        </p:spPr>
        <p:txBody>
          <a:bodyPr wrap="none">
            <a:spAutoFit/>
          </a:bodyPr>
          <a:lstStyle/>
          <a:p>
            <a:pPr algn="ctr">
              <a:defRPr sz="1800" b="0" i="0" u="none" strike="noStrike" kern="0" cap="none" spc="0" baseline="0">
                <a:solidFill>
                  <a:srgbClr val="000000"/>
                </a:solidFill>
                <a:uFillTx/>
              </a:defRPr>
            </a:pPr>
            <a:r>
              <a:rPr lang="en-US" altLang="zh-TW" b="1" dirty="0">
                <a:solidFill>
                  <a:srgbClr val="0070C0"/>
                </a:solidFill>
                <a:latin typeface="微軟正黑體"/>
                <a:ea typeface="微軟正黑體"/>
                <a:cs typeface="Heiti TC Medium"/>
              </a:rPr>
              <a:t>3</a:t>
            </a:r>
            <a:r>
              <a:rPr lang="en-US" altLang="zh-TW" sz="1000" b="1" dirty="0">
                <a:solidFill>
                  <a:srgbClr val="0070C0"/>
                </a:solidFill>
                <a:latin typeface="微軟正黑體"/>
                <a:ea typeface="微軟正黑體"/>
                <a:cs typeface="Heiti TC Medium"/>
              </a:rPr>
              <a:t>. </a:t>
            </a:r>
          </a:p>
          <a:p>
            <a:pPr algn="ctr">
              <a:defRPr sz="1800" b="0" i="0" u="none" strike="noStrike" kern="0" cap="none" spc="0" baseline="0">
                <a:solidFill>
                  <a:srgbClr val="000000"/>
                </a:solidFill>
                <a:uFillTx/>
              </a:defRPr>
            </a:pPr>
            <a:r>
              <a:rPr lang="en-US" altLang="zh-TW" sz="1000" b="1" dirty="0" err="1">
                <a:solidFill>
                  <a:srgbClr val="0070C0"/>
                </a:solidFill>
                <a:latin typeface="微軟正黑體"/>
                <a:ea typeface="微軟正黑體"/>
                <a:cs typeface="Heiti TC Medium"/>
              </a:rPr>
              <a:t>次專科醫師</a:t>
            </a:r>
            <a:endParaRPr lang="en-US" altLang="zh-TW" sz="1000" b="1" dirty="0">
              <a:solidFill>
                <a:srgbClr val="0070C0"/>
              </a:solidFill>
              <a:latin typeface="微軟正黑體"/>
              <a:ea typeface="微軟正黑體"/>
              <a:cs typeface="Heiti TC Medium"/>
            </a:endParaRPr>
          </a:p>
          <a:p>
            <a:pPr algn="ctr">
              <a:defRPr sz="1800" b="0" i="0" u="none" strike="noStrike" kern="0" cap="none" spc="0" baseline="0">
                <a:solidFill>
                  <a:srgbClr val="000000"/>
                </a:solidFill>
                <a:uFillTx/>
              </a:defRPr>
            </a:pPr>
            <a:r>
              <a:rPr lang="zh-TW" altLang="en-US" sz="1000" b="1" dirty="0">
                <a:solidFill>
                  <a:srgbClr val="0070C0"/>
                </a:solidFill>
                <a:latin typeface="微軟正黑體"/>
                <a:ea typeface="微軟正黑體"/>
                <a:cs typeface="Heiti TC Medium"/>
              </a:rPr>
              <a:t>視訊</a:t>
            </a:r>
            <a:r>
              <a:rPr lang="en-US" altLang="zh-TW" sz="1000" b="1" dirty="0">
                <a:solidFill>
                  <a:srgbClr val="0070C0"/>
                </a:solidFill>
                <a:latin typeface="微軟正黑體"/>
                <a:ea typeface="微軟正黑體"/>
                <a:cs typeface="Heiti TC Medium"/>
              </a:rPr>
              <a:t> / </a:t>
            </a:r>
            <a:r>
              <a:rPr lang="zh-TW" altLang="en-US" sz="1000" b="1" dirty="0">
                <a:solidFill>
                  <a:srgbClr val="0070C0"/>
                </a:solidFill>
                <a:latin typeface="微軟正黑體"/>
                <a:ea typeface="微軟正黑體"/>
                <a:cs typeface="Heiti TC Medium"/>
              </a:rPr>
              <a:t>圖檔</a:t>
            </a:r>
            <a:endParaRPr lang="en-US" altLang="zh-TW" sz="1000" b="1" dirty="0">
              <a:solidFill>
                <a:srgbClr val="0070C0"/>
              </a:solidFill>
              <a:latin typeface="微軟正黑體"/>
              <a:ea typeface="微軟正黑體"/>
              <a:cs typeface="Heiti TC Medium"/>
            </a:endParaRPr>
          </a:p>
          <a:p>
            <a:pPr algn="ctr">
              <a:defRPr sz="1800" b="0" i="0" u="none" strike="noStrike" kern="0" cap="none" spc="0" baseline="0">
                <a:solidFill>
                  <a:srgbClr val="000000"/>
                </a:solidFill>
                <a:uFillTx/>
              </a:defRPr>
            </a:pPr>
            <a:r>
              <a:rPr lang="zh-TW" altLang="en-US" sz="1000" b="1" dirty="0">
                <a:solidFill>
                  <a:srgbClr val="0070C0"/>
                </a:solidFill>
                <a:latin typeface="微軟正黑體"/>
                <a:ea typeface="微軟正黑體"/>
                <a:cs typeface="Heiti TC Medium"/>
              </a:rPr>
              <a:t>會診諮詢</a:t>
            </a:r>
            <a:endParaRPr lang="en-US" altLang="zh-TW" sz="1000" b="1" dirty="0">
              <a:solidFill>
                <a:srgbClr val="0070C0"/>
              </a:solidFill>
              <a:latin typeface="微軟正黑體"/>
              <a:ea typeface="微軟正黑體"/>
              <a:cs typeface="Heiti TC Medium"/>
            </a:endParaRPr>
          </a:p>
          <a:p>
            <a:pPr algn="ctr">
              <a:defRPr sz="1800" b="0" i="0" u="none" strike="noStrike" kern="0" cap="none" spc="0" baseline="0">
                <a:solidFill>
                  <a:srgbClr val="000000"/>
                </a:solidFill>
                <a:uFillTx/>
              </a:defRPr>
            </a:pPr>
            <a:r>
              <a:rPr lang="zh-TW" altLang="en-US" sz="1000" b="1" dirty="0">
                <a:solidFill>
                  <a:srgbClr val="0070C0"/>
                </a:solidFill>
                <a:latin typeface="微軟正黑體"/>
                <a:ea typeface="微軟正黑體"/>
                <a:cs typeface="Heiti TC Medium"/>
              </a:rPr>
              <a:t>轉診建議</a:t>
            </a:r>
            <a:endParaRPr lang="en-US" altLang="zh-TW" sz="1000" b="1" dirty="0">
              <a:solidFill>
                <a:srgbClr val="0070C0"/>
              </a:solidFill>
              <a:latin typeface="微軟正黑體"/>
              <a:ea typeface="微軟正黑體"/>
              <a:cs typeface="Heiti TC Medium"/>
            </a:endParaRPr>
          </a:p>
        </p:txBody>
      </p:sp>
      <p:grpSp>
        <p:nvGrpSpPr>
          <p:cNvPr id="5" name="群組 4"/>
          <p:cNvGrpSpPr/>
          <p:nvPr/>
        </p:nvGrpSpPr>
        <p:grpSpPr>
          <a:xfrm>
            <a:off x="3717312" y="1947541"/>
            <a:ext cx="5274870" cy="1595281"/>
            <a:chOff x="2696231" y="1947540"/>
            <a:chExt cx="5274870" cy="1595281"/>
          </a:xfrm>
        </p:grpSpPr>
        <p:sp>
          <p:nvSpPr>
            <p:cNvPr id="167" name="文字方塊 52">
              <a:extLst>
                <a:ext uri="{FF2B5EF4-FFF2-40B4-BE49-F238E27FC236}">
                  <a16:creationId xmlns:a16="http://schemas.microsoft.com/office/drawing/2014/main" id="{1C9EE09C-52E7-9548-83A5-90D6E1CD4957}"/>
                </a:ext>
              </a:extLst>
            </p:cNvPr>
            <p:cNvSpPr txBox="1"/>
            <p:nvPr/>
          </p:nvSpPr>
          <p:spPr>
            <a:xfrm>
              <a:off x="5512977" y="1997280"/>
              <a:ext cx="931633" cy="636714"/>
            </a:xfrm>
            <a:prstGeom prst="rect">
              <a:avLst/>
            </a:prstGeom>
            <a:noFill/>
            <a:ln cap="flat">
              <a:noFill/>
            </a:ln>
          </p:spPr>
          <p:txBody>
            <a:bodyPr vert="horz" wrap="square" lIns="25718" tIns="25718" rIns="25718" bIns="25718" anchor="t" anchorCtr="1" compatLnSpc="1">
              <a:spAutoFit/>
            </a:bodyPr>
            <a:lstStyle/>
            <a:p>
              <a:pPr algn="ctr">
                <a:defRPr sz="1800" b="0" i="0" u="none" strike="noStrike" kern="0" cap="none" spc="0" baseline="0">
                  <a:solidFill>
                    <a:srgbClr val="000000"/>
                  </a:solidFill>
                  <a:uFillTx/>
                </a:defRPr>
              </a:pPr>
              <a:r>
                <a:rPr lang="en-US" b="1" dirty="0">
                  <a:solidFill>
                    <a:schemeClr val="tx1">
                      <a:lumMod val="75000"/>
                    </a:schemeClr>
                  </a:solidFill>
                  <a:latin typeface="微軟正黑體"/>
                  <a:ea typeface="微軟正黑體"/>
                  <a:cs typeface="Heiti TC Medium"/>
                </a:rPr>
                <a:t>6</a:t>
              </a:r>
              <a:r>
                <a:rPr lang="en-US" sz="1000" b="1" dirty="0">
                  <a:solidFill>
                    <a:schemeClr val="tx1">
                      <a:lumMod val="75000"/>
                    </a:schemeClr>
                  </a:solidFill>
                  <a:latin typeface="微軟正黑體"/>
                  <a:ea typeface="微軟正黑體"/>
                  <a:cs typeface="Heiti TC Medium"/>
                </a:rPr>
                <a:t>. </a:t>
              </a:r>
            </a:p>
            <a:p>
              <a:pPr algn="ctr">
                <a:defRPr sz="1800" b="0" i="0" u="none" strike="noStrike" kern="0" cap="none" spc="0" baseline="0">
                  <a:solidFill>
                    <a:srgbClr val="000000"/>
                  </a:solidFill>
                  <a:uFillTx/>
                </a:defRPr>
              </a:pPr>
              <a:r>
                <a:rPr lang="zh-TW" altLang="en-US" sz="1000" b="1" dirty="0">
                  <a:solidFill>
                    <a:schemeClr val="tx1">
                      <a:lumMod val="75000"/>
                    </a:schemeClr>
                  </a:solidFill>
                  <a:latin typeface="微軟正黑體"/>
                  <a:ea typeface="微軟正黑體"/>
                  <a:cs typeface="Heiti TC Medium"/>
                </a:rPr>
                <a:t>到醫院</a:t>
              </a:r>
              <a:endParaRPr lang="en-US" altLang="zh-TW" sz="1000" b="1" dirty="0">
                <a:solidFill>
                  <a:schemeClr val="tx1">
                    <a:lumMod val="75000"/>
                  </a:schemeClr>
                </a:solidFill>
                <a:latin typeface="微軟正黑體"/>
                <a:ea typeface="微軟正黑體"/>
                <a:cs typeface="Heiti TC Medium"/>
              </a:endParaRPr>
            </a:p>
            <a:p>
              <a:pPr algn="ctr">
                <a:defRPr sz="1800" b="0" i="0" u="none" strike="noStrike" kern="0" cap="none" spc="0" baseline="0">
                  <a:solidFill>
                    <a:srgbClr val="000000"/>
                  </a:solidFill>
                  <a:uFillTx/>
                </a:defRPr>
              </a:pPr>
              <a:r>
                <a:rPr lang="zh-TW" altLang="en-US" sz="1000" b="1" dirty="0">
                  <a:solidFill>
                    <a:schemeClr val="tx1">
                      <a:lumMod val="75000"/>
                    </a:schemeClr>
                  </a:solidFill>
                  <a:latin typeface="微軟正黑體"/>
                  <a:ea typeface="微軟正黑體"/>
                  <a:cs typeface="Heiti TC Medium"/>
                </a:rPr>
                <a:t>診察治療取藥</a:t>
              </a:r>
              <a:endParaRPr lang="en-US" sz="1000" b="1" dirty="0">
                <a:solidFill>
                  <a:schemeClr val="tx1">
                    <a:lumMod val="75000"/>
                  </a:schemeClr>
                </a:solidFill>
                <a:latin typeface="微軟正黑體"/>
                <a:ea typeface="微軟正黑體"/>
                <a:cs typeface="Heiti TC Medium"/>
              </a:endParaRPr>
            </a:p>
          </p:txBody>
        </p:sp>
        <p:grpSp>
          <p:nvGrpSpPr>
            <p:cNvPr id="4" name="群組 3"/>
            <p:cNvGrpSpPr/>
            <p:nvPr/>
          </p:nvGrpSpPr>
          <p:grpSpPr>
            <a:xfrm>
              <a:off x="2696231" y="1947540"/>
              <a:ext cx="5274870" cy="1595281"/>
              <a:chOff x="2696231" y="1947540"/>
              <a:chExt cx="5274870" cy="1595281"/>
            </a:xfrm>
          </p:grpSpPr>
          <p:cxnSp>
            <p:nvCxnSpPr>
              <p:cNvPr id="25" name="直線箭頭接點 61">
                <a:extLst>
                  <a:ext uri="{FF2B5EF4-FFF2-40B4-BE49-F238E27FC236}">
                    <a16:creationId xmlns:a16="http://schemas.microsoft.com/office/drawing/2014/main" id="{B0CEB928-4F65-AF47-87C3-C5EE2CA402A0}"/>
                  </a:ext>
                </a:extLst>
              </p:cNvPr>
              <p:cNvCxnSpPr>
                <a:cxnSpLocks/>
              </p:cNvCxnSpPr>
              <p:nvPr/>
            </p:nvCxnSpPr>
            <p:spPr>
              <a:xfrm flipH="1" flipV="1">
                <a:off x="2696231" y="1947540"/>
                <a:ext cx="3997229" cy="5897"/>
              </a:xfrm>
              <a:prstGeom prst="straightConnector1">
                <a:avLst/>
              </a:prstGeom>
              <a:noFill/>
              <a:ln w="53975" cap="flat">
                <a:solidFill>
                  <a:schemeClr val="bg1">
                    <a:lumMod val="50000"/>
                  </a:schemeClr>
                </a:solidFill>
                <a:prstDash val="solid"/>
                <a:miter/>
                <a:tailEnd type="arrow"/>
              </a:ln>
            </p:spPr>
          </p:cxnSp>
          <p:cxnSp>
            <p:nvCxnSpPr>
              <p:cNvPr id="203" name="直線接點 202"/>
              <p:cNvCxnSpPr/>
              <p:nvPr/>
            </p:nvCxnSpPr>
            <p:spPr>
              <a:xfrm flipV="1">
                <a:off x="6693460" y="1950350"/>
                <a:ext cx="0" cy="1583778"/>
              </a:xfrm>
              <a:prstGeom prst="line">
                <a:avLst/>
              </a:prstGeom>
              <a:ln w="53975">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cxnSp>
            <p:nvCxnSpPr>
              <p:cNvPr id="206" name="直線接點 205"/>
              <p:cNvCxnSpPr>
                <a:cxnSpLocks/>
              </p:cNvCxnSpPr>
              <p:nvPr/>
            </p:nvCxnSpPr>
            <p:spPr>
              <a:xfrm flipH="1">
                <a:off x="6682030" y="3539985"/>
                <a:ext cx="1289071" cy="2836"/>
              </a:xfrm>
              <a:prstGeom prst="line">
                <a:avLst/>
              </a:prstGeom>
              <a:ln w="53975">
                <a:solidFill>
                  <a:schemeClr val="bg1">
                    <a:lumMod val="50000"/>
                  </a:schemeClr>
                </a:solidFill>
              </a:ln>
            </p:spPr>
            <p:style>
              <a:lnRef idx="3">
                <a:schemeClr val="accent2"/>
              </a:lnRef>
              <a:fillRef idx="0">
                <a:schemeClr val="accent2"/>
              </a:fillRef>
              <a:effectRef idx="2">
                <a:schemeClr val="accent2"/>
              </a:effectRef>
              <a:fontRef idx="minor">
                <a:schemeClr val="tx1"/>
              </a:fontRef>
            </p:style>
          </p:cxnSp>
        </p:grpSp>
      </p:grpSp>
      <p:grpSp>
        <p:nvGrpSpPr>
          <p:cNvPr id="8" name="群組 7"/>
          <p:cNvGrpSpPr/>
          <p:nvPr/>
        </p:nvGrpSpPr>
        <p:grpSpPr>
          <a:xfrm>
            <a:off x="2529841" y="4509630"/>
            <a:ext cx="5650609" cy="1514696"/>
            <a:chOff x="1508761" y="4509629"/>
            <a:chExt cx="5650609" cy="1514696"/>
          </a:xfrm>
        </p:grpSpPr>
        <p:cxnSp>
          <p:nvCxnSpPr>
            <p:cNvPr id="45" name="直線箭頭接點 97">
              <a:extLst>
                <a:ext uri="{FF2B5EF4-FFF2-40B4-BE49-F238E27FC236}">
                  <a16:creationId xmlns:a16="http://schemas.microsoft.com/office/drawing/2014/main" id="{C54480DD-F86A-284F-A6F2-4736C484299C}"/>
                </a:ext>
              </a:extLst>
            </p:cNvPr>
            <p:cNvCxnSpPr>
              <a:cxnSpLocks/>
            </p:cNvCxnSpPr>
            <p:nvPr/>
          </p:nvCxnSpPr>
          <p:spPr>
            <a:xfrm flipV="1">
              <a:off x="1508761" y="5971578"/>
              <a:ext cx="5650609" cy="52747"/>
            </a:xfrm>
            <a:prstGeom prst="straightConnector1">
              <a:avLst/>
            </a:prstGeom>
            <a:noFill/>
            <a:ln w="53975" cap="flat">
              <a:solidFill>
                <a:srgbClr val="0070C0">
                  <a:alpha val="59000"/>
                </a:srgbClr>
              </a:solidFill>
              <a:prstDash val="sysDash"/>
              <a:miter/>
              <a:headEnd type="arrow"/>
              <a:tailEnd type="arrow"/>
            </a:ln>
          </p:spPr>
        </p:cxnSp>
        <p:sp>
          <p:nvSpPr>
            <p:cNvPr id="46" name="文字方塊 98">
              <a:extLst>
                <a:ext uri="{FF2B5EF4-FFF2-40B4-BE49-F238E27FC236}">
                  <a16:creationId xmlns:a16="http://schemas.microsoft.com/office/drawing/2014/main" id="{6145C68C-1817-5C4A-8217-B34C317309FE}"/>
                </a:ext>
              </a:extLst>
            </p:cNvPr>
            <p:cNvSpPr txBox="1"/>
            <p:nvPr/>
          </p:nvSpPr>
          <p:spPr>
            <a:xfrm>
              <a:off x="4104819" y="5193093"/>
              <a:ext cx="1068916" cy="636714"/>
            </a:xfrm>
            <a:prstGeom prst="rect">
              <a:avLst/>
            </a:prstGeom>
            <a:noFill/>
            <a:ln w="53975" cap="flat">
              <a:noFill/>
              <a:prstDash val="sysDash"/>
              <a:miter/>
              <a:headEnd type="arrow"/>
              <a:tailEnd type="arrow"/>
            </a:ln>
          </p:spPr>
          <p:txBody>
            <a:bodyPr vert="horz" wrap="square" lIns="25718" tIns="25718" rIns="25718" bIns="25718" anchor="t" anchorCtr="1" compatLnSpc="1">
              <a:spAutoFit/>
            </a:bodyPr>
            <a:lstStyle/>
            <a:p>
              <a:pPr algn="ctr">
                <a:defRPr sz="1800" b="0" i="0" u="none" strike="noStrike" kern="0" cap="none" spc="0" baseline="0">
                  <a:solidFill>
                    <a:srgbClr val="000000"/>
                  </a:solidFill>
                  <a:uFillTx/>
                </a:defRPr>
              </a:pPr>
              <a:r>
                <a:rPr lang="en-US" altLang="zh-TW" b="1" dirty="0">
                  <a:solidFill>
                    <a:srgbClr val="0070C0"/>
                  </a:solidFill>
                  <a:latin typeface="微軟正黑體"/>
                  <a:ea typeface="微軟正黑體"/>
                  <a:cs typeface="Heiti TC Medium"/>
                </a:rPr>
                <a:t>5</a:t>
              </a:r>
              <a:r>
                <a:rPr lang="en-US" sz="1000" b="1" dirty="0">
                  <a:solidFill>
                    <a:srgbClr val="0070C0"/>
                  </a:solidFill>
                  <a:latin typeface="微軟正黑體"/>
                  <a:ea typeface="微軟正黑體"/>
                  <a:cs typeface="Heiti TC Medium"/>
                </a:rPr>
                <a:t>. </a:t>
              </a:r>
            </a:p>
            <a:p>
              <a:pPr algn="ctr">
                <a:defRPr sz="1800" b="0" i="0" u="none" strike="noStrike" kern="0" cap="none" spc="0" baseline="0">
                  <a:solidFill>
                    <a:srgbClr val="000000"/>
                  </a:solidFill>
                  <a:uFillTx/>
                </a:defRPr>
              </a:pPr>
              <a:r>
                <a:rPr lang="zh-TW" altLang="en-US" sz="1000" b="1" dirty="0">
                  <a:solidFill>
                    <a:srgbClr val="0070C0"/>
                  </a:solidFill>
                  <a:latin typeface="微軟正黑體"/>
                  <a:ea typeface="微軟正黑體"/>
                  <a:cs typeface="Heiti TC Medium"/>
                </a:rPr>
                <a:t>視訊會診</a:t>
              </a:r>
              <a:endParaRPr lang="en-US" altLang="zh-TW" sz="1000" b="1" dirty="0">
                <a:solidFill>
                  <a:srgbClr val="0070C0"/>
                </a:solidFill>
                <a:latin typeface="微軟正黑體"/>
                <a:ea typeface="微軟正黑體"/>
                <a:cs typeface="Heiti TC Medium"/>
              </a:endParaRPr>
            </a:p>
            <a:p>
              <a:pPr algn="ctr">
                <a:defRPr sz="1800" b="0" i="0" u="none" strike="noStrike" kern="0" cap="none" spc="0" baseline="0">
                  <a:solidFill>
                    <a:srgbClr val="000000"/>
                  </a:solidFill>
                  <a:uFillTx/>
                </a:defRPr>
              </a:pPr>
              <a:r>
                <a:rPr lang="zh-TW" altLang="en-US" sz="1000" b="1" dirty="0">
                  <a:solidFill>
                    <a:srgbClr val="0070C0"/>
                  </a:solidFill>
                  <a:latin typeface="微軟正黑體"/>
                  <a:ea typeface="微軟正黑體"/>
                  <a:cs typeface="Heiti TC Medium"/>
                </a:rPr>
                <a:t>治療及用薬建議</a:t>
              </a:r>
              <a:endParaRPr lang="en-US" sz="1000" b="1" dirty="0">
                <a:solidFill>
                  <a:srgbClr val="0070C0"/>
                </a:solidFill>
                <a:latin typeface="微軟正黑體"/>
                <a:ea typeface="微軟正黑體"/>
                <a:cs typeface="Heiti TC Medium"/>
              </a:endParaRPr>
            </a:p>
          </p:txBody>
        </p:sp>
        <p:cxnSp>
          <p:nvCxnSpPr>
            <p:cNvPr id="220" name="直線接點 219"/>
            <p:cNvCxnSpPr>
              <a:cxnSpLocks/>
            </p:cNvCxnSpPr>
            <p:nvPr/>
          </p:nvCxnSpPr>
          <p:spPr>
            <a:xfrm>
              <a:off x="1508761" y="4509629"/>
              <a:ext cx="0" cy="1514696"/>
            </a:xfrm>
            <a:prstGeom prst="line">
              <a:avLst/>
            </a:prstGeom>
            <a:noFill/>
            <a:ln w="53975" cap="flat">
              <a:solidFill>
                <a:srgbClr val="0070C0">
                  <a:alpha val="59000"/>
                </a:srgbClr>
              </a:solidFill>
              <a:prstDash val="sysDash"/>
              <a:miter/>
              <a:headEnd type="arrow"/>
              <a:tailEnd type="arrow"/>
            </a:ln>
          </p:spPr>
        </p:cxnSp>
      </p:grpSp>
      <p:grpSp>
        <p:nvGrpSpPr>
          <p:cNvPr id="6" name="群組 5"/>
          <p:cNvGrpSpPr/>
          <p:nvPr/>
        </p:nvGrpSpPr>
        <p:grpSpPr>
          <a:xfrm>
            <a:off x="9895827" y="2343764"/>
            <a:ext cx="1060946" cy="807527"/>
            <a:chOff x="7693647" y="2343763"/>
            <a:chExt cx="1060946" cy="807527"/>
          </a:xfrm>
        </p:grpSpPr>
        <p:sp>
          <p:nvSpPr>
            <p:cNvPr id="16" name="文字方塊 90">
              <a:extLst>
                <a:ext uri="{FF2B5EF4-FFF2-40B4-BE49-F238E27FC236}">
                  <a16:creationId xmlns:a16="http://schemas.microsoft.com/office/drawing/2014/main" id="{50B41F55-7A06-E645-946E-2B814C9189CC}"/>
                </a:ext>
              </a:extLst>
            </p:cNvPr>
            <p:cNvSpPr txBox="1"/>
            <p:nvPr/>
          </p:nvSpPr>
          <p:spPr>
            <a:xfrm>
              <a:off x="7950045" y="2343763"/>
              <a:ext cx="804548" cy="790602"/>
            </a:xfrm>
            <a:prstGeom prst="rect">
              <a:avLst/>
            </a:prstGeom>
            <a:noFill/>
            <a:ln cap="flat">
              <a:noFill/>
            </a:ln>
          </p:spPr>
          <p:txBody>
            <a:bodyPr vert="horz" wrap="square" lIns="51435" tIns="25718" rIns="51435" bIns="25718" anchor="t" anchorCtr="0" compatLnSpc="1">
              <a:spAutoFit/>
            </a:bodyPr>
            <a:lstStyle/>
            <a:p>
              <a:pPr marL="6251">
                <a:defRPr sz="1800" b="0" i="0" u="none" strike="noStrike" kern="0" cap="none" spc="0" baseline="0">
                  <a:solidFill>
                    <a:srgbClr val="000000"/>
                  </a:solidFill>
                  <a:uFillTx/>
                </a:defRPr>
              </a:pPr>
              <a:r>
                <a:rPr lang="en-US" altLang="zh-TW" b="1" dirty="0">
                  <a:solidFill>
                    <a:schemeClr val="tx1">
                      <a:lumMod val="75000"/>
                    </a:schemeClr>
                  </a:solidFill>
                  <a:latin typeface="微軟正黑體"/>
                  <a:ea typeface="微軟正黑體"/>
                  <a:cs typeface="Heiti TC Medium"/>
                </a:rPr>
                <a:t>1</a:t>
              </a:r>
              <a:r>
                <a:rPr lang="en-US" altLang="zh-TW" sz="1000" b="1" dirty="0">
                  <a:solidFill>
                    <a:schemeClr val="tx1">
                      <a:lumMod val="75000"/>
                    </a:schemeClr>
                  </a:solidFill>
                  <a:latin typeface="微軟正黑體"/>
                  <a:ea typeface="微軟正黑體"/>
                  <a:cs typeface="Heiti TC Medium"/>
                </a:rPr>
                <a:t>.</a:t>
              </a:r>
            </a:p>
            <a:p>
              <a:pPr marL="6251">
                <a:defRPr sz="1800" b="0" i="0" u="none" strike="noStrike" kern="0" cap="none" spc="0" baseline="0">
                  <a:solidFill>
                    <a:srgbClr val="000000"/>
                  </a:solidFill>
                  <a:uFillTx/>
                </a:defRPr>
              </a:pPr>
              <a:r>
                <a:rPr lang="zh-TW" altLang="en-US" sz="1000" b="1" dirty="0">
                  <a:solidFill>
                    <a:schemeClr val="tx1">
                      <a:lumMod val="75000"/>
                    </a:schemeClr>
                  </a:solidFill>
                  <a:latin typeface="微軟正黑體"/>
                  <a:ea typeface="微軟正黑體"/>
                  <a:cs typeface="Heiti TC Medium"/>
                </a:rPr>
                <a:t>社區做</a:t>
              </a:r>
              <a:r>
                <a:rPr lang="zh-TW" altLang="en-US" sz="1000" b="1" dirty="0">
                  <a:solidFill>
                    <a:schemeClr val="tx1">
                      <a:lumMod val="75000"/>
                    </a:schemeClr>
                  </a:solidFill>
                  <a:latin typeface="微軟正黑體"/>
                  <a:ea typeface="微軟正黑體"/>
                  <a:cs typeface="微軟正黑體"/>
                </a:rPr>
                <a:t>檢測</a:t>
              </a:r>
              <a:endParaRPr lang="en-US" altLang="zh-TW" sz="1000" b="1" dirty="0">
                <a:solidFill>
                  <a:schemeClr val="tx1">
                    <a:lumMod val="75000"/>
                  </a:schemeClr>
                </a:solidFill>
                <a:latin typeface="微軟正黑體"/>
                <a:ea typeface="微軟正黑體"/>
                <a:cs typeface="Heiti TC Medium"/>
              </a:endParaRPr>
            </a:p>
            <a:p>
              <a:pPr marL="165647" indent="-102245">
                <a:defRPr sz="1800" b="0" i="0" u="none" strike="noStrike" kern="0" cap="none" spc="0" baseline="0">
                  <a:solidFill>
                    <a:srgbClr val="000000"/>
                  </a:solidFill>
                  <a:uFillTx/>
                </a:defRPr>
              </a:pPr>
              <a:r>
                <a:rPr lang="en-US" altLang="zh-TW" sz="1000" dirty="0">
                  <a:solidFill>
                    <a:schemeClr val="tx1">
                      <a:lumMod val="75000"/>
                    </a:schemeClr>
                  </a:solidFill>
                  <a:latin typeface="微軟正黑體"/>
                  <a:ea typeface="微軟正黑體"/>
                  <a:cs typeface="Heiti TC Medium"/>
                </a:rPr>
                <a:t> a. </a:t>
              </a:r>
              <a:r>
                <a:rPr lang="zh-TW" altLang="en-US" sz="1000" dirty="0">
                  <a:solidFill>
                    <a:schemeClr val="tx1">
                      <a:lumMod val="75000"/>
                    </a:schemeClr>
                  </a:solidFill>
                  <a:latin typeface="微軟正黑體"/>
                  <a:ea typeface="微軟正黑體"/>
                  <a:cs typeface="Heiti TC Medium"/>
                </a:rPr>
                <a:t>心電圖</a:t>
              </a:r>
              <a:endParaRPr lang="en-US" altLang="zh-TW" sz="1000" dirty="0">
                <a:solidFill>
                  <a:schemeClr val="tx1">
                    <a:lumMod val="75000"/>
                  </a:schemeClr>
                </a:solidFill>
                <a:latin typeface="微軟正黑體"/>
                <a:ea typeface="微軟正黑體"/>
                <a:cs typeface="Heiti TC Medium"/>
              </a:endParaRPr>
            </a:p>
            <a:p>
              <a:pPr marL="165647" indent="-102245">
                <a:defRPr sz="1800" b="0" i="0" u="none" strike="noStrike" kern="0" cap="none" spc="0" baseline="0">
                  <a:solidFill>
                    <a:srgbClr val="000000"/>
                  </a:solidFill>
                  <a:uFillTx/>
                </a:defRPr>
              </a:pPr>
              <a:r>
                <a:rPr lang="en-US" altLang="zh-TW" sz="1000" dirty="0">
                  <a:solidFill>
                    <a:schemeClr val="tx1">
                      <a:lumMod val="75000"/>
                    </a:schemeClr>
                  </a:solidFill>
                  <a:latin typeface="微軟正黑體"/>
                  <a:ea typeface="微軟正黑體"/>
                  <a:cs typeface="Heiti TC Medium"/>
                </a:rPr>
                <a:t> b. </a:t>
              </a:r>
              <a:r>
                <a:rPr lang="zh-TW" altLang="en-US" sz="1000" dirty="0">
                  <a:solidFill>
                    <a:schemeClr val="tx1">
                      <a:lumMod val="75000"/>
                    </a:schemeClr>
                  </a:solidFill>
                  <a:latin typeface="微軟正黑體"/>
                  <a:ea typeface="微軟正黑體"/>
                  <a:cs typeface="Heiti TC Medium"/>
                </a:rPr>
                <a:t>五官鏡</a:t>
              </a:r>
              <a:endParaRPr lang="en-US" altLang="zh-TW" sz="1000" dirty="0">
                <a:solidFill>
                  <a:schemeClr val="tx1">
                    <a:lumMod val="75000"/>
                  </a:schemeClr>
                </a:solidFill>
                <a:latin typeface="微軟正黑體"/>
                <a:ea typeface="微軟正黑體"/>
                <a:cs typeface="Heiti TC Medium"/>
              </a:endParaRPr>
            </a:p>
          </p:txBody>
        </p:sp>
        <p:cxnSp>
          <p:nvCxnSpPr>
            <p:cNvPr id="284" name="直線箭頭接點 283"/>
            <p:cNvCxnSpPr/>
            <p:nvPr/>
          </p:nvCxnSpPr>
          <p:spPr>
            <a:xfrm>
              <a:off x="7693647" y="2497542"/>
              <a:ext cx="0" cy="653748"/>
            </a:xfrm>
            <a:prstGeom prst="straightConnector1">
              <a:avLst/>
            </a:prstGeom>
            <a:ln w="539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群組 6"/>
          <p:cNvGrpSpPr/>
          <p:nvPr/>
        </p:nvGrpSpPr>
        <p:grpSpPr>
          <a:xfrm>
            <a:off x="9890600" y="4475778"/>
            <a:ext cx="913774" cy="750849"/>
            <a:chOff x="7840820" y="4475778"/>
            <a:chExt cx="913774" cy="750849"/>
          </a:xfrm>
        </p:grpSpPr>
        <p:sp>
          <p:nvSpPr>
            <p:cNvPr id="26" name="文字方塊 52">
              <a:extLst>
                <a:ext uri="{FF2B5EF4-FFF2-40B4-BE49-F238E27FC236}">
                  <a16:creationId xmlns:a16="http://schemas.microsoft.com/office/drawing/2014/main" id="{1C9EE09C-52E7-9548-83A5-90D6E1CD4957}"/>
                </a:ext>
              </a:extLst>
            </p:cNvPr>
            <p:cNvSpPr txBox="1"/>
            <p:nvPr/>
          </p:nvSpPr>
          <p:spPr>
            <a:xfrm>
              <a:off x="7931320" y="4475778"/>
              <a:ext cx="823274" cy="636714"/>
            </a:xfrm>
            <a:prstGeom prst="rect">
              <a:avLst/>
            </a:prstGeom>
            <a:noFill/>
            <a:ln cap="flat">
              <a:noFill/>
            </a:ln>
          </p:spPr>
          <p:txBody>
            <a:bodyPr vert="horz" wrap="square" lIns="25718" tIns="25718" rIns="25718" bIns="25718" anchor="t" anchorCtr="1" compatLnSpc="1">
              <a:spAutoFit/>
            </a:bodyPr>
            <a:lstStyle/>
            <a:p>
              <a:pPr algn="ctr">
                <a:defRPr sz="1800" b="0" i="0" u="none" strike="noStrike" kern="0" cap="none" spc="0" baseline="0">
                  <a:solidFill>
                    <a:srgbClr val="000000"/>
                  </a:solidFill>
                  <a:uFillTx/>
                </a:defRPr>
              </a:pPr>
              <a:r>
                <a:rPr lang="en-US" altLang="zh-TW" b="1" dirty="0">
                  <a:solidFill>
                    <a:schemeClr val="tx1">
                      <a:lumMod val="75000"/>
                    </a:schemeClr>
                  </a:solidFill>
                  <a:latin typeface="微軟正黑體"/>
                  <a:ea typeface="微軟正黑體"/>
                  <a:cs typeface="Heiti TC Medium"/>
                </a:rPr>
                <a:t>4</a:t>
              </a:r>
              <a:r>
                <a:rPr lang="en-US" sz="1000" b="1" dirty="0">
                  <a:solidFill>
                    <a:schemeClr val="tx1">
                      <a:lumMod val="75000"/>
                    </a:schemeClr>
                  </a:solidFill>
                  <a:latin typeface="微軟正黑體"/>
                  <a:ea typeface="微軟正黑體"/>
                  <a:cs typeface="Heiti TC Medium"/>
                </a:rPr>
                <a:t>. </a:t>
              </a:r>
            </a:p>
            <a:p>
              <a:pPr algn="ctr">
                <a:defRPr sz="1800" b="0" i="0" u="none" strike="noStrike" kern="0" cap="none" spc="0" baseline="0">
                  <a:solidFill>
                    <a:srgbClr val="000000"/>
                  </a:solidFill>
                  <a:uFillTx/>
                </a:defRPr>
              </a:pPr>
              <a:r>
                <a:rPr lang="zh-TW" altLang="en-US" sz="1000" b="1" dirty="0">
                  <a:solidFill>
                    <a:schemeClr val="tx1">
                      <a:lumMod val="75000"/>
                    </a:schemeClr>
                  </a:solidFill>
                  <a:latin typeface="微軟正黑體"/>
                  <a:ea typeface="微軟正黑體"/>
                  <a:cs typeface="Heiti TC Medium"/>
                </a:rPr>
                <a:t>到衛生所</a:t>
              </a:r>
              <a:endParaRPr lang="en-US" altLang="zh-TW" sz="1000" b="1" dirty="0">
                <a:solidFill>
                  <a:schemeClr val="tx1">
                    <a:lumMod val="75000"/>
                  </a:schemeClr>
                </a:solidFill>
                <a:latin typeface="微軟正黑體"/>
                <a:ea typeface="微軟正黑體"/>
                <a:cs typeface="Heiti TC Medium"/>
              </a:endParaRPr>
            </a:p>
            <a:p>
              <a:pPr algn="ctr">
                <a:defRPr sz="1800" b="0" i="0" u="none" strike="noStrike" kern="0" cap="none" spc="0" baseline="0">
                  <a:solidFill>
                    <a:srgbClr val="000000"/>
                  </a:solidFill>
                  <a:uFillTx/>
                </a:defRPr>
              </a:pPr>
              <a:r>
                <a:rPr lang="en-US" sz="1000" b="1" dirty="0" err="1">
                  <a:solidFill>
                    <a:schemeClr val="tx1">
                      <a:lumMod val="75000"/>
                    </a:schemeClr>
                  </a:solidFill>
                  <a:latin typeface="微軟正黑體"/>
                  <a:ea typeface="微軟正黑體"/>
                  <a:cs typeface="Heiti TC Medium"/>
                </a:rPr>
                <a:t>掛號看診</a:t>
              </a:r>
              <a:endParaRPr lang="en-US" sz="1000" b="1" dirty="0">
                <a:solidFill>
                  <a:schemeClr val="tx1">
                    <a:lumMod val="75000"/>
                  </a:schemeClr>
                </a:solidFill>
                <a:latin typeface="微軟正黑體"/>
                <a:ea typeface="微軟正黑體"/>
                <a:cs typeface="Heiti TC Medium"/>
              </a:endParaRPr>
            </a:p>
          </p:txBody>
        </p:sp>
        <p:cxnSp>
          <p:nvCxnSpPr>
            <p:cNvPr id="289" name="直線箭頭接點 288"/>
            <p:cNvCxnSpPr/>
            <p:nvPr/>
          </p:nvCxnSpPr>
          <p:spPr>
            <a:xfrm>
              <a:off x="7840820" y="4520104"/>
              <a:ext cx="0" cy="706523"/>
            </a:xfrm>
            <a:prstGeom prst="straightConnector1">
              <a:avLst/>
            </a:prstGeom>
            <a:ln w="539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圖片 1">
            <a:extLst>
              <a:ext uri="{FF2B5EF4-FFF2-40B4-BE49-F238E27FC236}">
                <a16:creationId xmlns:a16="http://schemas.microsoft.com/office/drawing/2014/main" id="{B020CD4A-D95C-D648-B6DD-6E62B5B254F5}"/>
              </a:ext>
            </a:extLst>
          </p:cNvPr>
          <p:cNvPicPr>
            <a:picLocks noChangeAspect="1"/>
          </p:cNvPicPr>
          <p:nvPr/>
        </p:nvPicPr>
        <p:blipFill>
          <a:blip r:embed="rId12"/>
          <a:stretch>
            <a:fillRect/>
          </a:stretch>
        </p:blipFill>
        <p:spPr>
          <a:xfrm>
            <a:off x="5355999" y="3369892"/>
            <a:ext cx="1124664" cy="1124664"/>
          </a:xfrm>
          <a:prstGeom prst="rect">
            <a:avLst/>
          </a:prstGeom>
          <a:noFill/>
          <a:ln cap="flat">
            <a:noFill/>
          </a:ln>
        </p:spPr>
      </p:pic>
      <p:sp>
        <p:nvSpPr>
          <p:cNvPr id="96" name="文字方塊 95">
            <a:extLst>
              <a:ext uri="{FF2B5EF4-FFF2-40B4-BE49-F238E27FC236}">
                <a16:creationId xmlns:a16="http://schemas.microsoft.com/office/drawing/2014/main" id="{4A3C1178-6AFC-BC42-810B-1BE41D51FC0C}"/>
              </a:ext>
            </a:extLst>
          </p:cNvPr>
          <p:cNvSpPr txBox="1"/>
          <p:nvPr/>
        </p:nvSpPr>
        <p:spPr>
          <a:xfrm>
            <a:off x="4804235" y="4470748"/>
            <a:ext cx="2164977" cy="697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fontAlgn="auto" hangingPunct="0">
              <a:spcBef>
                <a:spcPts val="0"/>
              </a:spcBef>
              <a:spcAft>
                <a:spcPts val="0"/>
              </a:spcAft>
            </a:pPr>
            <a:r>
              <a:rPr kumimoji="0" lang="zh-TW" altLang="en-US" sz="1400" b="1" dirty="0">
                <a:solidFill>
                  <a:schemeClr val="tx1">
                    <a:lumMod val="75000"/>
                  </a:schemeClr>
                </a:solidFill>
                <a:latin typeface="Microsoft JhengHei" panose="020B0604030504040204" pitchFamily="34" charset="-120"/>
                <a:ea typeface="Microsoft JhengHei" panose="020B0604030504040204" pitchFamily="34" charset="-120"/>
                <a:sym typeface="Palatino"/>
              </a:rPr>
              <a:t>屏東基督教醫院</a:t>
            </a:r>
            <a:endParaRPr kumimoji="0" lang="en-US" altLang="zh-TW" sz="1400" b="1" dirty="0">
              <a:solidFill>
                <a:schemeClr val="tx1">
                  <a:lumMod val="75000"/>
                </a:schemeClr>
              </a:solidFill>
              <a:latin typeface="Microsoft JhengHei" panose="020B0604030504040204" pitchFamily="34" charset="-120"/>
              <a:ea typeface="Microsoft JhengHei" panose="020B0604030504040204" pitchFamily="34" charset="-120"/>
              <a:sym typeface="Palatino"/>
            </a:endParaRPr>
          </a:p>
          <a:p>
            <a:pPr algn="ctr" defTabSz="412750" fontAlgn="auto" hangingPunct="0">
              <a:spcBef>
                <a:spcPts val="0"/>
              </a:spcBef>
              <a:spcAft>
                <a:spcPts val="0"/>
              </a:spcAft>
            </a:pPr>
            <a:r>
              <a:rPr kumimoji="0" lang="zh-TW" altLang="en-US" sz="1400" dirty="0">
                <a:solidFill>
                  <a:schemeClr val="tx1">
                    <a:lumMod val="75000"/>
                  </a:schemeClr>
                </a:solidFill>
                <a:latin typeface="Microsoft JhengHei" panose="020B0604030504040204" pitchFamily="34" charset="-120"/>
                <a:ea typeface="Microsoft JhengHei" panose="020B0604030504040204" pitchFamily="34" charset="-120"/>
                <a:sym typeface="Palatino"/>
              </a:rPr>
              <a:t>遠距智慧醫療</a:t>
            </a:r>
            <a:endParaRPr kumimoji="0" lang="en-US" altLang="zh-TW" sz="1400" dirty="0">
              <a:solidFill>
                <a:schemeClr val="tx1">
                  <a:lumMod val="75000"/>
                </a:schemeClr>
              </a:solidFill>
              <a:latin typeface="Microsoft JhengHei" panose="020B0604030504040204" pitchFamily="34" charset="-120"/>
              <a:ea typeface="Microsoft JhengHei" panose="020B0604030504040204" pitchFamily="34" charset="-120"/>
              <a:sym typeface="Palatino"/>
            </a:endParaRPr>
          </a:p>
          <a:p>
            <a:pPr algn="ctr" defTabSz="412750" fontAlgn="auto" hangingPunct="0">
              <a:spcBef>
                <a:spcPts val="0"/>
              </a:spcBef>
              <a:spcAft>
                <a:spcPts val="0"/>
              </a:spcAft>
            </a:pPr>
            <a:r>
              <a:rPr kumimoji="0" lang="zh-TW" altLang="en-US" sz="1400" dirty="0">
                <a:solidFill>
                  <a:schemeClr val="tx1">
                    <a:lumMod val="75000"/>
                  </a:schemeClr>
                </a:solidFill>
                <a:latin typeface="Microsoft JhengHei" panose="020B0604030504040204" pitchFamily="34" charset="-120"/>
                <a:ea typeface="Microsoft JhengHei" panose="020B0604030504040204" pitchFamily="34" charset="-120"/>
                <a:sym typeface="Palatino"/>
              </a:rPr>
              <a:t>協同合作平台</a:t>
            </a:r>
          </a:p>
        </p:txBody>
      </p:sp>
    </p:spTree>
    <p:extLst>
      <p:ext uri="{BB962C8B-B14F-4D97-AF65-F5344CB8AC3E}">
        <p14:creationId xmlns:p14="http://schemas.microsoft.com/office/powerpoint/2010/main" val="241380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9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500"/>
                                  </p:stCondLst>
                                  <p:childTnLst>
                                    <p:set>
                                      <p:cBhvr>
                                        <p:cTn id="26" dur="1" fill="hold">
                                          <p:stCondLst>
                                            <p:cond delay="0"/>
                                          </p:stCondLst>
                                        </p:cTn>
                                        <p:tgtEl>
                                          <p:spTgt spid="2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500"/>
                                  </p:stCondLst>
                                  <p:childTnLst>
                                    <p:set>
                                      <p:cBhvr>
                                        <p:cTn id="36" dur="1" fill="hold">
                                          <p:stCondLst>
                                            <p:cond delay="0"/>
                                          </p:stCondLst>
                                        </p:cTn>
                                        <p:tgtEl>
                                          <p:spTgt spid="19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50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94" grpId="0"/>
      <p:bldP spid="9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a:extLst>
              <a:ext uri="{FF2B5EF4-FFF2-40B4-BE49-F238E27FC236}">
                <a16:creationId xmlns:a16="http://schemas.microsoft.com/office/drawing/2014/main" id="{37E2E13B-6B1B-45C6-96CB-6DAFBFF3D875}"/>
              </a:ext>
            </a:extLst>
          </p:cNvPr>
          <p:cNvSpPr>
            <a:spLocks noGrp="1"/>
          </p:cNvSpPr>
          <p:nvPr>
            <p:ph idx="1"/>
          </p:nvPr>
        </p:nvSpPr>
        <p:spPr>
          <a:xfrm>
            <a:off x="787299" y="2276872"/>
            <a:ext cx="10723035" cy="4343400"/>
          </a:xfrm>
        </p:spPr>
        <p:txBody>
          <a:bodyPr>
            <a:normAutofit/>
          </a:bodyPr>
          <a:lstStyle/>
          <a:p>
            <a:r>
              <a:rPr lang="zh-TW" altLang="en-US" sz="2800" dirty="0">
                <a:latin typeface="微軟正黑體" panose="020B0604030504040204" pitchFamily="34" charset="-120"/>
                <a:ea typeface="微軟正黑體" panose="020B0604030504040204" pitchFamily="34" charset="-120"/>
              </a:rPr>
              <a:t>依南門醫院和所屬長照機構的特色與需求，完整導入醫療長照數位模組，促使其發展聯合屏南醫療院所與長照機構</a:t>
            </a:r>
            <a:r>
              <a:rPr lang="zh-TW" altLang="en-US" sz="2800" b="1" dirty="0">
                <a:solidFill>
                  <a:srgbClr val="C00000"/>
                </a:solidFill>
                <a:latin typeface="微軟正黑體" panose="020B0604030504040204" pitchFamily="34" charset="-120"/>
                <a:ea typeface="微軟正黑體" panose="020B0604030504040204" pitchFamily="34" charset="-120"/>
              </a:rPr>
              <a:t>共同照護的商模</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協助</a:t>
            </a:r>
            <a:r>
              <a:rPr lang="zh-TW" altLang="en-US" sz="2800" b="1" dirty="0">
                <a:solidFill>
                  <a:srgbClr val="C00000"/>
                </a:solidFill>
                <a:latin typeface="微軟正黑體" panose="020B0604030504040204" pitchFamily="34" charset="-120"/>
                <a:ea typeface="微軟正黑體" panose="020B0604030504040204" pitchFamily="34" charset="-120"/>
              </a:rPr>
              <a:t>屏南食物銀行社區總體營造支援中心發展</a:t>
            </a:r>
            <a:r>
              <a:rPr lang="zh-TW" altLang="en-US" sz="2800" dirty="0">
                <a:latin typeface="微軟正黑體" panose="020B0604030504040204" pitchFamily="34" charset="-120"/>
                <a:ea typeface="微軟正黑體" panose="020B0604030504040204" pitchFamily="34" charset="-120"/>
              </a:rPr>
              <a:t>之餘，也整合周邊的商旅，發揮</a:t>
            </a:r>
            <a:r>
              <a:rPr lang="zh-TW" altLang="en-US" sz="2800" b="1" dirty="0">
                <a:solidFill>
                  <a:srgbClr val="C00000"/>
                </a:solidFill>
                <a:latin typeface="微軟正黑體" panose="020B0604030504040204" pitchFamily="34" charset="-120"/>
                <a:ea typeface="微軟正黑體" panose="020B0604030504040204" pitchFamily="34" charset="-120"/>
              </a:rPr>
              <a:t>墾丁康養文旅</a:t>
            </a:r>
            <a:r>
              <a:rPr lang="zh-TW" altLang="en-US" sz="2800" dirty="0">
                <a:latin typeface="微軟正黑體" panose="020B0604030504040204" pitchFamily="34" charset="-120"/>
                <a:ea typeface="微軟正黑體" panose="020B0604030504040204" pitchFamily="34" charset="-120"/>
              </a:rPr>
              <a:t>的發展潛力，結合飯店業者確保旅遊安全之餘，也積極開拓長短期結合風景名勝的旅遊長期照護事業。</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屏基帶領區域數位轉型的方案，也將透過南門醫院，作為在</a:t>
            </a:r>
            <a:r>
              <a:rPr lang="zh-TW" altLang="en-US" sz="2800" b="1" dirty="0">
                <a:solidFill>
                  <a:srgbClr val="C00000"/>
                </a:solidFill>
                <a:latin typeface="微軟正黑體" panose="020B0604030504040204" pitchFamily="34" charset="-120"/>
                <a:ea typeface="微軟正黑體" panose="020B0604030504040204" pitchFamily="34" charset="-120"/>
              </a:rPr>
              <a:t>國內完整輸出的概念驗證</a:t>
            </a:r>
            <a:r>
              <a:rPr lang="zh-TW" altLang="en-US" sz="2800" dirty="0">
                <a:latin typeface="微軟正黑體" panose="020B0604030504040204" pitchFamily="34" charset="-120"/>
                <a:ea typeface="微軟正黑體" panose="020B0604030504040204" pitchFamily="34" charset="-120"/>
              </a:rPr>
              <a:t>，以做為</a:t>
            </a:r>
            <a:r>
              <a:rPr lang="zh-TW" altLang="en-US" sz="2800" b="1" dirty="0">
                <a:solidFill>
                  <a:srgbClr val="C00000"/>
                </a:solidFill>
                <a:latin typeface="微軟正黑體" panose="020B0604030504040204" pitchFamily="34" charset="-120"/>
                <a:ea typeface="微軟正黑體" panose="020B0604030504040204" pitchFamily="34" charset="-120"/>
              </a:rPr>
              <a:t>國際輸出的整備</a:t>
            </a:r>
            <a:r>
              <a:rPr lang="zh-TW" altLang="en-US" sz="2800" dirty="0">
                <a:latin typeface="微軟正黑體" panose="020B0604030504040204" pitchFamily="34" charset="-120"/>
                <a:ea typeface="微軟正黑體" panose="020B0604030504040204" pitchFamily="34" charset="-120"/>
              </a:rPr>
              <a:t>。</a:t>
            </a:r>
          </a:p>
        </p:txBody>
      </p:sp>
      <p:pic>
        <p:nvPicPr>
          <p:cNvPr id="8" name="圖片 7">
            <a:extLst>
              <a:ext uri="{FF2B5EF4-FFF2-40B4-BE49-F238E27FC236}">
                <a16:creationId xmlns:a16="http://schemas.microsoft.com/office/drawing/2014/main" id="{53687621-E69C-4463-A828-D0E56BF99A3C}"/>
              </a:ext>
            </a:extLst>
          </p:cNvPr>
          <p:cNvPicPr>
            <a:picLocks noChangeAspect="1"/>
          </p:cNvPicPr>
          <p:nvPr/>
        </p:nvPicPr>
        <p:blipFill>
          <a:blip r:embed="rId2"/>
          <a:stretch>
            <a:fillRect/>
          </a:stretch>
        </p:blipFill>
        <p:spPr>
          <a:xfrm>
            <a:off x="7987399" y="1428416"/>
            <a:ext cx="3417302" cy="854326"/>
          </a:xfrm>
          <a:prstGeom prst="rect">
            <a:avLst/>
          </a:prstGeom>
        </p:spPr>
      </p:pic>
      <p:sp>
        <p:nvSpPr>
          <p:cNvPr id="5" name="文字方塊 4">
            <a:extLst>
              <a:ext uri="{FF2B5EF4-FFF2-40B4-BE49-F238E27FC236}">
                <a16:creationId xmlns:a16="http://schemas.microsoft.com/office/drawing/2014/main" id="{A3B9CB62-7DB7-4B69-8FF0-225950ADA8C6}"/>
              </a:ext>
            </a:extLst>
          </p:cNvPr>
          <p:cNvSpPr txBox="1"/>
          <p:nvPr/>
        </p:nvSpPr>
        <p:spPr>
          <a:xfrm>
            <a:off x="2149294" y="664845"/>
            <a:ext cx="9361040" cy="769441"/>
          </a:xfrm>
          <a:prstGeom prst="rect">
            <a:avLst/>
          </a:prstGeom>
          <a:noFill/>
        </p:spPr>
        <p:txBody>
          <a:bodyPr wrap="square" rtlCol="0">
            <a:spAutoFit/>
          </a:bodyPr>
          <a:lstStyle/>
          <a:p>
            <a:r>
              <a:rPr lang="zh-TW" altLang="en-US" sz="4400" b="1" dirty="0">
                <a:solidFill>
                  <a:srgbClr val="002060"/>
                </a:solidFill>
                <a:latin typeface="微軟正黑體" panose="020B0604030504040204" pitchFamily="34" charset="-120"/>
                <a:ea typeface="微軟正黑體" panose="020B0604030504040204" pitchFamily="34" charset="-120"/>
              </a:rPr>
              <a:t> </a:t>
            </a:r>
            <a:r>
              <a:rPr lang="en-US" altLang="zh-TW" sz="3600" b="1" dirty="0">
                <a:solidFill>
                  <a:srgbClr val="3366FF"/>
                </a:solidFill>
                <a:latin typeface="微軟正黑體" panose="020B0604030504040204" pitchFamily="34" charset="-120"/>
                <a:ea typeface="微軟正黑體" panose="020B0604030504040204" pitchFamily="34" charset="-120"/>
              </a:rPr>
              <a:t>4.</a:t>
            </a:r>
            <a:r>
              <a:rPr lang="zh-TW" altLang="en-US" sz="3600" b="1" dirty="0">
                <a:solidFill>
                  <a:srgbClr val="3366FF"/>
                </a:solidFill>
                <a:latin typeface="微軟正黑體" panose="020B0604030504040204" pitchFamily="34" charset="-120"/>
                <a:ea typeface="微軟正黑體" panose="020B0604030504040204" pitchFamily="34" charset="-120"/>
              </a:rPr>
              <a:t> 多重機構轉診共照布局</a:t>
            </a:r>
            <a:r>
              <a:rPr lang="en-US" altLang="zh-TW" sz="3600" b="1" dirty="0">
                <a:solidFill>
                  <a:srgbClr val="3366FF"/>
                </a:solidFill>
                <a:latin typeface="微軟正黑體" panose="020B0604030504040204" pitchFamily="34" charset="-120"/>
                <a:ea typeface="微軟正黑體" panose="020B0604030504040204" pitchFamily="34" charset="-120"/>
              </a:rPr>
              <a:t>-</a:t>
            </a:r>
            <a:r>
              <a:rPr lang="zh-TW" altLang="en-US" sz="3600" b="1" dirty="0">
                <a:solidFill>
                  <a:srgbClr val="3366FF"/>
                </a:solidFill>
                <a:latin typeface="微軟正黑體" panose="020B0604030504040204" pitchFamily="34" charset="-120"/>
                <a:ea typeface="微軟正黑體" panose="020B0604030504040204" pitchFamily="34" charset="-120"/>
              </a:rPr>
              <a:t>墾丁南門醫院</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9ABA9AEE-4A94-4FDB-8AE5-72DB265485C6}"/>
              </a:ext>
            </a:extLst>
          </p:cNvPr>
          <p:cNvSpPr txBox="1"/>
          <p:nvPr/>
        </p:nvSpPr>
        <p:spPr>
          <a:xfrm>
            <a:off x="2744" y="-5150"/>
            <a:ext cx="3047644" cy="707886"/>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2.2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整體場域提供之系統技術及服務之解決方案</a:t>
            </a:r>
          </a:p>
        </p:txBody>
      </p:sp>
    </p:spTree>
    <p:extLst>
      <p:ext uri="{BB962C8B-B14F-4D97-AF65-F5344CB8AC3E}">
        <p14:creationId xmlns:p14="http://schemas.microsoft.com/office/powerpoint/2010/main" val="3250392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AE2BA8E-5D71-4B5B-8298-45F05493F1F4}"/>
              </a:ext>
            </a:extLst>
          </p:cNvPr>
          <p:cNvPicPr>
            <a:picLocks noChangeAspect="1"/>
          </p:cNvPicPr>
          <p:nvPr/>
        </p:nvPicPr>
        <p:blipFill>
          <a:blip r:embed="rId2"/>
          <a:stretch>
            <a:fillRect/>
          </a:stretch>
        </p:blipFill>
        <p:spPr>
          <a:xfrm>
            <a:off x="1526566" y="1496453"/>
            <a:ext cx="9531638" cy="5361547"/>
          </a:xfrm>
          <a:prstGeom prst="rect">
            <a:avLst/>
          </a:prstGeom>
        </p:spPr>
      </p:pic>
      <p:sp>
        <p:nvSpPr>
          <p:cNvPr id="5" name="文字方塊 4">
            <a:extLst>
              <a:ext uri="{FF2B5EF4-FFF2-40B4-BE49-F238E27FC236}">
                <a16:creationId xmlns:a16="http://schemas.microsoft.com/office/drawing/2014/main" id="{49642800-0C0A-436D-B634-B7C3565986A8}"/>
              </a:ext>
            </a:extLst>
          </p:cNvPr>
          <p:cNvSpPr txBox="1"/>
          <p:nvPr/>
        </p:nvSpPr>
        <p:spPr>
          <a:xfrm>
            <a:off x="2434782" y="727012"/>
            <a:ext cx="8208912" cy="769441"/>
          </a:xfrm>
          <a:prstGeom prst="rect">
            <a:avLst/>
          </a:prstGeom>
          <a:noFill/>
        </p:spPr>
        <p:txBody>
          <a:bodyPr wrap="square" rtlCol="0">
            <a:spAutoFit/>
          </a:bodyPr>
          <a:lstStyle/>
          <a:p>
            <a:r>
              <a:rPr lang="zh-TW" altLang="en-US" sz="4400" b="1" dirty="0">
                <a:solidFill>
                  <a:srgbClr val="002060"/>
                </a:solidFill>
                <a:latin typeface="微軟正黑體" panose="020B0604030504040204" pitchFamily="34" charset="-120"/>
                <a:ea typeface="微軟正黑體" panose="020B0604030504040204" pitchFamily="34" charset="-120"/>
              </a:rPr>
              <a:t> </a:t>
            </a:r>
            <a:r>
              <a:rPr lang="en-US" altLang="zh-TW" sz="3600" b="1" dirty="0">
                <a:solidFill>
                  <a:srgbClr val="3366FF"/>
                </a:solidFill>
                <a:latin typeface="微軟正黑體" panose="020B0604030504040204" pitchFamily="34" charset="-120"/>
                <a:ea typeface="微軟正黑體" panose="020B0604030504040204" pitchFamily="34" charset="-120"/>
              </a:rPr>
              <a:t>4.</a:t>
            </a:r>
            <a:r>
              <a:rPr lang="zh-TW" altLang="en-US" sz="3600" b="1" dirty="0">
                <a:solidFill>
                  <a:srgbClr val="3366FF"/>
                </a:solidFill>
                <a:latin typeface="微軟正黑體" panose="020B0604030504040204" pitchFamily="34" charset="-120"/>
                <a:ea typeface="微軟正黑體" panose="020B0604030504040204" pitchFamily="34" charset="-120"/>
              </a:rPr>
              <a:t> 多重機構轉診共照布局</a:t>
            </a:r>
            <a:r>
              <a:rPr lang="en-US" altLang="zh-TW" sz="3600" b="1" dirty="0">
                <a:solidFill>
                  <a:srgbClr val="3366FF"/>
                </a:solidFill>
                <a:latin typeface="微軟正黑體" panose="020B0604030504040204" pitchFamily="34" charset="-120"/>
                <a:ea typeface="微軟正黑體" panose="020B0604030504040204" pitchFamily="34" charset="-120"/>
              </a:rPr>
              <a:t>-</a:t>
            </a:r>
            <a:r>
              <a:rPr lang="zh-TW" altLang="en-US" sz="3600" b="1" dirty="0">
                <a:solidFill>
                  <a:srgbClr val="3366FF"/>
                </a:solidFill>
                <a:latin typeface="微軟正黑體" panose="020B0604030504040204" pitchFamily="34" charset="-120"/>
                <a:ea typeface="微軟正黑體" panose="020B0604030504040204" pitchFamily="34" charset="-120"/>
              </a:rPr>
              <a:t>台北忠勤里</a:t>
            </a:r>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BB62C072-32DB-41E2-90E9-FFFA2F47EC2B}"/>
              </a:ext>
            </a:extLst>
          </p:cNvPr>
          <p:cNvSpPr txBox="1"/>
          <p:nvPr/>
        </p:nvSpPr>
        <p:spPr>
          <a:xfrm>
            <a:off x="2744" y="-5150"/>
            <a:ext cx="3047644" cy="707886"/>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2.2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整體場域提供之系統技術及服務之解決方案</a:t>
            </a:r>
          </a:p>
        </p:txBody>
      </p:sp>
    </p:spTree>
    <p:extLst>
      <p:ext uri="{BB962C8B-B14F-4D97-AF65-F5344CB8AC3E}">
        <p14:creationId xmlns:p14="http://schemas.microsoft.com/office/powerpoint/2010/main" val="3931979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群組 20"/>
          <p:cNvGrpSpPr/>
          <p:nvPr/>
        </p:nvGrpSpPr>
        <p:grpSpPr>
          <a:xfrm>
            <a:off x="288883" y="1461674"/>
            <a:ext cx="11614234" cy="5379527"/>
            <a:chOff x="315591" y="1143045"/>
            <a:chExt cx="11614234" cy="5379527"/>
          </a:xfrm>
        </p:grpSpPr>
        <p:pic>
          <p:nvPicPr>
            <p:cNvPr id="16" name="圖片 15"/>
            <p:cNvPicPr>
              <a:picLocks noChangeAspect="1"/>
            </p:cNvPicPr>
            <p:nvPr/>
          </p:nvPicPr>
          <p:blipFill>
            <a:blip r:embed="rId2"/>
            <a:stretch>
              <a:fillRect/>
            </a:stretch>
          </p:blipFill>
          <p:spPr>
            <a:xfrm>
              <a:off x="7250887" y="4526802"/>
              <a:ext cx="4626830" cy="1995770"/>
            </a:xfrm>
            <a:prstGeom prst="rect">
              <a:avLst/>
            </a:prstGeom>
          </p:spPr>
        </p:pic>
        <p:sp>
          <p:nvSpPr>
            <p:cNvPr id="7" name="文字方塊 6"/>
            <p:cNvSpPr txBox="1"/>
            <p:nvPr/>
          </p:nvSpPr>
          <p:spPr>
            <a:xfrm>
              <a:off x="320600" y="1217360"/>
              <a:ext cx="2052228" cy="400110"/>
            </a:xfrm>
            <a:prstGeom prst="rect">
              <a:avLst/>
            </a:prstGeom>
            <a:noFill/>
          </p:spPr>
          <p:txBody>
            <a:bodyPr wrap="square" rtlCol="0">
              <a:spAutoFit/>
            </a:bodyPr>
            <a:lstStyle/>
            <a:p>
              <a:r>
                <a:rPr lang="zh-TW" altLang="en-US" sz="2000" b="1" dirty="0">
                  <a:solidFill>
                    <a:srgbClr val="007E39"/>
                  </a:solidFill>
                  <a:latin typeface="+mj-ea"/>
                  <a:ea typeface="+mj-ea"/>
                </a:rPr>
                <a:t>居家醫療</a:t>
              </a:r>
              <a:r>
                <a:rPr lang="en-US" altLang="zh-TW" sz="2000" b="1" dirty="0">
                  <a:solidFill>
                    <a:srgbClr val="007E39"/>
                  </a:solidFill>
                  <a:latin typeface="+mj-ea"/>
                  <a:ea typeface="+mj-ea"/>
                </a:rPr>
                <a:t>APP</a:t>
              </a:r>
              <a:endParaRPr lang="zh-TW" altLang="en-US" sz="2000" b="1" dirty="0">
                <a:solidFill>
                  <a:srgbClr val="007E39"/>
                </a:solidFill>
                <a:latin typeface="+mj-ea"/>
                <a:ea typeface="+mj-ea"/>
              </a:endParaRPr>
            </a:p>
          </p:txBody>
        </p:sp>
        <p:grpSp>
          <p:nvGrpSpPr>
            <p:cNvPr id="9" name="群組 8"/>
            <p:cNvGrpSpPr/>
            <p:nvPr/>
          </p:nvGrpSpPr>
          <p:grpSpPr>
            <a:xfrm>
              <a:off x="315591" y="1576532"/>
              <a:ext cx="3964748" cy="4918255"/>
              <a:chOff x="302452" y="1861937"/>
              <a:chExt cx="3964748" cy="4918255"/>
            </a:xfrm>
          </p:grpSpPr>
          <p:pic>
            <p:nvPicPr>
              <p:cNvPr id="6" name="圖片 5"/>
              <p:cNvPicPr>
                <a:picLocks noChangeAspect="1"/>
              </p:cNvPicPr>
              <p:nvPr/>
            </p:nvPicPr>
            <p:blipFill>
              <a:blip r:embed="rId3"/>
              <a:stretch>
                <a:fillRect/>
              </a:stretch>
            </p:blipFill>
            <p:spPr>
              <a:xfrm>
                <a:off x="306154" y="1861937"/>
                <a:ext cx="3946580" cy="2469431"/>
              </a:xfrm>
              <a:prstGeom prst="rect">
                <a:avLst/>
              </a:prstGeom>
            </p:spPr>
          </p:pic>
          <p:pic>
            <p:nvPicPr>
              <p:cNvPr id="8" name="圖片 7"/>
              <p:cNvPicPr>
                <a:picLocks noChangeAspect="1"/>
              </p:cNvPicPr>
              <p:nvPr/>
            </p:nvPicPr>
            <p:blipFill>
              <a:blip r:embed="rId4"/>
              <a:stretch>
                <a:fillRect/>
              </a:stretch>
            </p:blipFill>
            <p:spPr>
              <a:xfrm>
                <a:off x="302452" y="4185086"/>
                <a:ext cx="3964748" cy="2595106"/>
              </a:xfrm>
              <a:prstGeom prst="rect">
                <a:avLst/>
              </a:prstGeom>
            </p:spPr>
          </p:pic>
        </p:grpSp>
        <p:pic>
          <p:nvPicPr>
            <p:cNvPr id="10" name="圖片 9"/>
            <p:cNvPicPr>
              <a:picLocks noChangeAspect="1"/>
            </p:cNvPicPr>
            <p:nvPr/>
          </p:nvPicPr>
          <p:blipFill>
            <a:blip r:embed="rId5"/>
            <a:stretch>
              <a:fillRect/>
            </a:stretch>
          </p:blipFill>
          <p:spPr>
            <a:xfrm>
              <a:off x="4012777" y="1576532"/>
              <a:ext cx="4176464" cy="2502808"/>
            </a:xfrm>
            <a:prstGeom prst="rect">
              <a:avLst/>
            </a:prstGeom>
          </p:spPr>
        </p:pic>
        <p:pic>
          <p:nvPicPr>
            <p:cNvPr id="11" name="圖片 10"/>
            <p:cNvPicPr>
              <a:picLocks noChangeAspect="1"/>
            </p:cNvPicPr>
            <p:nvPr/>
          </p:nvPicPr>
          <p:blipFill>
            <a:blip r:embed="rId6"/>
            <a:stretch>
              <a:fillRect/>
            </a:stretch>
          </p:blipFill>
          <p:spPr>
            <a:xfrm>
              <a:off x="8128649" y="1576532"/>
              <a:ext cx="3754076" cy="2041758"/>
            </a:xfrm>
            <a:prstGeom prst="rect">
              <a:avLst/>
            </a:prstGeom>
          </p:spPr>
        </p:pic>
        <p:sp>
          <p:nvSpPr>
            <p:cNvPr id="12" name="文字方塊 11"/>
            <p:cNvSpPr txBox="1"/>
            <p:nvPr/>
          </p:nvSpPr>
          <p:spPr>
            <a:xfrm>
              <a:off x="4012777" y="1143045"/>
              <a:ext cx="2052228" cy="400110"/>
            </a:xfrm>
            <a:prstGeom prst="rect">
              <a:avLst/>
            </a:prstGeom>
            <a:noFill/>
          </p:spPr>
          <p:txBody>
            <a:bodyPr wrap="square" rtlCol="0">
              <a:spAutoFit/>
            </a:bodyPr>
            <a:lstStyle/>
            <a:p>
              <a:r>
                <a:rPr lang="zh-TW" altLang="en-US" sz="2000" b="1" dirty="0">
                  <a:solidFill>
                    <a:srgbClr val="007E39"/>
                  </a:solidFill>
                  <a:latin typeface="+mj-ea"/>
                  <a:ea typeface="+mj-ea"/>
                </a:rPr>
                <a:t>居家量測設備</a:t>
              </a:r>
            </a:p>
          </p:txBody>
        </p:sp>
        <p:sp>
          <p:nvSpPr>
            <p:cNvPr id="13" name="文字方塊 12"/>
            <p:cNvSpPr txBox="1"/>
            <p:nvPr/>
          </p:nvSpPr>
          <p:spPr>
            <a:xfrm>
              <a:off x="8405265" y="1189182"/>
              <a:ext cx="2052228" cy="400110"/>
            </a:xfrm>
            <a:prstGeom prst="rect">
              <a:avLst/>
            </a:prstGeom>
            <a:noFill/>
          </p:spPr>
          <p:txBody>
            <a:bodyPr wrap="square" rtlCol="0">
              <a:spAutoFit/>
            </a:bodyPr>
            <a:lstStyle/>
            <a:p>
              <a:r>
                <a:rPr lang="zh-TW" altLang="en-US" sz="2000" b="1" dirty="0">
                  <a:solidFill>
                    <a:srgbClr val="007E39"/>
                  </a:solidFill>
                  <a:latin typeface="+mj-ea"/>
                  <a:ea typeface="+mj-ea"/>
                </a:rPr>
                <a:t>醫師馬上看</a:t>
              </a:r>
            </a:p>
          </p:txBody>
        </p:sp>
        <p:pic>
          <p:nvPicPr>
            <p:cNvPr id="14" name="圖片 13"/>
            <p:cNvPicPr>
              <a:picLocks noChangeAspect="1"/>
            </p:cNvPicPr>
            <p:nvPr/>
          </p:nvPicPr>
          <p:blipFill>
            <a:blip r:embed="rId7"/>
            <a:stretch>
              <a:fillRect/>
            </a:stretch>
          </p:blipFill>
          <p:spPr>
            <a:xfrm>
              <a:off x="4005663" y="3745317"/>
              <a:ext cx="3512097" cy="2749470"/>
            </a:xfrm>
            <a:prstGeom prst="rect">
              <a:avLst/>
            </a:prstGeom>
          </p:spPr>
        </p:pic>
        <p:sp>
          <p:nvSpPr>
            <p:cNvPr id="15" name="文字方塊 14"/>
            <p:cNvSpPr txBox="1"/>
            <p:nvPr/>
          </p:nvSpPr>
          <p:spPr>
            <a:xfrm>
              <a:off x="3838543" y="3797609"/>
              <a:ext cx="1764196" cy="400110"/>
            </a:xfrm>
            <a:prstGeom prst="rect">
              <a:avLst/>
            </a:prstGeom>
            <a:noFill/>
          </p:spPr>
          <p:txBody>
            <a:bodyPr wrap="square" rtlCol="0">
              <a:spAutoFit/>
            </a:bodyPr>
            <a:lstStyle/>
            <a:p>
              <a:r>
                <a:rPr lang="zh-TW" altLang="en-US" sz="2000" b="1" dirty="0">
                  <a:solidFill>
                    <a:srgbClr val="007E39"/>
                  </a:solidFill>
                  <a:latin typeface="微軟正黑體" panose="020B0604030504040204" pitchFamily="34" charset="-120"/>
                  <a:ea typeface="微軟正黑體" panose="020B0604030504040204" pitchFamily="34" charset="-120"/>
                </a:rPr>
                <a:t>居家智慧病床</a:t>
              </a:r>
            </a:p>
          </p:txBody>
        </p:sp>
        <p:sp>
          <p:nvSpPr>
            <p:cNvPr id="17" name="文字方塊 16"/>
            <p:cNvSpPr txBox="1"/>
            <p:nvPr/>
          </p:nvSpPr>
          <p:spPr>
            <a:xfrm>
              <a:off x="7517760" y="3758805"/>
              <a:ext cx="2280311" cy="707886"/>
            </a:xfrm>
            <a:prstGeom prst="rect">
              <a:avLst/>
            </a:prstGeom>
            <a:noFill/>
          </p:spPr>
          <p:txBody>
            <a:bodyPr wrap="square" rtlCol="0">
              <a:spAutoFit/>
            </a:bodyPr>
            <a:lstStyle/>
            <a:p>
              <a:r>
                <a:rPr lang="zh-TW" altLang="en-US" sz="2000" b="1" dirty="0">
                  <a:solidFill>
                    <a:srgbClr val="007E39"/>
                  </a:solidFill>
                  <a:latin typeface="微軟正黑體" panose="020B0604030504040204" pitchFamily="34" charset="-120"/>
                  <a:ea typeface="微軟正黑體" panose="020B0604030504040204" pitchFamily="34" charset="-120"/>
                </a:rPr>
                <a:t>居家十二導程心電圖</a:t>
              </a:r>
              <a:r>
                <a:rPr lang="en-US" altLang="zh-TW" sz="2000" b="1" dirty="0">
                  <a:solidFill>
                    <a:srgbClr val="007E39"/>
                  </a:solidFill>
                  <a:latin typeface="微軟正黑體" panose="020B0604030504040204" pitchFamily="34" charset="-120"/>
                  <a:ea typeface="微軟正黑體" panose="020B0604030504040204" pitchFamily="34" charset="-120"/>
                </a:rPr>
                <a:t>/</a:t>
              </a:r>
              <a:r>
                <a:rPr lang="zh-TW" altLang="en-US" sz="2000" b="1" dirty="0">
                  <a:solidFill>
                    <a:srgbClr val="007E39"/>
                  </a:solidFill>
                  <a:latin typeface="微軟正黑體" panose="020B0604030504040204" pitchFamily="34" charset="-120"/>
                  <a:ea typeface="微軟正黑體" panose="020B0604030504040204" pitchFamily="34" charset="-120"/>
                </a:rPr>
                <a:t>遠距聽診器</a:t>
              </a:r>
            </a:p>
          </p:txBody>
        </p:sp>
        <p:pic>
          <p:nvPicPr>
            <p:cNvPr id="18" name="圖片 17"/>
            <p:cNvPicPr>
              <a:picLocks noChangeAspect="1"/>
            </p:cNvPicPr>
            <p:nvPr/>
          </p:nvPicPr>
          <p:blipFill>
            <a:blip r:embed="rId8"/>
            <a:stretch>
              <a:fillRect/>
            </a:stretch>
          </p:blipFill>
          <p:spPr>
            <a:xfrm>
              <a:off x="9630405" y="3367038"/>
              <a:ext cx="1350686" cy="1312095"/>
            </a:xfrm>
            <a:prstGeom prst="rect">
              <a:avLst/>
            </a:prstGeom>
          </p:spPr>
        </p:pic>
        <p:pic>
          <p:nvPicPr>
            <p:cNvPr id="19" name="圖片 18"/>
            <p:cNvPicPr>
              <a:picLocks noChangeAspect="1"/>
            </p:cNvPicPr>
            <p:nvPr/>
          </p:nvPicPr>
          <p:blipFill>
            <a:blip r:embed="rId9"/>
            <a:stretch>
              <a:fillRect/>
            </a:stretch>
          </p:blipFill>
          <p:spPr>
            <a:xfrm>
              <a:off x="11028191" y="3343286"/>
              <a:ext cx="901634" cy="1324708"/>
            </a:xfrm>
            <a:prstGeom prst="rect">
              <a:avLst/>
            </a:prstGeom>
          </p:spPr>
        </p:pic>
      </p:grpSp>
      <p:sp>
        <p:nvSpPr>
          <p:cNvPr id="22" name="文字方塊 21">
            <a:extLst>
              <a:ext uri="{FF2B5EF4-FFF2-40B4-BE49-F238E27FC236}">
                <a16:creationId xmlns:a16="http://schemas.microsoft.com/office/drawing/2014/main" id="{736A1FE3-1251-48EA-8176-9DB22C71FD1E}"/>
              </a:ext>
            </a:extLst>
          </p:cNvPr>
          <p:cNvSpPr txBox="1"/>
          <p:nvPr/>
        </p:nvSpPr>
        <p:spPr>
          <a:xfrm>
            <a:off x="1586136" y="702736"/>
            <a:ext cx="9866164" cy="1323439"/>
          </a:xfrm>
          <a:prstGeom prst="rect">
            <a:avLst/>
          </a:prstGeom>
          <a:noFill/>
        </p:spPr>
        <p:txBody>
          <a:bodyPr wrap="square" rtlCol="0">
            <a:spAutoFit/>
          </a:bodyPr>
          <a:lstStyle/>
          <a:p>
            <a:r>
              <a:rPr lang="zh-TW" altLang="en-US" sz="4400" b="1" dirty="0">
                <a:solidFill>
                  <a:srgbClr val="002060"/>
                </a:solidFill>
                <a:latin typeface="微軟正黑體" panose="020B0604030504040204" pitchFamily="34" charset="-120"/>
                <a:ea typeface="微軟正黑體" panose="020B0604030504040204" pitchFamily="34" charset="-120"/>
              </a:rPr>
              <a:t> </a:t>
            </a:r>
            <a:r>
              <a:rPr lang="en-US" altLang="zh-TW" sz="3600" b="1" dirty="0">
                <a:solidFill>
                  <a:srgbClr val="3366FF"/>
                </a:solidFill>
                <a:latin typeface="微軟正黑體" panose="020B0604030504040204" pitchFamily="34" charset="-120"/>
                <a:ea typeface="微軟正黑體" panose="020B0604030504040204" pitchFamily="34" charset="-120"/>
              </a:rPr>
              <a:t>4.</a:t>
            </a:r>
            <a:r>
              <a:rPr lang="zh-TW" altLang="en-US" sz="3600" b="1" dirty="0">
                <a:solidFill>
                  <a:srgbClr val="3366FF"/>
                </a:solidFill>
                <a:latin typeface="微軟正黑體" panose="020B0604030504040204" pitchFamily="34" charset="-120"/>
                <a:ea typeface="微軟正黑體" panose="020B0604030504040204" pitchFamily="34" charset="-120"/>
              </a:rPr>
              <a:t> 多重機構轉診共照布局</a:t>
            </a:r>
            <a:r>
              <a:rPr lang="en-US" altLang="zh-TW" sz="3600" b="1" dirty="0">
                <a:solidFill>
                  <a:srgbClr val="3366FF"/>
                </a:solidFill>
                <a:latin typeface="微軟正黑體" panose="020B0604030504040204" pitchFamily="34" charset="-120"/>
                <a:ea typeface="微軟正黑體" panose="020B0604030504040204" pitchFamily="34" charset="-120"/>
              </a:rPr>
              <a:t>-</a:t>
            </a:r>
            <a:r>
              <a:rPr lang="zh-TW" altLang="en-US" sz="3600" b="1" dirty="0">
                <a:solidFill>
                  <a:srgbClr val="3366FF"/>
                </a:solidFill>
                <a:latin typeface="微軟正黑體" panose="020B0604030504040204" pitchFamily="34" charset="-120"/>
                <a:ea typeface="微軟正黑體" panose="020B0604030504040204" pitchFamily="34" charset="-120"/>
              </a:rPr>
              <a:t>會員制客戶經營模式</a:t>
            </a:r>
          </a:p>
          <a:p>
            <a:endParaRPr lang="zh-TW" altLang="en-US" sz="3600" b="1" dirty="0">
              <a:solidFill>
                <a:srgbClr val="002060"/>
              </a:solidFill>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2C780DDE-3E81-4A9C-8078-7B22DABF189F}"/>
              </a:ext>
            </a:extLst>
          </p:cNvPr>
          <p:cNvSpPr txBox="1"/>
          <p:nvPr/>
        </p:nvSpPr>
        <p:spPr>
          <a:xfrm>
            <a:off x="2744" y="-5150"/>
            <a:ext cx="3047644" cy="707886"/>
          </a:xfrm>
          <a:prstGeom prst="rect">
            <a:avLst/>
          </a:prstGeom>
          <a:solidFill>
            <a:schemeClr val="accent6">
              <a:lumMod val="20000"/>
              <a:lumOff val="80000"/>
            </a:schemeClr>
          </a:solidFill>
        </p:spPr>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2.2 </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整體場域提供之系統技術及服務之解決方案</a:t>
            </a:r>
          </a:p>
        </p:txBody>
      </p:sp>
    </p:spTree>
    <p:extLst>
      <p:ext uri="{BB962C8B-B14F-4D97-AF65-F5344CB8AC3E}">
        <p14:creationId xmlns:p14="http://schemas.microsoft.com/office/powerpoint/2010/main" val="146080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B00A31-0E17-714E-AE11-204962D27A2A}"/>
              </a:ext>
            </a:extLst>
          </p:cNvPr>
          <p:cNvSpPr>
            <a:spLocks noGrp="1"/>
          </p:cNvSpPr>
          <p:nvPr>
            <p:ph type="title"/>
          </p:nvPr>
        </p:nvSpPr>
        <p:spPr>
          <a:xfrm>
            <a:off x="331215" y="333399"/>
            <a:ext cx="8328248" cy="648072"/>
          </a:xfrm>
        </p:spPr>
        <p:txBody>
          <a:bodyPr/>
          <a:lstStyle/>
          <a:p>
            <a:r>
              <a:rPr kumimoji="1" lang="zh-TW" altLang="en-US" sz="3600" b="1" dirty="0">
                <a:solidFill>
                  <a:srgbClr val="3D4D7B"/>
                </a:solidFill>
                <a:latin typeface="微軟正黑體" panose="020B0604030504040204" pitchFamily="34" charset="-120"/>
                <a:ea typeface="微軟正黑體" panose="020B0604030504040204" pitchFamily="34" charset="-120"/>
              </a:rPr>
              <a:t>為什麼我們要回到根本的問題</a:t>
            </a:r>
          </a:p>
        </p:txBody>
      </p:sp>
      <p:pic>
        <p:nvPicPr>
          <p:cNvPr id="5" name="內容版面配置區 4">
            <a:extLst>
              <a:ext uri="{FF2B5EF4-FFF2-40B4-BE49-F238E27FC236}">
                <a16:creationId xmlns:a16="http://schemas.microsoft.com/office/drawing/2014/main" id="{A2EA0324-F2F1-084D-858C-9670201F69FA}"/>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598582" y="1556792"/>
            <a:ext cx="4990604" cy="2808312"/>
          </a:xfrm>
        </p:spPr>
      </p:pic>
      <p:pic>
        <p:nvPicPr>
          <p:cNvPr id="7" name="圖片 6">
            <a:extLst>
              <a:ext uri="{FF2B5EF4-FFF2-40B4-BE49-F238E27FC236}">
                <a16:creationId xmlns:a16="http://schemas.microsoft.com/office/drawing/2014/main" id="{B5EDF631-E136-4841-A969-BC4D1BC0B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8" y="1444532"/>
            <a:ext cx="3659294" cy="3672000"/>
          </a:xfrm>
          <a:prstGeom prst="rect">
            <a:avLst/>
          </a:prstGeom>
        </p:spPr>
      </p:pic>
      <p:pic>
        <p:nvPicPr>
          <p:cNvPr id="9" name="圖片 8">
            <a:extLst>
              <a:ext uri="{FF2B5EF4-FFF2-40B4-BE49-F238E27FC236}">
                <a16:creationId xmlns:a16="http://schemas.microsoft.com/office/drawing/2014/main" id="{BC83A805-6D15-CC49-93A5-CC4E7FE2D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8" y="3565130"/>
            <a:ext cx="4075972" cy="3327324"/>
          </a:xfrm>
          <a:prstGeom prst="rect">
            <a:avLst/>
          </a:prstGeom>
        </p:spPr>
      </p:pic>
      <p:pic>
        <p:nvPicPr>
          <p:cNvPr id="11" name="圖片 10">
            <a:extLst>
              <a:ext uri="{FF2B5EF4-FFF2-40B4-BE49-F238E27FC236}">
                <a16:creationId xmlns:a16="http://schemas.microsoft.com/office/drawing/2014/main" id="{72594E36-BEE1-DB44-BFA5-1B417B8C91A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016954" y="3813152"/>
            <a:ext cx="2943142" cy="3079302"/>
          </a:xfrm>
          <a:prstGeom prst="rect">
            <a:avLst/>
          </a:prstGeom>
        </p:spPr>
      </p:pic>
      <p:pic>
        <p:nvPicPr>
          <p:cNvPr id="19" name="圖片 18">
            <a:extLst>
              <a:ext uri="{FF2B5EF4-FFF2-40B4-BE49-F238E27FC236}">
                <a16:creationId xmlns:a16="http://schemas.microsoft.com/office/drawing/2014/main" id="{74108B32-154D-A845-A8C8-4E06B244831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587492" y="1005538"/>
            <a:ext cx="3659294" cy="5806079"/>
          </a:xfrm>
          <a:prstGeom prst="rect">
            <a:avLst/>
          </a:prstGeom>
        </p:spPr>
      </p:pic>
      <p:pic>
        <p:nvPicPr>
          <p:cNvPr id="23" name="圖片 22">
            <a:extLst>
              <a:ext uri="{FF2B5EF4-FFF2-40B4-BE49-F238E27FC236}">
                <a16:creationId xmlns:a16="http://schemas.microsoft.com/office/drawing/2014/main" id="{B1FEE66E-2AB5-5148-A299-07327349986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5400000">
            <a:off x="6638319" y="4384820"/>
            <a:ext cx="2808312" cy="2106234"/>
          </a:xfrm>
          <a:prstGeom prst="rect">
            <a:avLst/>
          </a:prstGeom>
        </p:spPr>
      </p:pic>
      <p:pic>
        <p:nvPicPr>
          <p:cNvPr id="24" name="圖片 23">
            <a:extLst>
              <a:ext uri="{FF2B5EF4-FFF2-40B4-BE49-F238E27FC236}">
                <a16:creationId xmlns:a16="http://schemas.microsoft.com/office/drawing/2014/main" id="{027F7D38-4B72-0846-8734-F154BAB4F4D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5400000">
            <a:off x="8929128" y="4421100"/>
            <a:ext cx="1565802" cy="1174351"/>
          </a:xfrm>
          <a:prstGeom prst="rect">
            <a:avLst/>
          </a:prstGeom>
        </p:spPr>
      </p:pic>
      <p:pic>
        <p:nvPicPr>
          <p:cNvPr id="25" name="圖片 24">
            <a:extLst>
              <a:ext uri="{FF2B5EF4-FFF2-40B4-BE49-F238E27FC236}">
                <a16:creationId xmlns:a16="http://schemas.microsoft.com/office/drawing/2014/main" id="{F6241B3D-F009-1D45-A35F-F249E1546AFB}"/>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t="-2936" r="20481" b="27970"/>
          <a:stretch/>
        </p:blipFill>
        <p:spPr>
          <a:xfrm>
            <a:off x="9898237" y="-45864"/>
            <a:ext cx="2266666" cy="1602656"/>
          </a:xfrm>
          <a:prstGeom prst="rect">
            <a:avLst/>
          </a:prstGeom>
        </p:spPr>
      </p:pic>
      <p:pic>
        <p:nvPicPr>
          <p:cNvPr id="27" name="圖片 26">
            <a:extLst>
              <a:ext uri="{FF2B5EF4-FFF2-40B4-BE49-F238E27FC236}">
                <a16:creationId xmlns:a16="http://schemas.microsoft.com/office/drawing/2014/main" id="{C9A6A324-1AF9-A14A-AFED-0AD0C02F1429}"/>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t="29000" r="1911" b="26746"/>
          <a:stretch/>
        </p:blipFill>
        <p:spPr>
          <a:xfrm>
            <a:off x="9229652" y="5791176"/>
            <a:ext cx="3017134" cy="1020441"/>
          </a:xfrm>
          <a:prstGeom prst="rect">
            <a:avLst/>
          </a:prstGeom>
        </p:spPr>
      </p:pic>
    </p:spTree>
    <p:extLst>
      <p:ext uri="{BB962C8B-B14F-4D97-AF65-F5344CB8AC3E}">
        <p14:creationId xmlns:p14="http://schemas.microsoft.com/office/powerpoint/2010/main" val="1257012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509489" y="543432"/>
            <a:ext cx="9173022" cy="584775"/>
          </a:xfrm>
          <a:prstGeom prst="rect">
            <a:avLst/>
          </a:prstGeom>
          <a:noFill/>
        </p:spPr>
        <p:txBody>
          <a:bodyPr wrap="square" rtlCol="0">
            <a:spAutoFit/>
          </a:bodyPr>
          <a:lstStyle/>
          <a:p>
            <a:pPr marL="890588" indent="-890588"/>
            <a:r>
              <a:rPr lang="zh-TW" altLang="en-US" sz="3200" b="1" dirty="0">
                <a:solidFill>
                  <a:srgbClr val="7030A0"/>
                </a:solidFill>
                <a:latin typeface="微軟正黑體" panose="020B0604030504040204" pitchFamily="34" charset="-120"/>
                <a:ea typeface="微軟正黑體" panose="020B0604030504040204" pitchFamily="34" charset="-120"/>
              </a:rPr>
              <a:t>高端病人轉介回台就醫與返國之追蹤與服務機制</a:t>
            </a:r>
          </a:p>
        </p:txBody>
      </p:sp>
      <p:pic>
        <p:nvPicPr>
          <p:cNvPr id="3" name="圖片 2"/>
          <p:cNvPicPr>
            <a:picLocks noChangeAspect="1"/>
          </p:cNvPicPr>
          <p:nvPr/>
        </p:nvPicPr>
        <p:blipFill>
          <a:blip r:embed="rId2"/>
          <a:stretch>
            <a:fillRect/>
          </a:stretch>
        </p:blipFill>
        <p:spPr>
          <a:xfrm>
            <a:off x="299356" y="2276873"/>
            <a:ext cx="7808867" cy="4392488"/>
          </a:xfrm>
          <a:prstGeom prst="rect">
            <a:avLst/>
          </a:prstGeom>
        </p:spPr>
      </p:pic>
      <p:sp>
        <p:nvSpPr>
          <p:cNvPr id="5" name="文字方塊 4"/>
          <p:cNvSpPr txBox="1"/>
          <p:nvPr/>
        </p:nvSpPr>
        <p:spPr>
          <a:xfrm>
            <a:off x="299356" y="1471888"/>
            <a:ext cx="7808867" cy="830997"/>
          </a:xfrm>
          <a:prstGeom prst="rect">
            <a:avLst/>
          </a:prstGeom>
          <a:solidFill>
            <a:srgbClr val="CCFF99"/>
          </a:solidFill>
        </p:spPr>
        <p:txBody>
          <a:bodyPr wrap="square" rtlCol="0">
            <a:spAutoFit/>
          </a:bodyPr>
          <a:lstStyle/>
          <a:p>
            <a:pPr marL="232172" indent="-232172">
              <a:buFont typeface="Wingdings" panose="05000000000000000000" pitchFamily="2" charset="2"/>
              <a:buChar char="ü"/>
            </a:pPr>
            <a:r>
              <a:rPr lang="zh-TW" altLang="en-US" sz="2400" b="1" dirty="0">
                <a:solidFill>
                  <a:schemeClr val="accent4">
                    <a:lumMod val="50000"/>
                  </a:schemeClr>
                </a:solidFill>
                <a:latin typeface="微軟正黑體" panose="020B0604030504040204" pitchFamily="34" charset="-120"/>
                <a:ea typeface="微軟正黑體" panose="020B0604030504040204" pitchFamily="34" charset="-120"/>
              </a:rPr>
              <a:t>與長庚醫院、國泰醫院、高雄榮總等醫院簽訂合作協議書，建立轉診與合作機制。</a:t>
            </a:r>
            <a:endParaRPr lang="en-US" altLang="zh-TW" sz="2400" b="1" dirty="0">
              <a:solidFill>
                <a:schemeClr val="accent4">
                  <a:lumMod val="50000"/>
                </a:schemeClr>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3"/>
          <a:stretch>
            <a:fillRect/>
          </a:stretch>
        </p:blipFill>
        <p:spPr>
          <a:xfrm>
            <a:off x="8372633" y="1351008"/>
            <a:ext cx="2592875" cy="2592875"/>
          </a:xfrm>
          <a:prstGeom prst="rect">
            <a:avLst/>
          </a:prstGeom>
        </p:spPr>
      </p:pic>
      <p:pic>
        <p:nvPicPr>
          <p:cNvPr id="10" name="圖片 9"/>
          <p:cNvPicPr>
            <a:picLocks noChangeAspect="1"/>
          </p:cNvPicPr>
          <p:nvPr/>
        </p:nvPicPr>
        <p:blipFill>
          <a:blip r:embed="rId4"/>
          <a:stretch>
            <a:fillRect/>
          </a:stretch>
        </p:blipFill>
        <p:spPr>
          <a:xfrm>
            <a:off x="8222308" y="4046471"/>
            <a:ext cx="3058268" cy="2622890"/>
          </a:xfrm>
          <a:prstGeom prst="rect">
            <a:avLst/>
          </a:prstGeom>
          <a:solidFill>
            <a:schemeClr val="accent2"/>
          </a:solidFill>
        </p:spPr>
      </p:pic>
    </p:spTree>
    <p:extLst>
      <p:ext uri="{BB962C8B-B14F-4D97-AF65-F5344CB8AC3E}">
        <p14:creationId xmlns:p14="http://schemas.microsoft.com/office/powerpoint/2010/main" val="10020972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417A66A-9C3A-4979-B84A-A51A171A3387}"/>
              </a:ext>
            </a:extLst>
          </p:cNvPr>
          <p:cNvSpPr txBox="1"/>
          <p:nvPr/>
        </p:nvSpPr>
        <p:spPr>
          <a:xfrm>
            <a:off x="1631504" y="2348880"/>
            <a:ext cx="9289032" cy="1446550"/>
          </a:xfrm>
          <a:prstGeom prst="rect">
            <a:avLst/>
          </a:prstGeom>
          <a:noFill/>
        </p:spPr>
        <p:txBody>
          <a:bodyPr wrap="square" rtlCol="0">
            <a:spAutoFit/>
          </a:bodyPr>
          <a:lstStyle/>
          <a:p>
            <a:r>
              <a:rPr lang="zh-TW" altLang="en-US" sz="4400" b="1" dirty="0">
                <a:solidFill>
                  <a:srgbClr val="3D4D7B"/>
                </a:solidFill>
                <a:latin typeface="微軟正黑體" panose="020B0604030504040204" pitchFamily="34" charset="-120"/>
                <a:ea typeface="微軟正黑體" panose="020B0604030504040204" pitchFamily="34" charset="-120"/>
              </a:rPr>
              <a:t>三、聯盟成員組成、分工及合作與出資情形、核心競爭力與過往實績</a:t>
            </a:r>
          </a:p>
        </p:txBody>
      </p:sp>
    </p:spTree>
    <p:extLst>
      <p:ext uri="{BB962C8B-B14F-4D97-AF65-F5344CB8AC3E}">
        <p14:creationId xmlns:p14="http://schemas.microsoft.com/office/powerpoint/2010/main" val="835234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45C7514-1AA4-41A4-97C0-E88578E0C8A2}"/>
              </a:ext>
            </a:extLst>
          </p:cNvPr>
          <p:cNvSpPr>
            <a:spLocks noGrp="1"/>
          </p:cNvSpPr>
          <p:nvPr>
            <p:ph type="title"/>
          </p:nvPr>
        </p:nvSpPr>
        <p:spPr>
          <a:xfrm>
            <a:off x="208765" y="390837"/>
            <a:ext cx="10723035" cy="705633"/>
          </a:xfrm>
        </p:spPr>
        <p:txBody>
          <a:bodyPr/>
          <a:lstStyle/>
          <a:p>
            <a:r>
              <a:rPr lang="en-US" altLang="zh-TW" sz="4000" b="1" dirty="0">
                <a:solidFill>
                  <a:srgbClr val="3366FF"/>
                </a:solidFill>
                <a:latin typeface="微軟正黑體" panose="020B0604030504040204" pitchFamily="34" charset="-120"/>
                <a:ea typeface="微軟正黑體" panose="020B0604030504040204" pitchFamily="34" charset="-120"/>
              </a:rPr>
              <a:t>1. </a:t>
            </a:r>
            <a:r>
              <a:rPr lang="zh-TW" altLang="en-US" sz="4000" b="1" dirty="0">
                <a:solidFill>
                  <a:srgbClr val="3366FF"/>
                </a:solidFill>
                <a:latin typeface="微軟正黑體" panose="020B0604030504040204" pitchFamily="34" charset="-120"/>
                <a:ea typeface="微軟正黑體" panose="020B0604030504040204" pitchFamily="34" charset="-120"/>
              </a:rPr>
              <a:t>社區導向二代智慧醫院雲端方案</a:t>
            </a:r>
            <a:endParaRPr lang="zh-TW" altLang="en-US" sz="4000" dirty="0"/>
          </a:p>
        </p:txBody>
      </p:sp>
      <p:grpSp>
        <p:nvGrpSpPr>
          <p:cNvPr id="24" name="群組 23">
            <a:extLst>
              <a:ext uri="{FF2B5EF4-FFF2-40B4-BE49-F238E27FC236}">
                <a16:creationId xmlns:a16="http://schemas.microsoft.com/office/drawing/2014/main" id="{D220F7D3-E87E-4A21-8A62-A4F5001D586D}"/>
              </a:ext>
            </a:extLst>
          </p:cNvPr>
          <p:cNvGrpSpPr/>
          <p:nvPr/>
        </p:nvGrpSpPr>
        <p:grpSpPr>
          <a:xfrm>
            <a:off x="208765" y="1958130"/>
            <a:ext cx="6057126" cy="4628722"/>
            <a:chOff x="264693" y="1819588"/>
            <a:chExt cx="6057126" cy="4628722"/>
          </a:xfrm>
        </p:grpSpPr>
        <p:grpSp>
          <p:nvGrpSpPr>
            <p:cNvPr id="12" name="群組 11">
              <a:extLst>
                <a:ext uri="{FF2B5EF4-FFF2-40B4-BE49-F238E27FC236}">
                  <a16:creationId xmlns:a16="http://schemas.microsoft.com/office/drawing/2014/main" id="{6115140B-F3A2-4104-8E9B-E7FF8666FC0F}"/>
                </a:ext>
              </a:extLst>
            </p:cNvPr>
            <p:cNvGrpSpPr/>
            <p:nvPr/>
          </p:nvGrpSpPr>
          <p:grpSpPr>
            <a:xfrm>
              <a:off x="264693" y="1889462"/>
              <a:ext cx="3054452" cy="4558848"/>
              <a:chOff x="815859" y="1521604"/>
              <a:chExt cx="3721001" cy="4926706"/>
            </a:xfrm>
          </p:grpSpPr>
          <p:pic>
            <p:nvPicPr>
              <p:cNvPr id="5" name="圖片 4">
                <a:extLst>
                  <a:ext uri="{FF2B5EF4-FFF2-40B4-BE49-F238E27FC236}">
                    <a16:creationId xmlns:a16="http://schemas.microsoft.com/office/drawing/2014/main" id="{11C6DA7B-4F91-4254-90B8-AD204845BB9A}"/>
                  </a:ext>
                </a:extLst>
              </p:cNvPr>
              <p:cNvPicPr>
                <a:picLocks noChangeAspect="1"/>
              </p:cNvPicPr>
              <p:nvPr/>
            </p:nvPicPr>
            <p:blipFill>
              <a:blip r:embed="rId2"/>
              <a:stretch>
                <a:fillRect/>
              </a:stretch>
            </p:blipFill>
            <p:spPr>
              <a:xfrm>
                <a:off x="887248" y="1521604"/>
                <a:ext cx="3649612" cy="1121106"/>
              </a:xfrm>
              <a:prstGeom prst="rect">
                <a:avLst/>
              </a:prstGeom>
            </p:spPr>
          </p:pic>
          <p:grpSp>
            <p:nvGrpSpPr>
              <p:cNvPr id="9" name="群組 8">
                <a:extLst>
                  <a:ext uri="{FF2B5EF4-FFF2-40B4-BE49-F238E27FC236}">
                    <a16:creationId xmlns:a16="http://schemas.microsoft.com/office/drawing/2014/main" id="{172EFF9B-B321-4774-BF4A-FA6F60265552}"/>
                  </a:ext>
                </a:extLst>
              </p:cNvPr>
              <p:cNvGrpSpPr/>
              <p:nvPr/>
            </p:nvGrpSpPr>
            <p:grpSpPr>
              <a:xfrm>
                <a:off x="815859" y="2477123"/>
                <a:ext cx="3721001" cy="3971187"/>
                <a:chOff x="714423" y="1880537"/>
                <a:chExt cx="4110323" cy="4580267"/>
              </a:xfrm>
            </p:grpSpPr>
            <p:pic>
              <p:nvPicPr>
                <p:cNvPr id="4" name="圖片 3">
                  <a:extLst>
                    <a:ext uri="{FF2B5EF4-FFF2-40B4-BE49-F238E27FC236}">
                      <a16:creationId xmlns:a16="http://schemas.microsoft.com/office/drawing/2014/main" id="{DA5D04AF-090E-412E-88DD-E3CADEF49272}"/>
                    </a:ext>
                  </a:extLst>
                </p:cNvPr>
                <p:cNvPicPr>
                  <a:picLocks noChangeAspect="1"/>
                </p:cNvPicPr>
                <p:nvPr/>
              </p:nvPicPr>
              <p:blipFill>
                <a:blip r:embed="rId3"/>
                <a:stretch>
                  <a:fillRect/>
                </a:stretch>
              </p:blipFill>
              <p:spPr>
                <a:xfrm>
                  <a:off x="778206" y="1880537"/>
                  <a:ext cx="4046540" cy="2098924"/>
                </a:xfrm>
                <a:prstGeom prst="rect">
                  <a:avLst/>
                </a:prstGeom>
              </p:spPr>
            </p:pic>
            <p:pic>
              <p:nvPicPr>
                <p:cNvPr id="6" name="圖片 5">
                  <a:extLst>
                    <a:ext uri="{FF2B5EF4-FFF2-40B4-BE49-F238E27FC236}">
                      <a16:creationId xmlns:a16="http://schemas.microsoft.com/office/drawing/2014/main" id="{0BA3FA95-A87F-473C-A49F-E45F93E90D84}"/>
                    </a:ext>
                  </a:extLst>
                </p:cNvPr>
                <p:cNvPicPr>
                  <a:picLocks noChangeAspect="1"/>
                </p:cNvPicPr>
                <p:nvPr/>
              </p:nvPicPr>
              <p:blipFill>
                <a:blip r:embed="rId4"/>
                <a:stretch>
                  <a:fillRect/>
                </a:stretch>
              </p:blipFill>
              <p:spPr>
                <a:xfrm>
                  <a:off x="714423" y="4063696"/>
                  <a:ext cx="2708922" cy="2384614"/>
                </a:xfrm>
                <a:prstGeom prst="rect">
                  <a:avLst/>
                </a:prstGeom>
              </p:spPr>
            </p:pic>
            <p:pic>
              <p:nvPicPr>
                <p:cNvPr id="7" name="圖片 6">
                  <a:extLst>
                    <a:ext uri="{FF2B5EF4-FFF2-40B4-BE49-F238E27FC236}">
                      <a16:creationId xmlns:a16="http://schemas.microsoft.com/office/drawing/2014/main" id="{A2F2670A-F6F0-4BA3-AD1B-649AE35616B9}"/>
                    </a:ext>
                  </a:extLst>
                </p:cNvPr>
                <p:cNvPicPr>
                  <a:picLocks noChangeAspect="1"/>
                </p:cNvPicPr>
                <p:nvPr/>
              </p:nvPicPr>
              <p:blipFill>
                <a:blip r:embed="rId5"/>
                <a:stretch>
                  <a:fillRect/>
                </a:stretch>
              </p:blipFill>
              <p:spPr>
                <a:xfrm>
                  <a:off x="3423345" y="4051201"/>
                  <a:ext cx="1401401" cy="2409603"/>
                </a:xfrm>
                <a:prstGeom prst="rect">
                  <a:avLst/>
                </a:prstGeom>
              </p:spPr>
            </p:pic>
          </p:grpSp>
        </p:grpSp>
        <p:grpSp>
          <p:nvGrpSpPr>
            <p:cNvPr id="13" name="群組 12">
              <a:extLst>
                <a:ext uri="{FF2B5EF4-FFF2-40B4-BE49-F238E27FC236}">
                  <a16:creationId xmlns:a16="http://schemas.microsoft.com/office/drawing/2014/main" id="{3AD6A350-1822-49EB-97D7-FDDB609E0241}"/>
                </a:ext>
              </a:extLst>
            </p:cNvPr>
            <p:cNvGrpSpPr/>
            <p:nvPr/>
          </p:nvGrpSpPr>
          <p:grpSpPr>
            <a:xfrm>
              <a:off x="3319145" y="4384999"/>
              <a:ext cx="2893936" cy="2057105"/>
              <a:chOff x="3898972" y="3964183"/>
              <a:chExt cx="2893936" cy="2057105"/>
            </a:xfrm>
          </p:grpSpPr>
          <p:pic>
            <p:nvPicPr>
              <p:cNvPr id="10" name="圖片 9">
                <a:extLst>
                  <a:ext uri="{FF2B5EF4-FFF2-40B4-BE49-F238E27FC236}">
                    <a16:creationId xmlns:a16="http://schemas.microsoft.com/office/drawing/2014/main" id="{05E7437E-0C34-4F49-A76F-23599D821666}"/>
                  </a:ext>
                </a:extLst>
              </p:cNvPr>
              <p:cNvPicPr>
                <a:picLocks noChangeAspect="1"/>
              </p:cNvPicPr>
              <p:nvPr/>
            </p:nvPicPr>
            <p:blipFill>
              <a:blip r:embed="rId6"/>
              <a:stretch>
                <a:fillRect/>
              </a:stretch>
            </p:blipFill>
            <p:spPr>
              <a:xfrm>
                <a:off x="4017412" y="4531698"/>
                <a:ext cx="2775496" cy="1489590"/>
              </a:xfrm>
              <a:prstGeom prst="rect">
                <a:avLst/>
              </a:prstGeom>
            </p:spPr>
          </p:pic>
          <p:pic>
            <p:nvPicPr>
              <p:cNvPr id="11" name="圖片 10">
                <a:extLst>
                  <a:ext uri="{FF2B5EF4-FFF2-40B4-BE49-F238E27FC236}">
                    <a16:creationId xmlns:a16="http://schemas.microsoft.com/office/drawing/2014/main" id="{9ECCFB4D-1F52-4FB7-80B8-D2292C136106}"/>
                  </a:ext>
                </a:extLst>
              </p:cNvPr>
              <p:cNvPicPr>
                <a:picLocks noChangeAspect="1"/>
              </p:cNvPicPr>
              <p:nvPr/>
            </p:nvPicPr>
            <p:blipFill>
              <a:blip r:embed="rId7"/>
              <a:stretch>
                <a:fillRect/>
              </a:stretch>
            </p:blipFill>
            <p:spPr>
              <a:xfrm>
                <a:off x="3898972" y="3964183"/>
                <a:ext cx="2864040" cy="705633"/>
              </a:xfrm>
              <a:prstGeom prst="rect">
                <a:avLst/>
              </a:prstGeom>
            </p:spPr>
          </p:pic>
        </p:grpSp>
        <p:pic>
          <p:nvPicPr>
            <p:cNvPr id="14" name="圖片 13">
              <a:extLst>
                <a:ext uri="{FF2B5EF4-FFF2-40B4-BE49-F238E27FC236}">
                  <a16:creationId xmlns:a16="http://schemas.microsoft.com/office/drawing/2014/main" id="{68B944AC-B1E3-4963-AC59-A303F622ED7E}"/>
                </a:ext>
              </a:extLst>
            </p:cNvPr>
            <p:cNvPicPr>
              <a:picLocks noChangeAspect="1"/>
            </p:cNvPicPr>
            <p:nvPr/>
          </p:nvPicPr>
          <p:blipFill>
            <a:blip r:embed="rId8"/>
            <a:stretch>
              <a:fillRect/>
            </a:stretch>
          </p:blipFill>
          <p:spPr>
            <a:xfrm>
              <a:off x="3511487" y="1819588"/>
              <a:ext cx="2600325" cy="695325"/>
            </a:xfrm>
            <a:prstGeom prst="rect">
              <a:avLst/>
            </a:prstGeom>
          </p:spPr>
        </p:pic>
        <p:pic>
          <p:nvPicPr>
            <p:cNvPr id="15" name="圖片 14">
              <a:extLst>
                <a:ext uri="{FF2B5EF4-FFF2-40B4-BE49-F238E27FC236}">
                  <a16:creationId xmlns:a16="http://schemas.microsoft.com/office/drawing/2014/main" id="{1DED61DB-9C36-45BF-851F-05C1599A2C44}"/>
                </a:ext>
              </a:extLst>
            </p:cNvPr>
            <p:cNvPicPr>
              <a:picLocks noChangeAspect="1"/>
            </p:cNvPicPr>
            <p:nvPr/>
          </p:nvPicPr>
          <p:blipFill>
            <a:blip r:embed="rId9"/>
            <a:stretch>
              <a:fillRect/>
            </a:stretch>
          </p:blipFill>
          <p:spPr>
            <a:xfrm>
              <a:off x="3623743" y="2630315"/>
              <a:ext cx="2698076" cy="1517668"/>
            </a:xfrm>
            <a:prstGeom prst="rect">
              <a:avLst/>
            </a:prstGeom>
          </p:spPr>
        </p:pic>
      </p:grpSp>
      <p:grpSp>
        <p:nvGrpSpPr>
          <p:cNvPr id="16" name="群組 15">
            <a:extLst>
              <a:ext uri="{FF2B5EF4-FFF2-40B4-BE49-F238E27FC236}">
                <a16:creationId xmlns:a16="http://schemas.microsoft.com/office/drawing/2014/main" id="{903289C2-21ED-4832-8664-EA4A341772CC}"/>
              </a:ext>
            </a:extLst>
          </p:cNvPr>
          <p:cNvGrpSpPr/>
          <p:nvPr/>
        </p:nvGrpSpPr>
        <p:grpSpPr>
          <a:xfrm>
            <a:off x="7204683" y="1490267"/>
            <a:ext cx="3304192" cy="1831742"/>
            <a:chOff x="7392144" y="1776702"/>
            <a:chExt cx="4035272" cy="2334331"/>
          </a:xfrm>
        </p:grpSpPr>
        <p:pic>
          <p:nvPicPr>
            <p:cNvPr id="8" name="圖片 7" descr="IMG_5021.jpg">
              <a:extLst>
                <a:ext uri="{FF2B5EF4-FFF2-40B4-BE49-F238E27FC236}">
                  <a16:creationId xmlns:a16="http://schemas.microsoft.com/office/drawing/2014/main" id="{8B65BE56-9737-4A49-90D7-476AB522246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63471" y="1776702"/>
              <a:ext cx="3175670" cy="1078989"/>
            </a:xfrm>
            <a:prstGeom prst="rect">
              <a:avLst/>
            </a:prstGeom>
          </p:spPr>
        </p:pic>
        <p:pic>
          <p:nvPicPr>
            <p:cNvPr id="18" name="Picture 4" descr="花蓮慈濟醫院Classements d'appli et données de Store | App Annie">
              <a:extLst>
                <a:ext uri="{FF2B5EF4-FFF2-40B4-BE49-F238E27FC236}">
                  <a16:creationId xmlns:a16="http://schemas.microsoft.com/office/drawing/2014/main" id="{48952876-65A8-415C-BBEC-B43254D91BAF}"/>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392144" y="2621443"/>
              <a:ext cx="1489590" cy="14895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董氏基金會--樂動校園推廣計畫贊助專區">
              <a:extLst>
                <a:ext uri="{FF2B5EF4-FFF2-40B4-BE49-F238E27FC236}">
                  <a16:creationId xmlns:a16="http://schemas.microsoft.com/office/drawing/2014/main" id="{12DE6DBA-97F4-4860-9114-ABF82D9A6210}"/>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914537" y="2899180"/>
              <a:ext cx="1335459" cy="11446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屏基智慧應用- Google Play 應用程式">
              <a:extLst>
                <a:ext uri="{FF2B5EF4-FFF2-40B4-BE49-F238E27FC236}">
                  <a16:creationId xmlns:a16="http://schemas.microsoft.com/office/drawing/2014/main" id="{8A284FDF-E46B-418C-968C-0021DF0EA8E2}"/>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282799" y="2793929"/>
              <a:ext cx="1144617" cy="114461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文字方塊 16">
            <a:extLst>
              <a:ext uri="{FF2B5EF4-FFF2-40B4-BE49-F238E27FC236}">
                <a16:creationId xmlns:a16="http://schemas.microsoft.com/office/drawing/2014/main" id="{45C51C2B-9956-49D6-84DC-653C68D72E65}"/>
              </a:ext>
            </a:extLst>
          </p:cNvPr>
          <p:cNvSpPr txBox="1"/>
          <p:nvPr/>
        </p:nvSpPr>
        <p:spPr>
          <a:xfrm>
            <a:off x="2035613" y="1214239"/>
            <a:ext cx="8280920" cy="461665"/>
          </a:xfrm>
          <a:prstGeom prst="rect">
            <a:avLst/>
          </a:prstGeom>
          <a:noFill/>
        </p:spPr>
        <p:txBody>
          <a:bodyPr wrap="square" rtlCol="0">
            <a:spAutoFit/>
          </a:bodyPr>
          <a:lstStyle/>
          <a:p>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打造完整以病人為中心的社區導向二代智慧醫院雲端方案</a:t>
            </a:r>
          </a:p>
        </p:txBody>
      </p:sp>
      <p:sp>
        <p:nvSpPr>
          <p:cNvPr id="23" name="矩形 22">
            <a:extLst>
              <a:ext uri="{FF2B5EF4-FFF2-40B4-BE49-F238E27FC236}">
                <a16:creationId xmlns:a16="http://schemas.microsoft.com/office/drawing/2014/main" id="{94305CA3-8BA8-43EB-BA81-6BFECB73447E}"/>
              </a:ext>
            </a:extLst>
          </p:cNvPr>
          <p:cNvSpPr/>
          <p:nvPr/>
        </p:nvSpPr>
        <p:spPr>
          <a:xfrm>
            <a:off x="6744945" y="3267081"/>
            <a:ext cx="4506139" cy="1886182"/>
          </a:xfrm>
          <a:prstGeom prst="rect">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Wingdings" panose="05000000000000000000" pitchFamily="2" charset="2"/>
              <a:buChar char="ü"/>
            </a:pPr>
            <a:r>
              <a:rPr lang="zh-TW" altLang="en-US" dirty="0">
                <a:solidFill>
                  <a:schemeClr val="tx1"/>
                </a:solidFill>
                <a:latin typeface="微軟正黑體" panose="020B0604030504040204" pitchFamily="34" charset="-120"/>
                <a:ea typeface="微軟正黑體" panose="020B0604030504040204" pitchFamily="34" charset="-120"/>
              </a:rPr>
              <a:t>國內醫療長照體系生態系數位轉型示範。</a:t>
            </a:r>
            <a:endParaRPr lang="en-US" altLang="zh-TW" dirty="0">
              <a:solidFill>
                <a:schemeClr val="tx1"/>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dirty="0">
                <a:solidFill>
                  <a:schemeClr val="tx1"/>
                </a:solidFill>
                <a:latin typeface="微軟正黑體" panose="020B0604030504040204" pitchFamily="34" charset="-120"/>
                <a:ea typeface="微軟正黑體" panose="020B0604030504040204" pitchFamily="34" charset="-120"/>
              </a:rPr>
              <a:t>通過雲端開放模組化的落地方案輸出國際。</a:t>
            </a:r>
          </a:p>
        </p:txBody>
      </p:sp>
    </p:spTree>
    <p:extLst>
      <p:ext uri="{BB962C8B-B14F-4D97-AF65-F5344CB8AC3E}">
        <p14:creationId xmlns:p14="http://schemas.microsoft.com/office/powerpoint/2010/main" val="2605227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F5F099F7-9D2D-4016-B596-E78795B65C2F}"/>
              </a:ext>
            </a:extLst>
          </p:cNvPr>
          <p:cNvPicPr>
            <a:picLocks noChangeAspect="1"/>
          </p:cNvPicPr>
          <p:nvPr/>
        </p:nvPicPr>
        <p:blipFill>
          <a:blip r:embed="rId2"/>
          <a:stretch>
            <a:fillRect/>
          </a:stretch>
        </p:blipFill>
        <p:spPr>
          <a:xfrm>
            <a:off x="146624" y="3593756"/>
            <a:ext cx="5560772" cy="3113757"/>
          </a:xfrm>
          <a:prstGeom prst="rect">
            <a:avLst/>
          </a:prstGeom>
        </p:spPr>
      </p:pic>
      <p:sp>
        <p:nvSpPr>
          <p:cNvPr id="4" name="矩形 3">
            <a:extLst>
              <a:ext uri="{FF2B5EF4-FFF2-40B4-BE49-F238E27FC236}">
                <a16:creationId xmlns:a16="http://schemas.microsoft.com/office/drawing/2014/main" id="{E01D7093-ED79-4013-A69F-C185D1505867}"/>
              </a:ext>
            </a:extLst>
          </p:cNvPr>
          <p:cNvSpPr/>
          <p:nvPr/>
        </p:nvSpPr>
        <p:spPr>
          <a:xfrm>
            <a:off x="1417807" y="345689"/>
            <a:ext cx="7930376" cy="707886"/>
          </a:xfrm>
          <a:prstGeom prst="rect">
            <a:avLst/>
          </a:prstGeom>
        </p:spPr>
        <p:txBody>
          <a:bodyPr wrap="none">
            <a:spAutoFit/>
          </a:bodyPr>
          <a:lstStyle/>
          <a:p>
            <a:r>
              <a:rPr lang="en-US" altLang="zh-TW" sz="4000" b="1" dirty="0">
                <a:solidFill>
                  <a:srgbClr val="3366FF"/>
                </a:solidFill>
                <a:latin typeface="微軟正黑體" panose="020B0604030504040204" pitchFamily="34" charset="-120"/>
                <a:ea typeface="微軟正黑體" panose="020B0604030504040204" pitchFamily="34" charset="-120"/>
              </a:rPr>
              <a:t>2. </a:t>
            </a:r>
            <a:r>
              <a:rPr lang="zh-TW" altLang="en-US" sz="4000" b="1" dirty="0">
                <a:solidFill>
                  <a:srgbClr val="3366FF"/>
                </a:solidFill>
                <a:latin typeface="微軟正黑體" panose="020B0604030504040204" pitchFamily="34" charset="-120"/>
                <a:ea typeface="微軟正黑體" panose="020B0604030504040204" pitchFamily="34" charset="-120"/>
              </a:rPr>
              <a:t>智慧社區健康總體營造支援平台</a:t>
            </a:r>
            <a:endParaRPr lang="zh-TW" altLang="en-US" sz="4000" dirty="0"/>
          </a:p>
        </p:txBody>
      </p:sp>
      <p:grpSp>
        <p:nvGrpSpPr>
          <p:cNvPr id="53" name="群組 52">
            <a:extLst>
              <a:ext uri="{FF2B5EF4-FFF2-40B4-BE49-F238E27FC236}">
                <a16:creationId xmlns:a16="http://schemas.microsoft.com/office/drawing/2014/main" id="{37CB75F5-EDC0-40BB-B3F9-B69F0DD2B3D4}"/>
              </a:ext>
            </a:extLst>
          </p:cNvPr>
          <p:cNvGrpSpPr/>
          <p:nvPr/>
        </p:nvGrpSpPr>
        <p:grpSpPr>
          <a:xfrm>
            <a:off x="289310" y="1251490"/>
            <a:ext cx="5093685" cy="2425535"/>
            <a:chOff x="118597" y="1248461"/>
            <a:chExt cx="5093685" cy="2425535"/>
          </a:xfrm>
        </p:grpSpPr>
        <p:pic>
          <p:nvPicPr>
            <p:cNvPr id="18" name="Picture 2">
              <a:extLst>
                <a:ext uri="{FF2B5EF4-FFF2-40B4-BE49-F238E27FC236}">
                  <a16:creationId xmlns:a16="http://schemas.microsoft.com/office/drawing/2014/main" id="{C6F6F1F9-69F8-4F43-81DD-07D221CA5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30" y="1248461"/>
              <a:ext cx="3874659" cy="91168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群組 26">
              <a:extLst>
                <a:ext uri="{FF2B5EF4-FFF2-40B4-BE49-F238E27FC236}">
                  <a16:creationId xmlns:a16="http://schemas.microsoft.com/office/drawing/2014/main" id="{7E3ACE63-8162-4C90-AC27-CA7EAABFFFB7}"/>
                </a:ext>
              </a:extLst>
            </p:cNvPr>
            <p:cNvGrpSpPr/>
            <p:nvPr/>
          </p:nvGrpSpPr>
          <p:grpSpPr>
            <a:xfrm>
              <a:off x="2166298" y="2037119"/>
              <a:ext cx="3045984" cy="1636877"/>
              <a:chOff x="5900944" y="1657366"/>
              <a:chExt cx="3240360" cy="1098008"/>
            </a:xfrm>
          </p:grpSpPr>
          <p:sp>
            <p:nvSpPr>
              <p:cNvPr id="25" name="矩形 24">
                <a:extLst>
                  <a:ext uri="{FF2B5EF4-FFF2-40B4-BE49-F238E27FC236}">
                    <a16:creationId xmlns:a16="http://schemas.microsoft.com/office/drawing/2014/main" id="{3FFBE153-6E09-406C-B8AD-9E5D8A64BBB2}"/>
                  </a:ext>
                </a:extLst>
              </p:cNvPr>
              <p:cNvSpPr/>
              <p:nvPr/>
            </p:nvSpPr>
            <p:spPr>
              <a:xfrm>
                <a:off x="5900944" y="1657366"/>
                <a:ext cx="3240360" cy="10980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7C6D399F-4F4A-4FA0-825D-DB8B09F763BC}"/>
                  </a:ext>
                </a:extLst>
              </p:cNvPr>
              <p:cNvSpPr txBox="1"/>
              <p:nvPr/>
            </p:nvSpPr>
            <p:spPr>
              <a:xfrm>
                <a:off x="6027476" y="1795758"/>
                <a:ext cx="2979357" cy="887756"/>
              </a:xfrm>
              <a:prstGeom prst="rect">
                <a:avLst/>
              </a:prstGeom>
              <a:noFill/>
            </p:spPr>
            <p:txBody>
              <a:bodyPr wrap="square" rtlCol="0">
                <a:spAutoFit/>
              </a:bodyPr>
              <a:lstStyle/>
              <a:p>
                <a:pPr>
                  <a:lnSpc>
                    <a:spcPts val="2400"/>
                  </a:lnSpc>
                </a:pP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 個</a:t>
                </a:r>
                <a:r>
                  <a:rPr lang="en-US" altLang="zh-TW" sz="2000" b="1" dirty="0">
                    <a:latin typeface="微軟正黑體" panose="020B0604030504040204" pitchFamily="34" charset="-120"/>
                    <a:ea typeface="微軟正黑體" panose="020B0604030504040204" pitchFamily="34" charset="-120"/>
                  </a:rPr>
                  <a:t>AI</a:t>
                </a:r>
                <a:r>
                  <a:rPr lang="zh-TW" altLang="en-US" sz="2000" b="1" dirty="0">
                    <a:latin typeface="微軟正黑體" panose="020B0604030504040204" pitchFamily="34" charset="-120"/>
                    <a:ea typeface="微軟正黑體" panose="020B0604030504040204" pitchFamily="34" charset="-120"/>
                  </a:rPr>
                  <a:t> 精準健康平台</a:t>
                </a:r>
                <a:endParaRPr lang="en-US" altLang="zh-TW" sz="2000" b="1" dirty="0">
                  <a:latin typeface="微軟正黑體" panose="020B0604030504040204" pitchFamily="34" charset="-120"/>
                  <a:ea typeface="微軟正黑體" panose="020B0604030504040204" pitchFamily="34" charset="-120"/>
                </a:endParaRPr>
              </a:p>
              <a:p>
                <a:pPr>
                  <a:lnSpc>
                    <a:spcPts val="2400"/>
                  </a:lnSpc>
                </a:pPr>
                <a:r>
                  <a:rPr lang="en-US" altLang="zh-TW" sz="2000" b="1" dirty="0">
                    <a:latin typeface="微軟正黑體" panose="020B0604030504040204" pitchFamily="34" charset="-120"/>
                    <a:ea typeface="微軟正黑體" panose="020B0604030504040204" pitchFamily="34" charset="-120"/>
                  </a:rPr>
                  <a:t>2</a:t>
                </a:r>
                <a:r>
                  <a:rPr lang="zh-TW" altLang="en-US" sz="2000" b="1" dirty="0">
                    <a:latin typeface="微軟正黑體" panose="020B0604030504040204" pitchFamily="34" charset="-120"/>
                    <a:ea typeface="微軟正黑體" panose="020B0604030504040204" pitchFamily="34" charset="-120"/>
                  </a:rPr>
                  <a:t> 款</a:t>
                </a:r>
                <a:r>
                  <a:rPr lang="en-US" altLang="zh-TW" sz="2000" b="1" dirty="0">
                    <a:latin typeface="微軟正黑體" panose="020B0604030504040204" pitchFamily="34" charset="-120"/>
                    <a:ea typeface="微軟正黑體" panose="020B0604030504040204" pitchFamily="34" charset="-120"/>
                  </a:rPr>
                  <a:t>AI</a:t>
                </a:r>
                <a:r>
                  <a:rPr lang="zh-TW" altLang="en-US" sz="2000" b="1" dirty="0">
                    <a:latin typeface="微軟正黑體" panose="020B0604030504040204" pitchFamily="34" charset="-120"/>
                    <a:ea typeface="微軟正黑體" panose="020B0604030504040204" pitchFamily="34" charset="-120"/>
                  </a:rPr>
                  <a:t>機器人</a:t>
                </a:r>
                <a:endParaRPr lang="en-US" altLang="zh-TW" sz="2000" b="1" dirty="0">
                  <a:latin typeface="微軟正黑體" panose="020B0604030504040204" pitchFamily="34" charset="-120"/>
                  <a:ea typeface="微軟正黑體" panose="020B0604030504040204" pitchFamily="34" charset="-120"/>
                </a:endParaRPr>
              </a:p>
              <a:p>
                <a:pPr>
                  <a:lnSpc>
                    <a:spcPts val="2400"/>
                  </a:lnSpc>
                </a:pPr>
                <a:r>
                  <a:rPr lang="en-US" altLang="zh-TW" sz="2000" b="1" dirty="0">
                    <a:latin typeface="微軟正黑體" panose="020B0604030504040204" pitchFamily="34" charset="-120"/>
                    <a:ea typeface="微軟正黑體" panose="020B0604030504040204" pitchFamily="34" charset="-120"/>
                  </a:rPr>
                  <a:t>3</a:t>
                </a:r>
                <a:r>
                  <a:rPr lang="zh-TW" altLang="en-US" sz="2000" b="1" dirty="0">
                    <a:latin typeface="微軟正黑體" panose="020B0604030504040204" pitchFamily="34" charset="-120"/>
                    <a:ea typeface="微軟正黑體" panose="020B0604030504040204" pitchFamily="34" charset="-120"/>
                  </a:rPr>
                  <a:t> 個系列智慧化裝置</a:t>
                </a:r>
                <a:endParaRPr lang="en-US" altLang="zh-TW" sz="2000" b="1" dirty="0">
                  <a:latin typeface="微軟正黑體" panose="020B0604030504040204" pitchFamily="34" charset="-120"/>
                  <a:ea typeface="微軟正黑體" panose="020B0604030504040204" pitchFamily="34" charset="-120"/>
                </a:endParaRPr>
              </a:p>
              <a:p>
                <a:pPr>
                  <a:lnSpc>
                    <a:spcPts val="2400"/>
                  </a:lnSpc>
                </a:pPr>
                <a:r>
                  <a:rPr lang="en-US" altLang="zh-TW" sz="2000" b="1" dirty="0">
                    <a:latin typeface="微軟正黑體" panose="020B0604030504040204" pitchFamily="34" charset="-120"/>
                    <a:ea typeface="微軟正黑體" panose="020B0604030504040204" pitchFamily="34" charset="-120"/>
                  </a:rPr>
                  <a:t>4</a:t>
                </a:r>
                <a:r>
                  <a:rPr lang="zh-TW" altLang="en-US" sz="2000" b="1" dirty="0">
                    <a:latin typeface="微軟正黑體" panose="020B0604030504040204" pitchFamily="34" charset="-120"/>
                    <a:ea typeface="微軟正黑體" panose="020B0604030504040204" pitchFamily="34" charset="-120"/>
                  </a:rPr>
                  <a:t> 大雲平台模組</a:t>
                </a:r>
                <a:endParaRPr lang="en-US" altLang="zh-TW" sz="2000" b="1" dirty="0">
                  <a:latin typeface="微軟正黑體" panose="020B0604030504040204" pitchFamily="34" charset="-120"/>
                  <a:ea typeface="微軟正黑體" panose="020B0604030504040204" pitchFamily="34" charset="-120"/>
                </a:endParaRPr>
              </a:p>
            </p:txBody>
          </p:sp>
        </p:grpSp>
        <p:grpSp>
          <p:nvGrpSpPr>
            <p:cNvPr id="37" name="群組 36">
              <a:extLst>
                <a:ext uri="{FF2B5EF4-FFF2-40B4-BE49-F238E27FC236}">
                  <a16:creationId xmlns:a16="http://schemas.microsoft.com/office/drawing/2014/main" id="{DF5A2B3A-96EF-448D-91DC-C18CF7E287E3}"/>
                </a:ext>
              </a:extLst>
            </p:cNvPr>
            <p:cNvGrpSpPr/>
            <p:nvPr/>
          </p:nvGrpSpPr>
          <p:grpSpPr>
            <a:xfrm>
              <a:off x="118597" y="2299075"/>
              <a:ext cx="1883197" cy="1204008"/>
              <a:chOff x="390446" y="2373216"/>
              <a:chExt cx="1883197" cy="1204008"/>
            </a:xfrm>
          </p:grpSpPr>
          <p:pic>
            <p:nvPicPr>
              <p:cNvPr id="23" name="圖片 22">
                <a:extLst>
                  <a:ext uri="{FF2B5EF4-FFF2-40B4-BE49-F238E27FC236}">
                    <a16:creationId xmlns:a16="http://schemas.microsoft.com/office/drawing/2014/main" id="{2061436D-660B-4F8F-B177-42DCE5EB581E}"/>
                  </a:ext>
                </a:extLst>
              </p:cNvPr>
              <p:cNvPicPr>
                <a:picLocks noChangeAspect="1"/>
              </p:cNvPicPr>
              <p:nvPr/>
            </p:nvPicPr>
            <p:blipFill>
              <a:blip r:embed="rId4"/>
              <a:stretch>
                <a:fillRect/>
              </a:stretch>
            </p:blipFill>
            <p:spPr>
              <a:xfrm>
                <a:off x="390446" y="2799359"/>
                <a:ext cx="1880270" cy="777865"/>
              </a:xfrm>
              <a:prstGeom prst="rect">
                <a:avLst/>
              </a:prstGeom>
            </p:spPr>
          </p:pic>
          <p:sp>
            <p:nvSpPr>
              <p:cNvPr id="28" name="文字方塊 27">
                <a:extLst>
                  <a:ext uri="{FF2B5EF4-FFF2-40B4-BE49-F238E27FC236}">
                    <a16:creationId xmlns:a16="http://schemas.microsoft.com/office/drawing/2014/main" id="{08A38588-DF8C-47F7-8654-2ABDAE84146D}"/>
                  </a:ext>
                </a:extLst>
              </p:cNvPr>
              <p:cNvSpPr txBox="1"/>
              <p:nvPr/>
            </p:nvSpPr>
            <p:spPr>
              <a:xfrm>
                <a:off x="395416" y="2373216"/>
                <a:ext cx="1878227" cy="461665"/>
              </a:xfrm>
              <a:prstGeom prst="rect">
                <a:avLst/>
              </a:prstGeom>
              <a:solidFill>
                <a:srgbClr val="00FF99"/>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我顧健康</a:t>
                </a:r>
              </a:p>
            </p:txBody>
          </p:sp>
        </p:grpSp>
      </p:grpSp>
      <p:grpSp>
        <p:nvGrpSpPr>
          <p:cNvPr id="40" name="群組 39">
            <a:extLst>
              <a:ext uri="{FF2B5EF4-FFF2-40B4-BE49-F238E27FC236}">
                <a16:creationId xmlns:a16="http://schemas.microsoft.com/office/drawing/2014/main" id="{169C5C78-0939-4D50-871A-686D94BF54CB}"/>
              </a:ext>
            </a:extLst>
          </p:cNvPr>
          <p:cNvGrpSpPr/>
          <p:nvPr/>
        </p:nvGrpSpPr>
        <p:grpSpPr>
          <a:xfrm>
            <a:off x="5823285" y="1447904"/>
            <a:ext cx="6184231" cy="1417891"/>
            <a:chOff x="5518900" y="1299958"/>
            <a:chExt cx="6172359" cy="1417891"/>
          </a:xfrm>
        </p:grpSpPr>
        <p:sp>
          <p:nvSpPr>
            <p:cNvPr id="39" name="矩形 38">
              <a:extLst>
                <a:ext uri="{FF2B5EF4-FFF2-40B4-BE49-F238E27FC236}">
                  <a16:creationId xmlns:a16="http://schemas.microsoft.com/office/drawing/2014/main" id="{80CEF5A2-088C-4F90-A8C9-BF870E07BEA7}"/>
                </a:ext>
              </a:extLst>
            </p:cNvPr>
            <p:cNvSpPr/>
            <p:nvPr/>
          </p:nvSpPr>
          <p:spPr>
            <a:xfrm>
              <a:off x="5518900" y="1299958"/>
              <a:ext cx="6172359" cy="141789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899A2F68-11E7-4C01-A875-235BE20D079B}"/>
                </a:ext>
              </a:extLst>
            </p:cNvPr>
            <p:cNvPicPr>
              <a:picLocks noChangeAspect="1"/>
            </p:cNvPicPr>
            <p:nvPr/>
          </p:nvPicPr>
          <p:blipFill>
            <a:blip r:embed="rId5"/>
            <a:stretch>
              <a:fillRect/>
            </a:stretch>
          </p:blipFill>
          <p:spPr>
            <a:xfrm>
              <a:off x="5709664" y="1587813"/>
              <a:ext cx="1580442" cy="907515"/>
            </a:xfrm>
            <a:prstGeom prst="rect">
              <a:avLst/>
            </a:prstGeom>
            <a:solidFill>
              <a:schemeClr val="accent5">
                <a:lumMod val="20000"/>
                <a:lumOff val="80000"/>
              </a:schemeClr>
            </a:solidFill>
          </p:spPr>
        </p:pic>
        <p:sp>
          <p:nvSpPr>
            <p:cNvPr id="30" name="文字方塊 29">
              <a:extLst>
                <a:ext uri="{FF2B5EF4-FFF2-40B4-BE49-F238E27FC236}">
                  <a16:creationId xmlns:a16="http://schemas.microsoft.com/office/drawing/2014/main" id="{F3677DCB-68A1-4977-BFD7-33DBC5ECAB23}"/>
                </a:ext>
              </a:extLst>
            </p:cNvPr>
            <p:cNvSpPr txBox="1"/>
            <p:nvPr/>
          </p:nvSpPr>
          <p:spPr>
            <a:xfrm>
              <a:off x="7309383" y="1446625"/>
              <a:ext cx="4321559" cy="1200329"/>
            </a:xfrm>
            <a:prstGeom prst="rect">
              <a:avLst/>
            </a:prstGeom>
            <a:noFill/>
          </p:spPr>
          <p:txBody>
            <a:bodyPr wrap="square" rtlCol="0">
              <a:spAutoFit/>
            </a:bodyPr>
            <a:lstStyle/>
            <a:p>
              <a:pPr marL="342900" indent="-342900">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發展足以支援全國分區</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社區智能健康營造發展平台。</a:t>
              </a:r>
              <a:endParaRPr lang="en-US" altLang="zh-TW"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建立居家智能照護服務網絡。</a:t>
              </a:r>
            </a:p>
          </p:txBody>
        </p:sp>
      </p:grpSp>
      <p:grpSp>
        <p:nvGrpSpPr>
          <p:cNvPr id="52" name="群組 51">
            <a:extLst>
              <a:ext uri="{FF2B5EF4-FFF2-40B4-BE49-F238E27FC236}">
                <a16:creationId xmlns:a16="http://schemas.microsoft.com/office/drawing/2014/main" id="{F4C9E0FA-E0F8-4C97-8A12-9CB91FB818B4}"/>
              </a:ext>
            </a:extLst>
          </p:cNvPr>
          <p:cNvGrpSpPr/>
          <p:nvPr/>
        </p:nvGrpSpPr>
        <p:grpSpPr>
          <a:xfrm>
            <a:off x="5823283" y="2893296"/>
            <a:ext cx="6193259" cy="1756713"/>
            <a:chOff x="5546847" y="2837230"/>
            <a:chExt cx="6352348" cy="1756713"/>
          </a:xfrm>
        </p:grpSpPr>
        <p:sp>
          <p:nvSpPr>
            <p:cNvPr id="51" name="矩形 50">
              <a:extLst>
                <a:ext uri="{FF2B5EF4-FFF2-40B4-BE49-F238E27FC236}">
                  <a16:creationId xmlns:a16="http://schemas.microsoft.com/office/drawing/2014/main" id="{9C821C2B-F475-452A-8E69-CF385EB95B99}"/>
                </a:ext>
              </a:extLst>
            </p:cNvPr>
            <p:cNvSpPr/>
            <p:nvPr/>
          </p:nvSpPr>
          <p:spPr>
            <a:xfrm>
              <a:off x="5546847" y="2837230"/>
              <a:ext cx="6352348" cy="1756713"/>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48" name="群組 47">
              <a:extLst>
                <a:ext uri="{FF2B5EF4-FFF2-40B4-BE49-F238E27FC236}">
                  <a16:creationId xmlns:a16="http://schemas.microsoft.com/office/drawing/2014/main" id="{279F6364-8B3C-414B-B909-3365049E7BBD}"/>
                </a:ext>
              </a:extLst>
            </p:cNvPr>
            <p:cNvGrpSpPr/>
            <p:nvPr/>
          </p:nvGrpSpPr>
          <p:grpSpPr>
            <a:xfrm>
              <a:off x="5912895" y="2966877"/>
              <a:ext cx="5893351" cy="1586137"/>
              <a:chOff x="5546748" y="2874617"/>
              <a:chExt cx="6260555" cy="1762368"/>
            </a:xfrm>
          </p:grpSpPr>
          <p:pic>
            <p:nvPicPr>
              <p:cNvPr id="16" name="圖片 15" descr="IMG_5021.jpg">
                <a:extLst>
                  <a:ext uri="{FF2B5EF4-FFF2-40B4-BE49-F238E27FC236}">
                    <a16:creationId xmlns:a16="http://schemas.microsoft.com/office/drawing/2014/main" id="{783A87C2-CBEC-432B-AD30-D0FC7C6E16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46748" y="2874617"/>
                <a:ext cx="1854878" cy="649028"/>
              </a:xfrm>
              <a:prstGeom prst="rect">
                <a:avLst/>
              </a:prstGeom>
            </p:spPr>
          </p:pic>
          <p:pic>
            <p:nvPicPr>
              <p:cNvPr id="33" name="Picture 2">
                <a:extLst>
                  <a:ext uri="{FF2B5EF4-FFF2-40B4-BE49-F238E27FC236}">
                    <a16:creationId xmlns:a16="http://schemas.microsoft.com/office/drawing/2014/main" id="{81122417-4182-478E-A9C0-AA541978228B}"/>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21173" y="3790003"/>
                <a:ext cx="2886130" cy="619669"/>
              </a:xfrm>
              <a:prstGeom prst="rect">
                <a:avLst/>
              </a:prstGeom>
              <a:noFill/>
              <a:extLst>
                <a:ext uri="{909E8E84-426E-40DD-AFC4-6F175D3DCCD1}">
                  <a14:hiddenFill xmlns:a14="http://schemas.microsoft.com/office/drawing/2010/main">
                    <a:solidFill>
                      <a:srgbClr val="FFFFFF"/>
                    </a:solidFill>
                  </a14:hiddenFill>
                </a:ext>
              </a:extLst>
            </p:spPr>
          </p:pic>
          <p:pic>
            <p:nvPicPr>
              <p:cNvPr id="36" name="圖片 35">
                <a:extLst>
                  <a:ext uri="{FF2B5EF4-FFF2-40B4-BE49-F238E27FC236}">
                    <a16:creationId xmlns:a16="http://schemas.microsoft.com/office/drawing/2014/main" id="{577A4EFC-8800-44B7-90FD-79CBF999DD3C}"/>
                  </a:ext>
                </a:extLst>
              </p:cNvPr>
              <p:cNvPicPr>
                <a:picLocks noChangeAspect="1"/>
              </p:cNvPicPr>
              <p:nvPr/>
            </p:nvPicPr>
            <p:blipFill>
              <a:blip r:embed="rId8"/>
              <a:stretch>
                <a:fillRect/>
              </a:stretch>
            </p:blipFill>
            <p:spPr>
              <a:xfrm>
                <a:off x="7590567" y="2910607"/>
                <a:ext cx="2028276" cy="542360"/>
              </a:xfrm>
              <a:prstGeom prst="rect">
                <a:avLst/>
              </a:prstGeom>
            </p:spPr>
          </p:pic>
          <p:grpSp>
            <p:nvGrpSpPr>
              <p:cNvPr id="46" name="群組 45">
                <a:extLst>
                  <a:ext uri="{FF2B5EF4-FFF2-40B4-BE49-F238E27FC236}">
                    <a16:creationId xmlns:a16="http://schemas.microsoft.com/office/drawing/2014/main" id="{2330F36C-BF64-48A5-A43E-7D592740B513}"/>
                  </a:ext>
                </a:extLst>
              </p:cNvPr>
              <p:cNvGrpSpPr/>
              <p:nvPr/>
            </p:nvGrpSpPr>
            <p:grpSpPr>
              <a:xfrm>
                <a:off x="5560558" y="3651957"/>
                <a:ext cx="3028099" cy="985028"/>
                <a:chOff x="5452936" y="3628740"/>
                <a:chExt cx="3028099" cy="985028"/>
              </a:xfrm>
            </p:grpSpPr>
            <p:sp>
              <p:nvSpPr>
                <p:cNvPr id="42" name="矩形 41">
                  <a:extLst>
                    <a:ext uri="{FF2B5EF4-FFF2-40B4-BE49-F238E27FC236}">
                      <a16:creationId xmlns:a16="http://schemas.microsoft.com/office/drawing/2014/main" id="{FD0C4A0E-0B99-43B0-B40B-149EBBA5B808}"/>
                    </a:ext>
                  </a:extLst>
                </p:cNvPr>
                <p:cNvSpPr/>
                <p:nvPr/>
              </p:nvSpPr>
              <p:spPr>
                <a:xfrm>
                  <a:off x="5452936" y="3628740"/>
                  <a:ext cx="3028098" cy="985028"/>
                </a:xfrm>
                <a:prstGeom prst="rect">
                  <a:avLst/>
                </a:prstGeom>
                <a:solidFill>
                  <a:srgbClr val="CC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43" name="Picture 4" descr="花蓮慈濟醫院Classements d'appli et données de Store | App Annie">
                  <a:extLst>
                    <a:ext uri="{FF2B5EF4-FFF2-40B4-BE49-F238E27FC236}">
                      <a16:creationId xmlns:a16="http://schemas.microsoft.com/office/drawing/2014/main" id="{0CCBF4E0-2CFF-4031-A43E-144B5AE369DC}"/>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865859" y="3710135"/>
                  <a:ext cx="858003" cy="8222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1" name="文字方塊 40">
                  <a:extLst>
                    <a:ext uri="{FF2B5EF4-FFF2-40B4-BE49-F238E27FC236}">
                      <a16:creationId xmlns:a16="http://schemas.microsoft.com/office/drawing/2014/main" id="{8B9763AB-D781-4A26-A382-D93822BAD42F}"/>
                    </a:ext>
                  </a:extLst>
                </p:cNvPr>
                <p:cNvSpPr txBox="1"/>
                <p:nvPr/>
              </p:nvSpPr>
              <p:spPr>
                <a:xfrm>
                  <a:off x="6723862" y="3767312"/>
                  <a:ext cx="1757173" cy="718143"/>
                </a:xfrm>
                <a:prstGeom prst="rect">
                  <a:avLst/>
                </a:prstGeom>
                <a:noFill/>
                <a:ln>
                  <a:noFill/>
                </a:ln>
              </p:spPr>
              <p:txBody>
                <a:bodyPr wrap="square" rtlCol="0">
                  <a:spAutoFit/>
                </a:bodyPr>
                <a:lstStyle/>
                <a:p>
                  <a:r>
                    <a:rPr lang="zh-TW" altLang="en-US" sz="1800" b="1" dirty="0">
                      <a:latin typeface="微軟正黑體" panose="020B0604030504040204" pitchFamily="34" charset="-120"/>
                      <a:ea typeface="微軟正黑體" panose="020B0604030504040204" pitchFamily="34" charset="-120"/>
                    </a:rPr>
                    <a:t>健康福祉科技整合照護計畫</a:t>
                  </a:r>
                </a:p>
              </p:txBody>
            </p:sp>
          </p:grpSp>
          <p:pic>
            <p:nvPicPr>
              <p:cNvPr id="50" name="圖片 49">
                <a:extLst>
                  <a:ext uri="{FF2B5EF4-FFF2-40B4-BE49-F238E27FC236}">
                    <a16:creationId xmlns:a16="http://schemas.microsoft.com/office/drawing/2014/main" id="{652FFB44-AAF4-4E2B-AFA6-E6E34C2B91AA}"/>
                  </a:ext>
                </a:extLst>
              </p:cNvPr>
              <p:cNvPicPr>
                <a:picLocks noChangeAspect="1"/>
              </p:cNvPicPr>
              <p:nvPr/>
            </p:nvPicPr>
            <p:blipFill>
              <a:blip r:embed="rId10"/>
              <a:stretch>
                <a:fillRect/>
              </a:stretch>
            </p:blipFill>
            <p:spPr>
              <a:xfrm>
                <a:off x="9796203" y="2874617"/>
                <a:ext cx="1674043" cy="579685"/>
              </a:xfrm>
              <a:prstGeom prst="rect">
                <a:avLst/>
              </a:prstGeom>
            </p:spPr>
          </p:pic>
        </p:grpSp>
      </p:grpSp>
    </p:spTree>
    <p:extLst>
      <p:ext uri="{BB962C8B-B14F-4D97-AF65-F5344CB8AC3E}">
        <p14:creationId xmlns:p14="http://schemas.microsoft.com/office/powerpoint/2010/main" val="1485491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B8DFE7-D464-4A7D-9207-6569FCA95E67}"/>
              </a:ext>
            </a:extLst>
          </p:cNvPr>
          <p:cNvSpPr/>
          <p:nvPr/>
        </p:nvSpPr>
        <p:spPr>
          <a:xfrm>
            <a:off x="1347671" y="446946"/>
            <a:ext cx="8315097" cy="707886"/>
          </a:xfrm>
          <a:prstGeom prst="rect">
            <a:avLst/>
          </a:prstGeom>
        </p:spPr>
        <p:txBody>
          <a:bodyPr wrap="none">
            <a:spAutoFit/>
          </a:bodyPr>
          <a:lstStyle/>
          <a:p>
            <a:r>
              <a:rPr lang="en-US" altLang="zh-TW" sz="4000" b="1" dirty="0">
                <a:solidFill>
                  <a:srgbClr val="3366FF"/>
                </a:solidFill>
                <a:latin typeface="微軟正黑體" panose="020B0604030504040204" pitchFamily="34" charset="-120"/>
                <a:ea typeface="微軟正黑體" panose="020B0604030504040204" pitchFamily="34" charset="-120"/>
              </a:rPr>
              <a:t>3.</a:t>
            </a:r>
            <a:r>
              <a:rPr lang="zh-TW" altLang="en-US" sz="4000" b="1" dirty="0">
                <a:solidFill>
                  <a:srgbClr val="3366FF"/>
                </a:solidFill>
                <a:latin typeface="微軟正黑體" panose="020B0604030504040204" pitchFamily="34" charset="-120"/>
                <a:ea typeface="微軟正黑體" panose="020B0604030504040204" pitchFamily="34" charset="-120"/>
              </a:rPr>
              <a:t>居家便利服務模式研發和概念驗證</a:t>
            </a:r>
            <a:endParaRPr lang="zh-TW" altLang="en-US" sz="4000" dirty="0"/>
          </a:p>
        </p:txBody>
      </p:sp>
      <p:sp>
        <p:nvSpPr>
          <p:cNvPr id="3" name="文字方塊 2">
            <a:extLst>
              <a:ext uri="{FF2B5EF4-FFF2-40B4-BE49-F238E27FC236}">
                <a16:creationId xmlns:a16="http://schemas.microsoft.com/office/drawing/2014/main" id="{DC693705-930D-451D-B2E2-16A44D5C6859}"/>
              </a:ext>
            </a:extLst>
          </p:cNvPr>
          <p:cNvSpPr txBox="1"/>
          <p:nvPr/>
        </p:nvSpPr>
        <p:spPr>
          <a:xfrm>
            <a:off x="9688306" y="522585"/>
            <a:ext cx="1600363" cy="461665"/>
          </a:xfrm>
          <a:prstGeom prst="rect">
            <a:avLst/>
          </a:prstGeom>
          <a:solidFill>
            <a:schemeClr val="accent6">
              <a:lumMod val="20000"/>
              <a:lumOff val="80000"/>
            </a:schemeClr>
          </a:solidFill>
        </p:spPr>
        <p:txBody>
          <a:bodyPr wrap="square" rtlCol="0">
            <a:spAutoFit/>
          </a:bodyPr>
          <a:lstStyle/>
          <a:p>
            <a:r>
              <a:rPr lang="en-US" altLang="zh-TW" b="1" dirty="0">
                <a:latin typeface="微軟正黑體" panose="020B0604030504040204" pitchFamily="34" charset="-120"/>
                <a:ea typeface="微軟正黑體" panose="020B0604030504040204" pitchFamily="34" charset="-120"/>
              </a:rPr>
              <a:t>350</a:t>
            </a:r>
            <a:r>
              <a:rPr lang="zh-TW" altLang="en-US" b="1" dirty="0">
                <a:latin typeface="微軟正黑體" panose="020B0604030504040204" pitchFamily="34" charset="-120"/>
                <a:ea typeface="微軟正黑體" panose="020B0604030504040204" pitchFamily="34" charset="-120"/>
              </a:rPr>
              <a:t> 萬元</a:t>
            </a:r>
          </a:p>
        </p:txBody>
      </p:sp>
      <p:grpSp>
        <p:nvGrpSpPr>
          <p:cNvPr id="13" name="群組 12">
            <a:extLst>
              <a:ext uri="{FF2B5EF4-FFF2-40B4-BE49-F238E27FC236}">
                <a16:creationId xmlns:a16="http://schemas.microsoft.com/office/drawing/2014/main" id="{EDD1F396-86DA-4780-B966-E5C2ACB1AFB0}"/>
              </a:ext>
            </a:extLst>
          </p:cNvPr>
          <p:cNvGrpSpPr/>
          <p:nvPr/>
        </p:nvGrpSpPr>
        <p:grpSpPr>
          <a:xfrm>
            <a:off x="458482" y="2078430"/>
            <a:ext cx="3452717" cy="3508670"/>
            <a:chOff x="376491" y="1613463"/>
            <a:chExt cx="4321394" cy="3725891"/>
          </a:xfrm>
        </p:grpSpPr>
        <p:pic>
          <p:nvPicPr>
            <p:cNvPr id="6146" name="Picture 2" descr="仕馬科技股份有限公司">
              <a:extLst>
                <a:ext uri="{FF2B5EF4-FFF2-40B4-BE49-F238E27FC236}">
                  <a16:creationId xmlns:a16="http://schemas.microsoft.com/office/drawing/2014/main" id="{602D7CB8-A87B-456F-9975-D46620125EB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5831" y="1613463"/>
              <a:ext cx="2902868" cy="79870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群組 11">
              <a:extLst>
                <a:ext uri="{FF2B5EF4-FFF2-40B4-BE49-F238E27FC236}">
                  <a16:creationId xmlns:a16="http://schemas.microsoft.com/office/drawing/2014/main" id="{C10B4123-8D91-4162-935A-E528AE6096C9}"/>
                </a:ext>
              </a:extLst>
            </p:cNvPr>
            <p:cNvGrpSpPr/>
            <p:nvPr/>
          </p:nvGrpSpPr>
          <p:grpSpPr>
            <a:xfrm>
              <a:off x="376491" y="2761857"/>
              <a:ext cx="4321394" cy="2577497"/>
              <a:chOff x="566991" y="3235417"/>
              <a:chExt cx="4321394" cy="2577497"/>
            </a:xfrm>
          </p:grpSpPr>
          <p:pic>
            <p:nvPicPr>
              <p:cNvPr id="5" name="圖片 4">
                <a:extLst>
                  <a:ext uri="{FF2B5EF4-FFF2-40B4-BE49-F238E27FC236}">
                    <a16:creationId xmlns:a16="http://schemas.microsoft.com/office/drawing/2014/main" id="{216FE659-96D5-4B31-9371-5A91E3C964B6}"/>
                  </a:ext>
                </a:extLst>
              </p:cNvPr>
              <p:cNvPicPr>
                <a:picLocks noChangeAspect="1"/>
              </p:cNvPicPr>
              <p:nvPr/>
            </p:nvPicPr>
            <p:blipFill>
              <a:blip r:embed="rId4"/>
              <a:stretch>
                <a:fillRect/>
              </a:stretch>
            </p:blipFill>
            <p:spPr>
              <a:xfrm>
                <a:off x="566991" y="3235417"/>
                <a:ext cx="2225804" cy="1221556"/>
              </a:xfrm>
              <a:prstGeom prst="rect">
                <a:avLst/>
              </a:prstGeom>
            </p:spPr>
          </p:pic>
          <p:pic>
            <p:nvPicPr>
              <p:cNvPr id="6" name="圖片 5">
                <a:extLst>
                  <a:ext uri="{FF2B5EF4-FFF2-40B4-BE49-F238E27FC236}">
                    <a16:creationId xmlns:a16="http://schemas.microsoft.com/office/drawing/2014/main" id="{B98C8C03-4484-4806-B050-F48149BC762B}"/>
                  </a:ext>
                </a:extLst>
              </p:cNvPr>
              <p:cNvPicPr>
                <a:picLocks noChangeAspect="1"/>
              </p:cNvPicPr>
              <p:nvPr/>
            </p:nvPicPr>
            <p:blipFill>
              <a:blip r:embed="rId5"/>
              <a:stretch>
                <a:fillRect/>
              </a:stretch>
            </p:blipFill>
            <p:spPr>
              <a:xfrm>
                <a:off x="2748533" y="3242719"/>
                <a:ext cx="2020979" cy="1221555"/>
              </a:xfrm>
              <a:prstGeom prst="rect">
                <a:avLst/>
              </a:prstGeom>
            </p:spPr>
          </p:pic>
          <p:sp>
            <p:nvSpPr>
              <p:cNvPr id="7" name="文字方塊 6">
                <a:extLst>
                  <a:ext uri="{FF2B5EF4-FFF2-40B4-BE49-F238E27FC236}">
                    <a16:creationId xmlns:a16="http://schemas.microsoft.com/office/drawing/2014/main" id="{5EE2C5EB-D428-47ED-8739-F5155CC85A98}"/>
                  </a:ext>
                </a:extLst>
              </p:cNvPr>
              <p:cNvSpPr txBox="1"/>
              <p:nvPr/>
            </p:nvSpPr>
            <p:spPr>
              <a:xfrm>
                <a:off x="697207" y="4900241"/>
                <a:ext cx="4191178" cy="912673"/>
              </a:xfrm>
              <a:prstGeom prst="rect">
                <a:avLst/>
              </a:prstGeom>
              <a:solidFill>
                <a:schemeClr val="accent5">
                  <a:lumMod val="40000"/>
                  <a:lumOff val="60000"/>
                </a:schemeClr>
              </a:solidFill>
            </p:spPr>
            <p:txBody>
              <a:bodyPr wrap="square" rtlCol="0">
                <a:spAutoFit/>
              </a:bodyPr>
              <a:lstStyle/>
              <a:p>
                <a:r>
                  <a:rPr lang="en-US" altLang="zh-TW" sz="2000" dirty="0">
                    <a:latin typeface="微軟正黑體" panose="020B0604030504040204" pitchFamily="34" charset="-120"/>
                    <a:ea typeface="微軟正黑體" panose="020B0604030504040204" pitchFamily="34" charset="-120"/>
                  </a:rPr>
                  <a:t>PPG/Temperature/SpO2/ECG</a:t>
                </a:r>
                <a:r>
                  <a:rPr lang="zh-TW" altLang="en-US" sz="2000" dirty="0">
                    <a:latin typeface="微軟正黑體" panose="020B0604030504040204" pitchFamily="34" charset="-120"/>
                    <a:ea typeface="微軟正黑體" panose="020B0604030504040204" pitchFamily="34" charset="-120"/>
                  </a:rPr>
                  <a:t>智慧健康手環</a:t>
                </a:r>
              </a:p>
            </p:txBody>
          </p:sp>
        </p:grpSp>
      </p:grpSp>
      <p:grpSp>
        <p:nvGrpSpPr>
          <p:cNvPr id="14" name="群組 13">
            <a:extLst>
              <a:ext uri="{FF2B5EF4-FFF2-40B4-BE49-F238E27FC236}">
                <a16:creationId xmlns:a16="http://schemas.microsoft.com/office/drawing/2014/main" id="{66DBCEAF-D47F-49AA-9D40-BB7BBD1A9C3D}"/>
              </a:ext>
            </a:extLst>
          </p:cNvPr>
          <p:cNvGrpSpPr/>
          <p:nvPr/>
        </p:nvGrpSpPr>
        <p:grpSpPr>
          <a:xfrm>
            <a:off x="7664484" y="1981471"/>
            <a:ext cx="4336171" cy="2843549"/>
            <a:chOff x="4526285" y="1898450"/>
            <a:chExt cx="3455665" cy="2413711"/>
          </a:xfrm>
        </p:grpSpPr>
        <p:pic>
          <p:nvPicPr>
            <p:cNvPr id="10" name="圖片 9">
              <a:extLst>
                <a:ext uri="{FF2B5EF4-FFF2-40B4-BE49-F238E27FC236}">
                  <a16:creationId xmlns:a16="http://schemas.microsoft.com/office/drawing/2014/main" id="{FC462A41-68B8-4902-AD4D-3C468CA51E48}"/>
                </a:ext>
              </a:extLst>
            </p:cNvPr>
            <p:cNvPicPr>
              <a:picLocks noChangeAspect="1"/>
            </p:cNvPicPr>
            <p:nvPr/>
          </p:nvPicPr>
          <p:blipFill>
            <a:blip r:embed="rId6"/>
            <a:stretch>
              <a:fillRect/>
            </a:stretch>
          </p:blipFill>
          <p:spPr>
            <a:xfrm>
              <a:off x="4526285" y="2367264"/>
              <a:ext cx="3455665" cy="1944897"/>
            </a:xfrm>
            <a:prstGeom prst="rect">
              <a:avLst/>
            </a:prstGeom>
          </p:spPr>
        </p:pic>
        <p:sp>
          <p:nvSpPr>
            <p:cNvPr id="11" name="文字方塊 10">
              <a:extLst>
                <a:ext uri="{FF2B5EF4-FFF2-40B4-BE49-F238E27FC236}">
                  <a16:creationId xmlns:a16="http://schemas.microsoft.com/office/drawing/2014/main" id="{B49B3A22-6F06-4D2F-AAC0-B6F10D48937A}"/>
                </a:ext>
              </a:extLst>
            </p:cNvPr>
            <p:cNvSpPr txBox="1"/>
            <p:nvPr/>
          </p:nvSpPr>
          <p:spPr>
            <a:xfrm>
              <a:off x="4530607" y="1898450"/>
              <a:ext cx="3451343" cy="402625"/>
            </a:xfrm>
            <a:prstGeom prst="rect">
              <a:avLst/>
            </a:prstGeom>
            <a:solidFill>
              <a:srgbClr val="CCCCFF"/>
            </a:solidFill>
          </p:spPr>
          <p:txBody>
            <a:bodyPr wrap="square" rtlCol="0" anchor="ctr">
              <a:spAutoFit/>
            </a:bodyPr>
            <a:lstStyle/>
            <a:p>
              <a:pPr algn="ctr"/>
              <a:r>
                <a:rPr lang="zh-TW" altLang="en-US" b="1" dirty="0">
                  <a:latin typeface="微軟正黑體" panose="020B0604030504040204" pitchFamily="34" charset="-120"/>
                  <a:ea typeface="微軟正黑體" panose="020B0604030504040204" pitchFamily="34" charset="-120"/>
                </a:rPr>
                <a:t>神光晶片股份有限公司</a:t>
              </a:r>
            </a:p>
          </p:txBody>
        </p:sp>
      </p:grpSp>
      <p:grpSp>
        <p:nvGrpSpPr>
          <p:cNvPr id="24" name="群組 23">
            <a:extLst>
              <a:ext uri="{FF2B5EF4-FFF2-40B4-BE49-F238E27FC236}">
                <a16:creationId xmlns:a16="http://schemas.microsoft.com/office/drawing/2014/main" id="{B7757F52-DBCD-4655-90B3-7C800194EF08}"/>
              </a:ext>
            </a:extLst>
          </p:cNvPr>
          <p:cNvGrpSpPr/>
          <p:nvPr/>
        </p:nvGrpSpPr>
        <p:grpSpPr>
          <a:xfrm>
            <a:off x="4342033" y="1981471"/>
            <a:ext cx="2891617" cy="3503859"/>
            <a:chOff x="8314501" y="1558726"/>
            <a:chExt cx="2800524" cy="3408110"/>
          </a:xfrm>
        </p:grpSpPr>
        <p:grpSp>
          <p:nvGrpSpPr>
            <p:cNvPr id="22" name="群組 21">
              <a:extLst>
                <a:ext uri="{FF2B5EF4-FFF2-40B4-BE49-F238E27FC236}">
                  <a16:creationId xmlns:a16="http://schemas.microsoft.com/office/drawing/2014/main" id="{1D4A0A62-88D6-43F3-8509-76DD84139592}"/>
                </a:ext>
              </a:extLst>
            </p:cNvPr>
            <p:cNvGrpSpPr/>
            <p:nvPr/>
          </p:nvGrpSpPr>
          <p:grpSpPr>
            <a:xfrm>
              <a:off x="8314501" y="2093135"/>
              <a:ext cx="2800524" cy="2873701"/>
              <a:chOff x="8699722" y="2874231"/>
              <a:chExt cx="2774125" cy="2876412"/>
            </a:xfrm>
          </p:grpSpPr>
          <p:graphicFrame>
            <p:nvGraphicFramePr>
              <p:cNvPr id="17" name="物件 16">
                <a:extLst>
                  <a:ext uri="{FF2B5EF4-FFF2-40B4-BE49-F238E27FC236}">
                    <a16:creationId xmlns:a16="http://schemas.microsoft.com/office/drawing/2014/main" id="{4AA286B0-52CB-490A-80B8-BC4EFDE45FC1}"/>
                  </a:ext>
                </a:extLst>
              </p:cNvPr>
              <p:cNvGraphicFramePr>
                <a:graphicFrameLocks noChangeAspect="1"/>
              </p:cNvGraphicFramePr>
              <p:nvPr/>
            </p:nvGraphicFramePr>
            <p:xfrm>
              <a:off x="8748119" y="2874231"/>
              <a:ext cx="2725728" cy="1010024"/>
            </p:xfrm>
            <a:graphic>
              <a:graphicData uri="http://schemas.openxmlformats.org/presentationml/2006/ole">
                <mc:AlternateContent xmlns:mc="http://schemas.openxmlformats.org/markup-compatibility/2006">
                  <mc:Choice xmlns:v="urn:schemas-microsoft-com:vml" Requires="v">
                    <p:oleObj spid="_x0000_s6442" name="點陣圖影像" r:id="rId7" imgW="1695600" imgH="666720" progId="Paint.Picture">
                      <p:embed/>
                    </p:oleObj>
                  </mc:Choice>
                  <mc:Fallback>
                    <p:oleObj name="點陣圖影像" r:id="rId7" imgW="1695600" imgH="666720" progId="Paint.Picture">
                      <p:embed/>
                      <p:pic>
                        <p:nvPicPr>
                          <p:cNvPr id="17" name="物件 16">
                            <a:extLst>
                              <a:ext uri="{FF2B5EF4-FFF2-40B4-BE49-F238E27FC236}">
                                <a16:creationId xmlns:a16="http://schemas.microsoft.com/office/drawing/2014/main" id="{4AA286B0-52CB-490A-80B8-BC4EFDE45FC1}"/>
                              </a:ext>
                            </a:extLst>
                          </p:cNvPr>
                          <p:cNvPicPr/>
                          <p:nvPr/>
                        </p:nvPicPr>
                        <p:blipFill>
                          <a:blip r:embed="rId8"/>
                          <a:stretch>
                            <a:fillRect/>
                          </a:stretch>
                        </p:blipFill>
                        <p:spPr>
                          <a:xfrm>
                            <a:off x="8748119" y="2874231"/>
                            <a:ext cx="2725728" cy="1010024"/>
                          </a:xfrm>
                          <a:prstGeom prst="rect">
                            <a:avLst/>
                          </a:prstGeom>
                        </p:spPr>
                      </p:pic>
                    </p:oleObj>
                  </mc:Fallback>
                </mc:AlternateContent>
              </a:graphicData>
            </a:graphic>
          </p:graphicFrame>
          <p:grpSp>
            <p:nvGrpSpPr>
              <p:cNvPr id="15" name="群組 14">
                <a:extLst>
                  <a:ext uri="{FF2B5EF4-FFF2-40B4-BE49-F238E27FC236}">
                    <a16:creationId xmlns:a16="http://schemas.microsoft.com/office/drawing/2014/main" id="{260EF577-E9E7-4BFD-BC04-2DDBA5C6BAD2}"/>
                  </a:ext>
                </a:extLst>
              </p:cNvPr>
              <p:cNvGrpSpPr/>
              <p:nvPr/>
            </p:nvGrpSpPr>
            <p:grpSpPr>
              <a:xfrm>
                <a:off x="8699722" y="3934013"/>
                <a:ext cx="2680666" cy="1816630"/>
                <a:chOff x="8517130" y="4094892"/>
                <a:chExt cx="2224637" cy="1507589"/>
              </a:xfrm>
            </p:grpSpPr>
            <p:graphicFrame>
              <p:nvGraphicFramePr>
                <p:cNvPr id="19" name="物件 18">
                  <a:extLst>
                    <a:ext uri="{FF2B5EF4-FFF2-40B4-BE49-F238E27FC236}">
                      <a16:creationId xmlns:a16="http://schemas.microsoft.com/office/drawing/2014/main" id="{4DE4E4FE-56F4-423D-B471-0142E13A5ABF}"/>
                    </a:ext>
                  </a:extLst>
                </p:cNvPr>
                <p:cNvGraphicFramePr>
                  <a:graphicFrameLocks noChangeAspect="1"/>
                </p:cNvGraphicFramePr>
                <p:nvPr/>
              </p:nvGraphicFramePr>
              <p:xfrm>
                <a:off x="8517130" y="4103032"/>
                <a:ext cx="1134113" cy="1499449"/>
              </p:xfrm>
              <a:graphic>
                <a:graphicData uri="http://schemas.openxmlformats.org/presentationml/2006/ole">
                  <mc:AlternateContent xmlns:mc="http://schemas.openxmlformats.org/markup-compatibility/2006">
                    <mc:Choice xmlns:v="urn:schemas-microsoft-com:vml" Requires="v">
                      <p:oleObj spid="_x0000_s6443" name="點陣圖影像" r:id="rId9" imgW="2692440" imgH="3676680" progId="Paint.Picture">
                        <p:embed/>
                      </p:oleObj>
                    </mc:Choice>
                    <mc:Fallback>
                      <p:oleObj name="點陣圖影像" r:id="rId9" imgW="2692440" imgH="3676680" progId="Paint.Picture">
                        <p:embed/>
                        <p:pic>
                          <p:nvPicPr>
                            <p:cNvPr id="19" name="物件 18">
                              <a:extLst>
                                <a:ext uri="{FF2B5EF4-FFF2-40B4-BE49-F238E27FC236}">
                                  <a16:creationId xmlns:a16="http://schemas.microsoft.com/office/drawing/2014/main" id="{4DE4E4FE-56F4-423D-B471-0142E13A5ABF}"/>
                                </a:ext>
                              </a:extLst>
                            </p:cNvPr>
                            <p:cNvPicPr/>
                            <p:nvPr/>
                          </p:nvPicPr>
                          <p:blipFill>
                            <a:blip r:embed="rId10"/>
                            <a:stretch>
                              <a:fillRect/>
                            </a:stretch>
                          </p:blipFill>
                          <p:spPr>
                            <a:xfrm>
                              <a:off x="8517130" y="4103032"/>
                              <a:ext cx="1134113" cy="1499449"/>
                            </a:xfrm>
                            <a:prstGeom prst="rect">
                              <a:avLst/>
                            </a:prstGeom>
                          </p:spPr>
                        </p:pic>
                      </p:oleObj>
                    </mc:Fallback>
                  </mc:AlternateContent>
                </a:graphicData>
              </a:graphic>
            </p:graphicFrame>
            <p:graphicFrame>
              <p:nvGraphicFramePr>
                <p:cNvPr id="20" name="物件 19">
                  <a:extLst>
                    <a:ext uri="{FF2B5EF4-FFF2-40B4-BE49-F238E27FC236}">
                      <a16:creationId xmlns:a16="http://schemas.microsoft.com/office/drawing/2014/main" id="{FF45147D-3BE3-4D4A-AF13-EABED2D86B96}"/>
                    </a:ext>
                  </a:extLst>
                </p:cNvPr>
                <p:cNvGraphicFramePr>
                  <a:graphicFrameLocks noChangeAspect="1"/>
                </p:cNvGraphicFramePr>
                <p:nvPr/>
              </p:nvGraphicFramePr>
              <p:xfrm>
                <a:off x="10235206" y="4132653"/>
                <a:ext cx="506561" cy="1467395"/>
              </p:xfrm>
              <a:graphic>
                <a:graphicData uri="http://schemas.openxmlformats.org/presentationml/2006/ole">
                  <mc:AlternateContent xmlns:mc="http://schemas.openxmlformats.org/markup-compatibility/2006">
                    <mc:Choice xmlns:v="urn:schemas-microsoft-com:vml" Requires="v">
                      <p:oleObj spid="_x0000_s6444" name="點陣圖影像" r:id="rId11" imgW="984240" imgH="2851200" progId="Paint.Picture">
                        <p:embed/>
                      </p:oleObj>
                    </mc:Choice>
                    <mc:Fallback>
                      <p:oleObj name="點陣圖影像" r:id="rId11" imgW="984240" imgH="2851200" progId="Paint.Picture">
                        <p:embed/>
                        <p:pic>
                          <p:nvPicPr>
                            <p:cNvPr id="20" name="物件 19">
                              <a:extLst>
                                <a:ext uri="{FF2B5EF4-FFF2-40B4-BE49-F238E27FC236}">
                                  <a16:creationId xmlns:a16="http://schemas.microsoft.com/office/drawing/2014/main" id="{FF45147D-3BE3-4D4A-AF13-EABED2D86B96}"/>
                                </a:ext>
                              </a:extLst>
                            </p:cNvPr>
                            <p:cNvPicPr/>
                            <p:nvPr/>
                          </p:nvPicPr>
                          <p:blipFill>
                            <a:blip r:embed="rId12"/>
                            <a:stretch>
                              <a:fillRect/>
                            </a:stretch>
                          </p:blipFill>
                          <p:spPr>
                            <a:xfrm>
                              <a:off x="10235206" y="4132653"/>
                              <a:ext cx="506561" cy="1467395"/>
                            </a:xfrm>
                            <a:prstGeom prst="rect">
                              <a:avLst/>
                            </a:prstGeom>
                          </p:spPr>
                        </p:pic>
                      </p:oleObj>
                    </mc:Fallback>
                  </mc:AlternateContent>
                </a:graphicData>
              </a:graphic>
            </p:graphicFrame>
            <p:graphicFrame>
              <p:nvGraphicFramePr>
                <p:cNvPr id="21" name="物件 20">
                  <a:extLst>
                    <a:ext uri="{FF2B5EF4-FFF2-40B4-BE49-F238E27FC236}">
                      <a16:creationId xmlns:a16="http://schemas.microsoft.com/office/drawing/2014/main" id="{6B91F346-3A04-4E53-8881-54BB11BEA434}"/>
                    </a:ext>
                  </a:extLst>
                </p:cNvPr>
                <p:cNvGraphicFramePr>
                  <a:graphicFrameLocks noChangeAspect="1"/>
                </p:cNvGraphicFramePr>
                <p:nvPr/>
              </p:nvGraphicFramePr>
              <p:xfrm>
                <a:off x="9743846" y="4094892"/>
                <a:ext cx="432609" cy="1505156"/>
              </p:xfrm>
              <a:graphic>
                <a:graphicData uri="http://schemas.openxmlformats.org/presentationml/2006/ole">
                  <mc:AlternateContent xmlns:mc="http://schemas.openxmlformats.org/markup-compatibility/2006">
                    <mc:Choice xmlns:v="urn:schemas-microsoft-com:vml" Requires="v">
                      <p:oleObj spid="_x0000_s6445" name="點陣圖影像" r:id="rId13" imgW="831960" imgH="2724120" progId="Paint.Picture">
                        <p:embed/>
                      </p:oleObj>
                    </mc:Choice>
                    <mc:Fallback>
                      <p:oleObj name="點陣圖影像" r:id="rId13" imgW="831960" imgH="2724120" progId="Paint.Picture">
                        <p:embed/>
                        <p:pic>
                          <p:nvPicPr>
                            <p:cNvPr id="21" name="物件 20">
                              <a:extLst>
                                <a:ext uri="{FF2B5EF4-FFF2-40B4-BE49-F238E27FC236}">
                                  <a16:creationId xmlns:a16="http://schemas.microsoft.com/office/drawing/2014/main" id="{6B91F346-3A04-4E53-8881-54BB11BEA434}"/>
                                </a:ext>
                              </a:extLst>
                            </p:cNvPr>
                            <p:cNvPicPr/>
                            <p:nvPr/>
                          </p:nvPicPr>
                          <p:blipFill>
                            <a:blip r:embed="rId14"/>
                            <a:stretch>
                              <a:fillRect/>
                            </a:stretch>
                          </p:blipFill>
                          <p:spPr>
                            <a:xfrm>
                              <a:off x="9743846" y="4094892"/>
                              <a:ext cx="432609" cy="1505156"/>
                            </a:xfrm>
                            <a:prstGeom prst="rect">
                              <a:avLst/>
                            </a:prstGeom>
                          </p:spPr>
                        </p:pic>
                      </p:oleObj>
                    </mc:Fallback>
                  </mc:AlternateContent>
                </a:graphicData>
              </a:graphic>
            </p:graphicFrame>
          </p:grpSp>
        </p:grpSp>
        <p:sp>
          <p:nvSpPr>
            <p:cNvPr id="23" name="文字方塊 22">
              <a:extLst>
                <a:ext uri="{FF2B5EF4-FFF2-40B4-BE49-F238E27FC236}">
                  <a16:creationId xmlns:a16="http://schemas.microsoft.com/office/drawing/2014/main" id="{5BE7B393-F38F-47C4-B5F4-88CC1FCB85B1}"/>
                </a:ext>
              </a:extLst>
            </p:cNvPr>
            <p:cNvSpPr txBox="1"/>
            <p:nvPr/>
          </p:nvSpPr>
          <p:spPr>
            <a:xfrm>
              <a:off x="8314501" y="1558726"/>
              <a:ext cx="2751666" cy="530555"/>
            </a:xfrm>
            <a:prstGeom prst="rect">
              <a:avLst/>
            </a:prstGeom>
            <a:solidFill>
              <a:schemeClr val="accent5">
                <a:lumMod val="40000"/>
                <a:lumOff val="60000"/>
              </a:schemeClr>
            </a:solidFill>
          </p:spPr>
          <p:txBody>
            <a:bodyPr wrap="square" rtlCol="0" anchor="ctr">
              <a:spAutoFit/>
            </a:bodyPr>
            <a:lstStyle/>
            <a:p>
              <a:pPr algn="ctr"/>
              <a:r>
                <a:rPr lang="zh-TW" altLang="en-US" b="1" dirty="0">
                  <a:latin typeface="微軟正黑體" panose="020B0604030504040204" pitchFamily="34" charset="-120"/>
                  <a:ea typeface="微軟正黑體" panose="020B0604030504040204" pitchFamily="34" charset="-120"/>
                </a:rPr>
                <a:t>健康新體驗</a:t>
              </a:r>
            </a:p>
          </p:txBody>
        </p:sp>
      </p:grpSp>
      <p:sp>
        <p:nvSpPr>
          <p:cNvPr id="25" name="文字方塊 24">
            <a:extLst>
              <a:ext uri="{FF2B5EF4-FFF2-40B4-BE49-F238E27FC236}">
                <a16:creationId xmlns:a16="http://schemas.microsoft.com/office/drawing/2014/main" id="{4BDFBACE-F125-4B56-8F92-4AAD89DCF4FF}"/>
              </a:ext>
            </a:extLst>
          </p:cNvPr>
          <p:cNvSpPr txBox="1"/>
          <p:nvPr/>
        </p:nvSpPr>
        <p:spPr>
          <a:xfrm>
            <a:off x="3503905" y="1232780"/>
            <a:ext cx="4553697" cy="523220"/>
          </a:xfrm>
          <a:prstGeom prst="rect">
            <a:avLst/>
          </a:prstGeom>
          <a:noFill/>
        </p:spPr>
        <p:txBody>
          <a:bodyPr wrap="square" rtlCol="0">
            <a:spAutoFit/>
          </a:bodyPr>
          <a:lstStyle/>
          <a:p>
            <a:r>
              <a:rPr lang="zh-TW" altLang="en-US" sz="2800" b="1" dirty="0">
                <a:solidFill>
                  <a:schemeClr val="accent3">
                    <a:lumMod val="50000"/>
                  </a:schemeClr>
                </a:solidFill>
                <a:latin typeface="微軟正黑體" panose="020B0604030504040204" pitchFamily="34" charset="-120"/>
                <a:ea typeface="微軟正黑體" panose="020B0604030504040204" pitchFamily="34" charset="-120"/>
              </a:rPr>
              <a:t>強化醫院延伸居家量測功能</a:t>
            </a:r>
          </a:p>
        </p:txBody>
      </p:sp>
      <p:graphicFrame>
        <p:nvGraphicFramePr>
          <p:cNvPr id="26" name="表格 25">
            <a:extLst>
              <a:ext uri="{FF2B5EF4-FFF2-40B4-BE49-F238E27FC236}">
                <a16:creationId xmlns:a16="http://schemas.microsoft.com/office/drawing/2014/main" id="{10BC902C-0A47-48B3-8381-3EABE6FD4CDB}"/>
              </a:ext>
            </a:extLst>
          </p:cNvPr>
          <p:cNvGraphicFramePr>
            <a:graphicFrameLocks noGrp="1"/>
          </p:cNvGraphicFramePr>
          <p:nvPr>
            <p:extLst>
              <p:ext uri="{D42A27DB-BD31-4B8C-83A1-F6EECF244321}">
                <p14:modId xmlns:p14="http://schemas.microsoft.com/office/powerpoint/2010/main" val="10290435"/>
              </p:ext>
            </p:extLst>
          </p:nvPr>
        </p:nvGraphicFramePr>
        <p:xfrm>
          <a:off x="7664483" y="5157368"/>
          <a:ext cx="4336171" cy="1137056"/>
        </p:xfrm>
        <a:graphic>
          <a:graphicData uri="http://schemas.openxmlformats.org/drawingml/2006/table">
            <a:tbl>
              <a:tblPr firstRow="1" bandRow="1">
                <a:tableStyleId>{7DF18680-E054-41AD-8BC1-D1AEF772440D}</a:tableStyleId>
              </a:tblPr>
              <a:tblGrid>
                <a:gridCol w="1453639">
                  <a:extLst>
                    <a:ext uri="{9D8B030D-6E8A-4147-A177-3AD203B41FA5}">
                      <a16:colId xmlns:a16="http://schemas.microsoft.com/office/drawing/2014/main" val="1229981248"/>
                    </a:ext>
                  </a:extLst>
                </a:gridCol>
                <a:gridCol w="2882532">
                  <a:extLst>
                    <a:ext uri="{9D8B030D-6E8A-4147-A177-3AD203B41FA5}">
                      <a16:colId xmlns:a16="http://schemas.microsoft.com/office/drawing/2014/main" val="807324298"/>
                    </a:ext>
                  </a:extLst>
                </a:gridCol>
              </a:tblGrid>
              <a:tr h="315258">
                <a:tc>
                  <a:txBody>
                    <a:bodyPr/>
                    <a:lstStyle/>
                    <a:p>
                      <a:pPr algn="ctr"/>
                      <a:r>
                        <a:rPr lang="zh-TW" altLang="en-US" dirty="0"/>
                        <a:t>出資單位</a:t>
                      </a:r>
                    </a:p>
                  </a:txBody>
                  <a:tcPr anchor="ctr"/>
                </a:tc>
                <a:tc>
                  <a:txBody>
                    <a:bodyPr/>
                    <a:lstStyle/>
                    <a:p>
                      <a:pPr algn="ctr"/>
                      <a:r>
                        <a:rPr lang="zh-TW" altLang="en-US" dirty="0"/>
                        <a:t>金額</a:t>
                      </a:r>
                    </a:p>
                  </a:txBody>
                  <a:tcPr anchor="ctr"/>
                </a:tc>
                <a:extLst>
                  <a:ext uri="{0D108BD9-81ED-4DB2-BD59-A6C34878D82A}">
                    <a16:rowId xmlns:a16="http://schemas.microsoft.com/office/drawing/2014/main" val="2295090716"/>
                  </a:ext>
                </a:extLst>
              </a:tr>
              <a:tr h="771296">
                <a:tc>
                  <a:txBody>
                    <a:bodyPr/>
                    <a:lstStyle/>
                    <a:p>
                      <a:r>
                        <a:rPr lang="zh-TW" altLang="en-US" dirty="0"/>
                        <a:t>健康亞洲</a:t>
                      </a:r>
                    </a:p>
                  </a:txBody>
                  <a:tcPr anchor="ctr"/>
                </a:tc>
                <a:tc>
                  <a:txBody>
                    <a:bodyPr/>
                    <a:lstStyle/>
                    <a:p>
                      <a:r>
                        <a:rPr lang="en-US" altLang="zh-TW" dirty="0"/>
                        <a:t>100</a:t>
                      </a:r>
                      <a:r>
                        <a:rPr lang="zh-TW" altLang="en-US" dirty="0"/>
                        <a:t>萬*</a:t>
                      </a:r>
                      <a:r>
                        <a:rPr lang="en-US" altLang="zh-TW" dirty="0"/>
                        <a:t>3</a:t>
                      </a:r>
                      <a:r>
                        <a:rPr lang="zh-TW" altLang="en-US" dirty="0"/>
                        <a:t>年</a:t>
                      </a:r>
                      <a:r>
                        <a:rPr lang="en-US" altLang="zh-TW" dirty="0"/>
                        <a:t>+50</a:t>
                      </a:r>
                      <a:r>
                        <a:rPr lang="zh-TW" altLang="en-US" dirty="0"/>
                        <a:t>萬</a:t>
                      </a:r>
                      <a:r>
                        <a:rPr lang="en-US" altLang="zh-TW" dirty="0"/>
                        <a:t>=350</a:t>
                      </a:r>
                      <a:r>
                        <a:rPr lang="zh-TW" altLang="en-US" dirty="0"/>
                        <a:t>萬</a:t>
                      </a:r>
                    </a:p>
                  </a:txBody>
                  <a:tcPr anchor="ctr"/>
                </a:tc>
                <a:extLst>
                  <a:ext uri="{0D108BD9-81ED-4DB2-BD59-A6C34878D82A}">
                    <a16:rowId xmlns:a16="http://schemas.microsoft.com/office/drawing/2014/main" val="1211718161"/>
                  </a:ext>
                </a:extLst>
              </a:tr>
            </a:tbl>
          </a:graphicData>
        </a:graphic>
      </p:graphicFrame>
    </p:spTree>
    <p:extLst>
      <p:ext uri="{BB962C8B-B14F-4D97-AF65-F5344CB8AC3E}">
        <p14:creationId xmlns:p14="http://schemas.microsoft.com/office/powerpoint/2010/main" val="3895818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3D98ABE-CF1E-4002-B100-DD89CE2BACCF}"/>
              </a:ext>
            </a:extLst>
          </p:cNvPr>
          <p:cNvSpPr/>
          <p:nvPr/>
        </p:nvSpPr>
        <p:spPr>
          <a:xfrm>
            <a:off x="3287688" y="427730"/>
            <a:ext cx="5365571" cy="707886"/>
          </a:xfrm>
          <a:prstGeom prst="rect">
            <a:avLst/>
          </a:prstGeom>
        </p:spPr>
        <p:txBody>
          <a:bodyPr wrap="none">
            <a:spAutoFit/>
          </a:bodyPr>
          <a:lstStyle/>
          <a:p>
            <a:r>
              <a:rPr lang="en-US" altLang="zh-TW" sz="4000" b="1" dirty="0">
                <a:solidFill>
                  <a:srgbClr val="3366FF"/>
                </a:solidFill>
                <a:latin typeface="微軟正黑體" panose="020B0604030504040204" pitchFamily="34" charset="-120"/>
                <a:ea typeface="微軟正黑體" panose="020B0604030504040204" pitchFamily="34" charset="-120"/>
              </a:rPr>
              <a:t>4.</a:t>
            </a:r>
            <a:r>
              <a:rPr lang="zh-TW" altLang="en-US" sz="4000" b="1" dirty="0">
                <a:solidFill>
                  <a:srgbClr val="3366FF"/>
                </a:solidFill>
                <a:latin typeface="微軟正黑體" panose="020B0604030504040204" pitchFamily="34" charset="-120"/>
                <a:ea typeface="微軟正黑體" panose="020B0604030504040204" pitchFamily="34" charset="-120"/>
              </a:rPr>
              <a:t> 完整骨科和復健方案</a:t>
            </a:r>
            <a:endParaRPr lang="zh-TW" altLang="en-US" sz="4000" dirty="0"/>
          </a:p>
        </p:txBody>
      </p:sp>
      <p:grpSp>
        <p:nvGrpSpPr>
          <p:cNvPr id="26" name="群組 25">
            <a:extLst>
              <a:ext uri="{FF2B5EF4-FFF2-40B4-BE49-F238E27FC236}">
                <a16:creationId xmlns:a16="http://schemas.microsoft.com/office/drawing/2014/main" id="{97D02C01-BDC0-4B28-884F-069FA6A3273A}"/>
              </a:ext>
            </a:extLst>
          </p:cNvPr>
          <p:cNvGrpSpPr/>
          <p:nvPr/>
        </p:nvGrpSpPr>
        <p:grpSpPr>
          <a:xfrm>
            <a:off x="1239044" y="3530844"/>
            <a:ext cx="3409495" cy="2692103"/>
            <a:chOff x="781646" y="2655181"/>
            <a:chExt cx="3193575" cy="2745734"/>
          </a:xfrm>
        </p:grpSpPr>
        <p:grpSp>
          <p:nvGrpSpPr>
            <p:cNvPr id="19" name="群組 18">
              <a:extLst>
                <a:ext uri="{FF2B5EF4-FFF2-40B4-BE49-F238E27FC236}">
                  <a16:creationId xmlns:a16="http://schemas.microsoft.com/office/drawing/2014/main" id="{EFBDE82A-92B9-4440-AEEC-3EF3D9354717}"/>
                </a:ext>
              </a:extLst>
            </p:cNvPr>
            <p:cNvGrpSpPr/>
            <p:nvPr/>
          </p:nvGrpSpPr>
          <p:grpSpPr>
            <a:xfrm>
              <a:off x="781646" y="2661149"/>
              <a:ext cx="1429291" cy="1488023"/>
              <a:chOff x="781646" y="2661149"/>
              <a:chExt cx="1429291" cy="1488023"/>
            </a:xfrm>
          </p:grpSpPr>
          <p:grpSp>
            <p:nvGrpSpPr>
              <p:cNvPr id="17" name="群組 16">
                <a:extLst>
                  <a:ext uri="{FF2B5EF4-FFF2-40B4-BE49-F238E27FC236}">
                    <a16:creationId xmlns:a16="http://schemas.microsoft.com/office/drawing/2014/main" id="{9017AAE2-9201-4183-B4CC-D97402392C52}"/>
                  </a:ext>
                </a:extLst>
              </p:cNvPr>
              <p:cNvGrpSpPr/>
              <p:nvPr/>
            </p:nvGrpSpPr>
            <p:grpSpPr>
              <a:xfrm>
                <a:off x="789183" y="2661149"/>
                <a:ext cx="1400122" cy="1064691"/>
                <a:chOff x="981469" y="2647500"/>
                <a:chExt cx="1400122" cy="1064691"/>
              </a:xfrm>
            </p:grpSpPr>
            <p:sp>
              <p:nvSpPr>
                <p:cNvPr id="10" name="矩形 9">
                  <a:extLst>
                    <a:ext uri="{FF2B5EF4-FFF2-40B4-BE49-F238E27FC236}">
                      <a16:creationId xmlns:a16="http://schemas.microsoft.com/office/drawing/2014/main" id="{4F036886-C97D-4EB5-A056-06FFFA6DBA39}"/>
                    </a:ext>
                  </a:extLst>
                </p:cNvPr>
                <p:cNvSpPr/>
                <p:nvPr/>
              </p:nvSpPr>
              <p:spPr>
                <a:xfrm>
                  <a:off x="981469" y="2647500"/>
                  <a:ext cx="1393241" cy="1064691"/>
                </a:xfrm>
                <a:prstGeom prst="rect">
                  <a:avLst/>
                </a:prstGeom>
                <a:solidFill>
                  <a:srgbClr val="EAEA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B188A88D-8A8E-45BC-A684-6E589C88FF9E}"/>
                    </a:ext>
                  </a:extLst>
                </p:cNvPr>
                <p:cNvPicPr>
                  <a:picLocks noChangeAspect="1"/>
                </p:cNvPicPr>
                <p:nvPr/>
              </p:nvPicPr>
              <p:blipFill>
                <a:blip r:embed="rId2"/>
                <a:stretch>
                  <a:fillRect/>
                </a:stretch>
              </p:blipFill>
              <p:spPr>
                <a:xfrm>
                  <a:off x="1170328" y="2717894"/>
                  <a:ext cx="972371" cy="478281"/>
                </a:xfrm>
                <a:prstGeom prst="rect">
                  <a:avLst/>
                </a:prstGeom>
              </p:spPr>
            </p:pic>
            <p:sp>
              <p:nvSpPr>
                <p:cNvPr id="5" name="文字方塊 4">
                  <a:extLst>
                    <a:ext uri="{FF2B5EF4-FFF2-40B4-BE49-F238E27FC236}">
                      <a16:creationId xmlns:a16="http://schemas.microsoft.com/office/drawing/2014/main" id="{00ECB4DF-6A53-4F5C-AC5F-40DAFE5E992A}"/>
                    </a:ext>
                  </a:extLst>
                </p:cNvPr>
                <p:cNvSpPr txBox="1"/>
                <p:nvPr/>
              </p:nvSpPr>
              <p:spPr>
                <a:xfrm>
                  <a:off x="996287" y="3264967"/>
                  <a:ext cx="1385304" cy="410578"/>
                </a:xfrm>
                <a:prstGeom prst="rect">
                  <a:avLst/>
                </a:prstGeom>
                <a:noFill/>
              </p:spPr>
              <p:txBody>
                <a:bodyPr wrap="square" rtlCol="0">
                  <a:spAutoFit/>
                </a:bodyPr>
                <a:lstStyle/>
                <a:p>
                  <a:pPr algn="ctr"/>
                  <a:r>
                    <a:rPr lang="zh-TW" altLang="en-US" sz="2000" b="1" dirty="0">
                      <a:solidFill>
                        <a:schemeClr val="accent6"/>
                      </a:solidFill>
                      <a:latin typeface="微軟正黑體" panose="020B0604030504040204" pitchFamily="34" charset="-120"/>
                      <a:ea typeface="微軟正黑體" panose="020B0604030504040204" pitchFamily="34" charset="-120"/>
                    </a:rPr>
                    <a:t>采醫智展</a:t>
                  </a:r>
                </a:p>
              </p:txBody>
            </p:sp>
          </p:grpSp>
          <p:sp>
            <p:nvSpPr>
              <p:cNvPr id="12" name="文字方塊 11">
                <a:extLst>
                  <a:ext uri="{FF2B5EF4-FFF2-40B4-BE49-F238E27FC236}">
                    <a16:creationId xmlns:a16="http://schemas.microsoft.com/office/drawing/2014/main" id="{EC286FEF-518E-4095-A406-C1F4F28A9369}"/>
                  </a:ext>
                </a:extLst>
              </p:cNvPr>
              <p:cNvSpPr txBox="1"/>
              <p:nvPr/>
            </p:nvSpPr>
            <p:spPr>
              <a:xfrm>
                <a:off x="781646" y="3749062"/>
                <a:ext cx="1429291" cy="400110"/>
              </a:xfrm>
              <a:prstGeom prst="rect">
                <a:avLst/>
              </a:prstGeom>
              <a:solidFill>
                <a:schemeClr val="bg1">
                  <a:lumMod val="85000"/>
                </a:schemeClr>
              </a:solid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骨科</a:t>
                </a:r>
                <a:r>
                  <a:rPr lang="en-US" altLang="zh-TW" sz="2000" b="1" dirty="0">
                    <a:latin typeface="微軟正黑體" panose="020B0604030504040204" pitchFamily="34" charset="-120"/>
                    <a:ea typeface="微軟正黑體" panose="020B0604030504040204" pitchFamily="34" charset="-120"/>
                  </a:rPr>
                  <a:t>HIS</a:t>
                </a:r>
                <a:endParaRPr lang="zh-TW" altLang="en-US" sz="2000" b="1" dirty="0">
                  <a:latin typeface="微軟正黑體" panose="020B0604030504040204" pitchFamily="34" charset="-120"/>
                  <a:ea typeface="微軟正黑體" panose="020B0604030504040204" pitchFamily="34" charset="-120"/>
                </a:endParaRPr>
              </a:p>
            </p:txBody>
          </p:sp>
        </p:grpSp>
        <p:grpSp>
          <p:nvGrpSpPr>
            <p:cNvPr id="21" name="群組 20">
              <a:extLst>
                <a:ext uri="{FF2B5EF4-FFF2-40B4-BE49-F238E27FC236}">
                  <a16:creationId xmlns:a16="http://schemas.microsoft.com/office/drawing/2014/main" id="{43FD855B-3B63-48CB-8E0C-3709947A4728}"/>
                </a:ext>
              </a:extLst>
            </p:cNvPr>
            <p:cNvGrpSpPr/>
            <p:nvPr/>
          </p:nvGrpSpPr>
          <p:grpSpPr>
            <a:xfrm>
              <a:off x="2503539" y="2655181"/>
              <a:ext cx="1429291" cy="1509914"/>
              <a:chOff x="2503539" y="2655181"/>
              <a:chExt cx="1429291" cy="1509914"/>
            </a:xfrm>
          </p:grpSpPr>
          <p:grpSp>
            <p:nvGrpSpPr>
              <p:cNvPr id="15" name="群組 14">
                <a:extLst>
                  <a:ext uri="{FF2B5EF4-FFF2-40B4-BE49-F238E27FC236}">
                    <a16:creationId xmlns:a16="http://schemas.microsoft.com/office/drawing/2014/main" id="{C1924D00-922E-48CF-B7A0-FDBE8B5903D6}"/>
                  </a:ext>
                </a:extLst>
              </p:cNvPr>
              <p:cNvGrpSpPr/>
              <p:nvPr/>
            </p:nvGrpSpPr>
            <p:grpSpPr>
              <a:xfrm>
                <a:off x="2524837" y="2655181"/>
                <a:ext cx="1378424" cy="1097954"/>
                <a:chOff x="2524837" y="2655181"/>
                <a:chExt cx="1378424" cy="1097954"/>
              </a:xfrm>
            </p:grpSpPr>
            <p:sp>
              <p:nvSpPr>
                <p:cNvPr id="16" name="矩形 15">
                  <a:extLst>
                    <a:ext uri="{FF2B5EF4-FFF2-40B4-BE49-F238E27FC236}">
                      <a16:creationId xmlns:a16="http://schemas.microsoft.com/office/drawing/2014/main" id="{418B47E8-DBF3-48AF-A783-6B95888BA2B7}"/>
                    </a:ext>
                  </a:extLst>
                </p:cNvPr>
                <p:cNvSpPr/>
                <p:nvPr/>
              </p:nvSpPr>
              <p:spPr>
                <a:xfrm>
                  <a:off x="2524837" y="2655181"/>
                  <a:ext cx="1378424" cy="1097954"/>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0CB64C9A-2A99-4F7E-80B0-80D236288A79}"/>
                    </a:ext>
                  </a:extLst>
                </p:cNvPr>
                <p:cNvPicPr>
                  <a:picLocks noChangeAspect="1"/>
                </p:cNvPicPr>
                <p:nvPr/>
              </p:nvPicPr>
              <p:blipFill>
                <a:blip r:embed="rId3"/>
                <a:stretch>
                  <a:fillRect/>
                </a:stretch>
              </p:blipFill>
              <p:spPr>
                <a:xfrm>
                  <a:off x="2738286" y="2812118"/>
                  <a:ext cx="909295" cy="453802"/>
                </a:xfrm>
                <a:prstGeom prst="rect">
                  <a:avLst/>
                </a:prstGeom>
              </p:spPr>
            </p:pic>
            <p:sp>
              <p:nvSpPr>
                <p:cNvPr id="8" name="文字方塊 7">
                  <a:extLst>
                    <a:ext uri="{FF2B5EF4-FFF2-40B4-BE49-F238E27FC236}">
                      <a16:creationId xmlns:a16="http://schemas.microsoft.com/office/drawing/2014/main" id="{F3EE7731-F39B-4D09-B324-24E7AC4AF8AD}"/>
                    </a:ext>
                  </a:extLst>
                </p:cNvPr>
                <p:cNvSpPr txBox="1"/>
                <p:nvPr/>
              </p:nvSpPr>
              <p:spPr>
                <a:xfrm>
                  <a:off x="2558957" y="3277641"/>
                  <a:ext cx="1296537" cy="433240"/>
                </a:xfrm>
                <a:prstGeom prst="rect">
                  <a:avLst/>
                </a:prstGeom>
                <a:noFill/>
              </p:spPr>
              <p:txBody>
                <a:bodyPr wrap="square" rtlCol="0">
                  <a:spAutoFit/>
                </a:bodyPr>
                <a:lstStyle/>
                <a:p>
                  <a:pPr algn="ctr"/>
                  <a:r>
                    <a:rPr lang="zh-TW" altLang="en-US" sz="2000" b="1" dirty="0">
                      <a:solidFill>
                        <a:schemeClr val="tx2">
                          <a:lumMod val="75000"/>
                          <a:lumOff val="25000"/>
                        </a:schemeClr>
                      </a:solidFill>
                      <a:latin typeface="微軟正黑體" panose="020B0604030504040204" pitchFamily="34" charset="-120"/>
                      <a:ea typeface="微軟正黑體" panose="020B0604030504040204" pitchFamily="34" charset="-120"/>
                    </a:rPr>
                    <a:t>采風智匯</a:t>
                  </a:r>
                </a:p>
              </p:txBody>
            </p:sp>
          </p:grpSp>
          <p:sp>
            <p:nvSpPr>
              <p:cNvPr id="20" name="文字方塊 19">
                <a:extLst>
                  <a:ext uri="{FF2B5EF4-FFF2-40B4-BE49-F238E27FC236}">
                    <a16:creationId xmlns:a16="http://schemas.microsoft.com/office/drawing/2014/main" id="{A59772C9-36E1-4112-9A16-95EEB0004299}"/>
                  </a:ext>
                </a:extLst>
              </p:cNvPr>
              <p:cNvSpPr txBox="1"/>
              <p:nvPr/>
            </p:nvSpPr>
            <p:spPr>
              <a:xfrm>
                <a:off x="2503539" y="3764985"/>
                <a:ext cx="1429291" cy="400110"/>
              </a:xfrm>
              <a:prstGeom prst="rect">
                <a:avLst/>
              </a:prstGeom>
              <a:solidFill>
                <a:schemeClr val="accent1">
                  <a:lumMod val="40000"/>
                  <a:lumOff val="60000"/>
                </a:schemeClr>
              </a:solid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骨科</a:t>
                </a:r>
                <a:r>
                  <a:rPr lang="en-US" altLang="zh-TW" sz="2000" b="1" dirty="0">
                    <a:latin typeface="微軟正黑體" panose="020B0604030504040204" pitchFamily="34" charset="-120"/>
                    <a:ea typeface="微軟正黑體" panose="020B0604030504040204" pitchFamily="34" charset="-120"/>
                  </a:rPr>
                  <a:t>AI</a:t>
                </a:r>
                <a:endParaRPr lang="zh-TW" altLang="en-US" sz="2000" b="1" dirty="0">
                  <a:latin typeface="微軟正黑體" panose="020B0604030504040204" pitchFamily="34" charset="-120"/>
                  <a:ea typeface="微軟正黑體" panose="020B0604030504040204" pitchFamily="34" charset="-120"/>
                </a:endParaRPr>
              </a:p>
            </p:txBody>
          </p:sp>
        </p:grpSp>
        <p:pic>
          <p:nvPicPr>
            <p:cNvPr id="22" name="圖片 21">
              <a:extLst>
                <a:ext uri="{FF2B5EF4-FFF2-40B4-BE49-F238E27FC236}">
                  <a16:creationId xmlns:a16="http://schemas.microsoft.com/office/drawing/2014/main" id="{A7A9F5F0-22B0-4037-9348-7BA3726A7ABE}"/>
                </a:ext>
              </a:extLst>
            </p:cNvPr>
            <p:cNvPicPr>
              <a:picLocks noChangeAspect="1"/>
            </p:cNvPicPr>
            <p:nvPr/>
          </p:nvPicPr>
          <p:blipFill>
            <a:blip r:embed="rId4"/>
            <a:stretch>
              <a:fillRect/>
            </a:stretch>
          </p:blipFill>
          <p:spPr>
            <a:xfrm>
              <a:off x="781646" y="4264528"/>
              <a:ext cx="3193575" cy="1136387"/>
            </a:xfrm>
            <a:prstGeom prst="rect">
              <a:avLst/>
            </a:prstGeom>
          </p:spPr>
        </p:pic>
      </p:grpSp>
      <p:grpSp>
        <p:nvGrpSpPr>
          <p:cNvPr id="39" name="群組 38">
            <a:extLst>
              <a:ext uri="{FF2B5EF4-FFF2-40B4-BE49-F238E27FC236}">
                <a16:creationId xmlns:a16="http://schemas.microsoft.com/office/drawing/2014/main" id="{D26D0DCD-7A03-465A-98A6-409AC7E9E70A}"/>
              </a:ext>
            </a:extLst>
          </p:cNvPr>
          <p:cNvGrpSpPr/>
          <p:nvPr/>
        </p:nvGrpSpPr>
        <p:grpSpPr>
          <a:xfrm>
            <a:off x="3523066" y="1672524"/>
            <a:ext cx="2017303" cy="1246005"/>
            <a:chOff x="767456" y="1823344"/>
            <a:chExt cx="2017303" cy="1246005"/>
          </a:xfrm>
        </p:grpSpPr>
        <p:pic>
          <p:nvPicPr>
            <p:cNvPr id="11" name="圖片 10">
              <a:extLst>
                <a:ext uri="{FF2B5EF4-FFF2-40B4-BE49-F238E27FC236}">
                  <a16:creationId xmlns:a16="http://schemas.microsoft.com/office/drawing/2014/main" id="{BB49AEAD-0DD8-40F9-9AD6-F0050F1E2D07}"/>
                </a:ext>
              </a:extLst>
            </p:cNvPr>
            <p:cNvPicPr>
              <a:picLocks noChangeAspect="1"/>
            </p:cNvPicPr>
            <p:nvPr/>
          </p:nvPicPr>
          <p:blipFill>
            <a:blip r:embed="rId5"/>
            <a:stretch>
              <a:fillRect/>
            </a:stretch>
          </p:blipFill>
          <p:spPr>
            <a:xfrm>
              <a:off x="775503" y="2532075"/>
              <a:ext cx="2009256" cy="537274"/>
            </a:xfrm>
            <a:prstGeom prst="rect">
              <a:avLst/>
            </a:prstGeom>
          </p:spPr>
        </p:pic>
        <p:pic>
          <p:nvPicPr>
            <p:cNvPr id="29" name="圖片 28">
              <a:extLst>
                <a:ext uri="{FF2B5EF4-FFF2-40B4-BE49-F238E27FC236}">
                  <a16:creationId xmlns:a16="http://schemas.microsoft.com/office/drawing/2014/main" id="{68103F9A-0540-4268-84F4-17F5B539C6FB}"/>
                </a:ext>
              </a:extLst>
            </p:cNvPr>
            <p:cNvPicPr>
              <a:picLocks noChangeAspect="1"/>
            </p:cNvPicPr>
            <p:nvPr/>
          </p:nvPicPr>
          <p:blipFill>
            <a:blip r:embed="rId6"/>
            <a:stretch>
              <a:fillRect/>
            </a:stretch>
          </p:blipFill>
          <p:spPr>
            <a:xfrm>
              <a:off x="767456" y="1823344"/>
              <a:ext cx="1838311" cy="624243"/>
            </a:xfrm>
            <a:prstGeom prst="rect">
              <a:avLst/>
            </a:prstGeom>
          </p:spPr>
        </p:pic>
      </p:grpSp>
      <p:grpSp>
        <p:nvGrpSpPr>
          <p:cNvPr id="40" name="群組 39">
            <a:extLst>
              <a:ext uri="{FF2B5EF4-FFF2-40B4-BE49-F238E27FC236}">
                <a16:creationId xmlns:a16="http://schemas.microsoft.com/office/drawing/2014/main" id="{AFD9AAEF-307A-4C66-B8E8-5BA9F56E864F}"/>
              </a:ext>
            </a:extLst>
          </p:cNvPr>
          <p:cNvGrpSpPr/>
          <p:nvPr/>
        </p:nvGrpSpPr>
        <p:grpSpPr>
          <a:xfrm>
            <a:off x="5639804" y="1737379"/>
            <a:ext cx="2236424" cy="4455818"/>
            <a:chOff x="5548745" y="1521379"/>
            <a:chExt cx="2236424" cy="4455818"/>
          </a:xfrm>
        </p:grpSpPr>
        <p:grpSp>
          <p:nvGrpSpPr>
            <p:cNvPr id="31" name="群組 30">
              <a:extLst>
                <a:ext uri="{FF2B5EF4-FFF2-40B4-BE49-F238E27FC236}">
                  <a16:creationId xmlns:a16="http://schemas.microsoft.com/office/drawing/2014/main" id="{46039177-897A-4CB9-99FB-4B79D1D0CAAA}"/>
                </a:ext>
              </a:extLst>
            </p:cNvPr>
            <p:cNvGrpSpPr/>
            <p:nvPr/>
          </p:nvGrpSpPr>
          <p:grpSpPr>
            <a:xfrm>
              <a:off x="5816241" y="1521379"/>
              <a:ext cx="1698022" cy="1051442"/>
              <a:chOff x="4269037" y="1678734"/>
              <a:chExt cx="1698023" cy="1140902"/>
            </a:xfrm>
          </p:grpSpPr>
          <p:pic>
            <p:nvPicPr>
              <p:cNvPr id="24" name="圖片 23">
                <a:extLst>
                  <a:ext uri="{FF2B5EF4-FFF2-40B4-BE49-F238E27FC236}">
                    <a16:creationId xmlns:a16="http://schemas.microsoft.com/office/drawing/2014/main" id="{14B71695-C55C-48A0-A03F-7F95CAFAFA09}"/>
                  </a:ext>
                </a:extLst>
              </p:cNvPr>
              <p:cNvPicPr>
                <a:picLocks noChangeAspect="1"/>
              </p:cNvPicPr>
              <p:nvPr/>
            </p:nvPicPr>
            <p:blipFill>
              <a:blip r:embed="rId7"/>
              <a:stretch>
                <a:fillRect/>
              </a:stretch>
            </p:blipFill>
            <p:spPr>
              <a:xfrm>
                <a:off x="4269037" y="1678734"/>
                <a:ext cx="1543050" cy="676275"/>
              </a:xfrm>
              <a:prstGeom prst="rect">
                <a:avLst/>
              </a:prstGeom>
            </p:spPr>
          </p:pic>
          <p:sp>
            <p:nvSpPr>
              <p:cNvPr id="27" name="文字方塊 26">
                <a:extLst>
                  <a:ext uri="{FF2B5EF4-FFF2-40B4-BE49-F238E27FC236}">
                    <a16:creationId xmlns:a16="http://schemas.microsoft.com/office/drawing/2014/main" id="{19B6A702-0519-4A0F-833E-7B25F8F6F9F5}"/>
                  </a:ext>
                </a:extLst>
              </p:cNvPr>
              <p:cNvSpPr txBox="1"/>
              <p:nvPr/>
            </p:nvSpPr>
            <p:spPr>
              <a:xfrm>
                <a:off x="4308681" y="2357971"/>
                <a:ext cx="1658379" cy="461665"/>
              </a:xfrm>
              <a:prstGeom prst="rect">
                <a:avLst/>
              </a:prstGeom>
              <a:no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福寶科技</a:t>
                </a:r>
              </a:p>
            </p:txBody>
          </p:sp>
        </p:grpSp>
        <p:grpSp>
          <p:nvGrpSpPr>
            <p:cNvPr id="30" name="群組 29">
              <a:extLst>
                <a:ext uri="{FF2B5EF4-FFF2-40B4-BE49-F238E27FC236}">
                  <a16:creationId xmlns:a16="http://schemas.microsoft.com/office/drawing/2014/main" id="{EFE3AA5E-A01C-4A5F-A704-0AB82953EBC6}"/>
                </a:ext>
              </a:extLst>
            </p:cNvPr>
            <p:cNvGrpSpPr/>
            <p:nvPr/>
          </p:nvGrpSpPr>
          <p:grpSpPr>
            <a:xfrm>
              <a:off x="5548745" y="2656939"/>
              <a:ext cx="2236424" cy="3320258"/>
              <a:chOff x="4205318" y="2669510"/>
              <a:chExt cx="2236425" cy="3602754"/>
            </a:xfrm>
          </p:grpSpPr>
          <p:pic>
            <p:nvPicPr>
              <p:cNvPr id="25" name="圖片 24">
                <a:extLst>
                  <a:ext uri="{FF2B5EF4-FFF2-40B4-BE49-F238E27FC236}">
                    <a16:creationId xmlns:a16="http://schemas.microsoft.com/office/drawing/2014/main" id="{51730DD5-05B6-4C56-ABB4-2901EA2CDA2C}"/>
                  </a:ext>
                </a:extLst>
              </p:cNvPr>
              <p:cNvPicPr>
                <a:picLocks noChangeAspect="1"/>
              </p:cNvPicPr>
              <p:nvPr/>
            </p:nvPicPr>
            <p:blipFill>
              <a:blip r:embed="rId8"/>
              <a:stretch>
                <a:fillRect/>
              </a:stretch>
            </p:blipFill>
            <p:spPr>
              <a:xfrm>
                <a:off x="4205319" y="2669510"/>
                <a:ext cx="2236424" cy="3212672"/>
              </a:xfrm>
              <a:prstGeom prst="rect">
                <a:avLst/>
              </a:prstGeom>
            </p:spPr>
          </p:pic>
          <p:sp>
            <p:nvSpPr>
              <p:cNvPr id="28" name="文字方塊 27">
                <a:extLst>
                  <a:ext uri="{FF2B5EF4-FFF2-40B4-BE49-F238E27FC236}">
                    <a16:creationId xmlns:a16="http://schemas.microsoft.com/office/drawing/2014/main" id="{0927815A-D755-4926-B85A-700463B23C5F}"/>
                  </a:ext>
                </a:extLst>
              </p:cNvPr>
              <p:cNvSpPr txBox="1"/>
              <p:nvPr/>
            </p:nvSpPr>
            <p:spPr>
              <a:xfrm>
                <a:off x="4205318" y="5838112"/>
                <a:ext cx="2236424" cy="434152"/>
              </a:xfrm>
              <a:prstGeom prst="rect">
                <a:avLst/>
              </a:prstGeom>
              <a:solidFill>
                <a:schemeClr val="bg1">
                  <a:lumMod val="85000"/>
                </a:schemeClr>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外骨骼輔具機器人</a:t>
                </a:r>
              </a:p>
            </p:txBody>
          </p:sp>
        </p:grpSp>
      </p:grpSp>
      <p:grpSp>
        <p:nvGrpSpPr>
          <p:cNvPr id="37" name="群組 36">
            <a:extLst>
              <a:ext uri="{FF2B5EF4-FFF2-40B4-BE49-F238E27FC236}">
                <a16:creationId xmlns:a16="http://schemas.microsoft.com/office/drawing/2014/main" id="{4F5528FE-D675-4182-B205-086587655F77}"/>
              </a:ext>
            </a:extLst>
          </p:cNvPr>
          <p:cNvGrpSpPr/>
          <p:nvPr/>
        </p:nvGrpSpPr>
        <p:grpSpPr>
          <a:xfrm>
            <a:off x="732124" y="1618455"/>
            <a:ext cx="2306427" cy="1356624"/>
            <a:chOff x="6549235" y="1794863"/>
            <a:chExt cx="2642697" cy="1516234"/>
          </a:xfrm>
        </p:grpSpPr>
        <p:pic>
          <p:nvPicPr>
            <p:cNvPr id="33" name="Picture 4" descr="花蓮慈濟醫院Classements d'appli et données de Store | App Annie">
              <a:extLst>
                <a:ext uri="{FF2B5EF4-FFF2-40B4-BE49-F238E27FC236}">
                  <a16:creationId xmlns:a16="http://schemas.microsoft.com/office/drawing/2014/main" id="{E411E89E-F9C5-40C0-B5C6-BDD4A4B31909}"/>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226596" y="1794863"/>
              <a:ext cx="890887" cy="8537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屏基智慧應用- Google Play 應用程式">
              <a:extLst>
                <a:ext uri="{FF2B5EF4-FFF2-40B4-BE49-F238E27FC236}">
                  <a16:creationId xmlns:a16="http://schemas.microsoft.com/office/drawing/2014/main" id="{4B865670-8E1E-4D13-9D98-9B96D9F151B4}"/>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415587" y="1924215"/>
              <a:ext cx="755908" cy="72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圖片 34">
              <a:extLst>
                <a:ext uri="{FF2B5EF4-FFF2-40B4-BE49-F238E27FC236}">
                  <a16:creationId xmlns:a16="http://schemas.microsoft.com/office/drawing/2014/main" id="{A7DAAD32-FA63-4578-88C0-64639E8B24AF}"/>
                </a:ext>
              </a:extLst>
            </p:cNvPr>
            <p:cNvPicPr>
              <a:picLocks noChangeAspect="1"/>
            </p:cNvPicPr>
            <p:nvPr/>
          </p:nvPicPr>
          <p:blipFill>
            <a:blip r:embed="rId11"/>
            <a:stretch>
              <a:fillRect/>
            </a:stretch>
          </p:blipFill>
          <p:spPr>
            <a:xfrm>
              <a:off x="6554675" y="1902374"/>
              <a:ext cx="784600" cy="768082"/>
            </a:xfrm>
            <a:prstGeom prst="rect">
              <a:avLst/>
            </a:prstGeom>
          </p:spPr>
        </p:pic>
        <p:pic>
          <p:nvPicPr>
            <p:cNvPr id="32" name="圖片 31">
              <a:extLst>
                <a:ext uri="{FF2B5EF4-FFF2-40B4-BE49-F238E27FC236}">
                  <a16:creationId xmlns:a16="http://schemas.microsoft.com/office/drawing/2014/main" id="{70ECED80-857D-4D5D-83EA-546F249E8CF8}"/>
                </a:ext>
              </a:extLst>
            </p:cNvPr>
            <p:cNvPicPr>
              <a:picLocks noChangeAspect="1"/>
            </p:cNvPicPr>
            <p:nvPr/>
          </p:nvPicPr>
          <p:blipFill>
            <a:blip r:embed="rId12"/>
            <a:stretch>
              <a:fillRect/>
            </a:stretch>
          </p:blipFill>
          <p:spPr>
            <a:xfrm>
              <a:off x="6549235" y="2722496"/>
              <a:ext cx="2642697" cy="588601"/>
            </a:xfrm>
            <a:prstGeom prst="rect">
              <a:avLst/>
            </a:prstGeom>
          </p:spPr>
        </p:pic>
      </p:grpSp>
      <p:sp>
        <p:nvSpPr>
          <p:cNvPr id="41" name="文字方塊 40">
            <a:extLst>
              <a:ext uri="{FF2B5EF4-FFF2-40B4-BE49-F238E27FC236}">
                <a16:creationId xmlns:a16="http://schemas.microsoft.com/office/drawing/2014/main" id="{9F5F03F0-6343-4DDE-9DCD-4079BE2A605E}"/>
              </a:ext>
            </a:extLst>
          </p:cNvPr>
          <p:cNvSpPr txBox="1"/>
          <p:nvPr/>
        </p:nvSpPr>
        <p:spPr>
          <a:xfrm>
            <a:off x="8051735" y="1901191"/>
            <a:ext cx="3888432" cy="1938992"/>
          </a:xfrm>
          <a:prstGeom prst="rect">
            <a:avLst/>
          </a:prstGeom>
          <a:solidFill>
            <a:schemeClr val="accent4">
              <a:lumMod val="20000"/>
              <a:lumOff val="80000"/>
            </a:schemeClr>
          </a:solidFill>
        </p:spPr>
        <p:txBody>
          <a:bodyPr wrap="square" rtlCol="0">
            <a:spAutoFit/>
          </a:bodyPr>
          <a:lstStyle/>
          <a:p>
            <a:pPr marL="342900" indent="-342900">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強化以病人為中心由醫院到社區的完整健康促進結合復健能力。</a:t>
            </a:r>
            <a:endParaRPr lang="en-US" altLang="zh-TW"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建立完整個人居家骨科術後以及一般復健模式。</a:t>
            </a:r>
          </a:p>
        </p:txBody>
      </p:sp>
    </p:spTree>
    <p:extLst>
      <p:ext uri="{BB962C8B-B14F-4D97-AF65-F5344CB8AC3E}">
        <p14:creationId xmlns:p14="http://schemas.microsoft.com/office/powerpoint/2010/main" val="902767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250CD0C-C0A7-4B48-81DE-B0A1CD73A06D}"/>
              </a:ext>
            </a:extLst>
          </p:cNvPr>
          <p:cNvSpPr/>
          <p:nvPr/>
        </p:nvSpPr>
        <p:spPr>
          <a:xfrm>
            <a:off x="1589263" y="328863"/>
            <a:ext cx="7930376" cy="707886"/>
          </a:xfrm>
          <a:prstGeom prst="rect">
            <a:avLst/>
          </a:prstGeom>
        </p:spPr>
        <p:txBody>
          <a:bodyPr wrap="none">
            <a:spAutoFit/>
          </a:bodyPr>
          <a:lstStyle/>
          <a:p>
            <a:r>
              <a:rPr lang="en-US" altLang="zh-TW" sz="4000" b="1" dirty="0">
                <a:solidFill>
                  <a:srgbClr val="3366FF"/>
                </a:solidFill>
                <a:latin typeface="微軟正黑體" panose="020B0604030504040204" pitchFamily="34" charset="-120"/>
                <a:ea typeface="微軟正黑體" panose="020B0604030504040204" pitchFamily="34" charset="-120"/>
              </a:rPr>
              <a:t>5.</a:t>
            </a:r>
            <a:r>
              <a:rPr lang="zh-TW" altLang="en-US" sz="4000" b="1" dirty="0">
                <a:solidFill>
                  <a:srgbClr val="3366FF"/>
                </a:solidFill>
                <a:latin typeface="微軟正黑體" panose="020B0604030504040204" pitchFamily="34" charset="-120"/>
                <a:ea typeface="微軟正黑體" panose="020B0604030504040204" pitchFamily="34" charset="-120"/>
              </a:rPr>
              <a:t> 無遠弗屆照護能力的心血管中心</a:t>
            </a:r>
            <a:endParaRPr lang="zh-TW" altLang="en-US" sz="4000" dirty="0"/>
          </a:p>
        </p:txBody>
      </p:sp>
      <p:grpSp>
        <p:nvGrpSpPr>
          <p:cNvPr id="45" name="群組 44">
            <a:extLst>
              <a:ext uri="{FF2B5EF4-FFF2-40B4-BE49-F238E27FC236}">
                <a16:creationId xmlns:a16="http://schemas.microsoft.com/office/drawing/2014/main" id="{DA254A7A-DEF9-4EBB-A268-473069E918BC}"/>
              </a:ext>
            </a:extLst>
          </p:cNvPr>
          <p:cNvGrpSpPr/>
          <p:nvPr/>
        </p:nvGrpSpPr>
        <p:grpSpPr>
          <a:xfrm>
            <a:off x="11782" y="1102761"/>
            <a:ext cx="9075068" cy="5278989"/>
            <a:chOff x="175428" y="942376"/>
            <a:chExt cx="9749308" cy="5623332"/>
          </a:xfrm>
        </p:grpSpPr>
        <p:grpSp>
          <p:nvGrpSpPr>
            <p:cNvPr id="46" name="群組 45">
              <a:extLst>
                <a:ext uri="{FF2B5EF4-FFF2-40B4-BE49-F238E27FC236}">
                  <a16:creationId xmlns:a16="http://schemas.microsoft.com/office/drawing/2014/main" id="{59D2134B-72FF-4B83-A606-8938BAEACDB3}"/>
                </a:ext>
              </a:extLst>
            </p:cNvPr>
            <p:cNvGrpSpPr/>
            <p:nvPr/>
          </p:nvGrpSpPr>
          <p:grpSpPr>
            <a:xfrm>
              <a:off x="175428" y="1752582"/>
              <a:ext cx="9749308" cy="4813126"/>
              <a:chOff x="176646" y="599209"/>
              <a:chExt cx="10700905" cy="5913293"/>
            </a:xfrm>
          </p:grpSpPr>
          <p:grpSp>
            <p:nvGrpSpPr>
              <p:cNvPr id="48" name="群組 47">
                <a:extLst>
                  <a:ext uri="{FF2B5EF4-FFF2-40B4-BE49-F238E27FC236}">
                    <a16:creationId xmlns:a16="http://schemas.microsoft.com/office/drawing/2014/main" id="{8040DA72-8638-4020-95FF-5F09ABB16277}"/>
                  </a:ext>
                </a:extLst>
              </p:cNvPr>
              <p:cNvGrpSpPr/>
              <p:nvPr/>
            </p:nvGrpSpPr>
            <p:grpSpPr>
              <a:xfrm>
                <a:off x="176646" y="599209"/>
                <a:ext cx="10700905" cy="5913293"/>
                <a:chOff x="176646" y="599209"/>
                <a:chExt cx="10700905" cy="5913293"/>
              </a:xfrm>
            </p:grpSpPr>
            <p:grpSp>
              <p:nvGrpSpPr>
                <p:cNvPr id="50" name="群組 49">
                  <a:extLst>
                    <a:ext uri="{FF2B5EF4-FFF2-40B4-BE49-F238E27FC236}">
                      <a16:creationId xmlns:a16="http://schemas.microsoft.com/office/drawing/2014/main" id="{752AD750-81FE-4304-8BDA-18152A96B8A2}"/>
                    </a:ext>
                  </a:extLst>
                </p:cNvPr>
                <p:cNvGrpSpPr/>
                <p:nvPr/>
              </p:nvGrpSpPr>
              <p:grpSpPr>
                <a:xfrm>
                  <a:off x="176646" y="599209"/>
                  <a:ext cx="10700905" cy="5913293"/>
                  <a:chOff x="786246" y="789709"/>
                  <a:chExt cx="10700905" cy="5913293"/>
                </a:xfrm>
              </p:grpSpPr>
              <p:grpSp>
                <p:nvGrpSpPr>
                  <p:cNvPr id="54" name="群組 53">
                    <a:extLst>
                      <a:ext uri="{FF2B5EF4-FFF2-40B4-BE49-F238E27FC236}">
                        <a16:creationId xmlns:a16="http://schemas.microsoft.com/office/drawing/2014/main" id="{00626E0F-1747-43AE-BC5F-0FDC5708E0E8}"/>
                      </a:ext>
                    </a:extLst>
                  </p:cNvPr>
                  <p:cNvGrpSpPr/>
                  <p:nvPr/>
                </p:nvGrpSpPr>
                <p:grpSpPr>
                  <a:xfrm>
                    <a:off x="786246" y="789709"/>
                    <a:ext cx="10700905" cy="5913293"/>
                    <a:chOff x="786246" y="789709"/>
                    <a:chExt cx="10700905" cy="5913293"/>
                  </a:xfrm>
                </p:grpSpPr>
                <p:pic>
                  <p:nvPicPr>
                    <p:cNvPr id="60" name="圖片 59">
                      <a:extLst>
                        <a:ext uri="{FF2B5EF4-FFF2-40B4-BE49-F238E27FC236}">
                          <a16:creationId xmlns:a16="http://schemas.microsoft.com/office/drawing/2014/main" id="{766A8D7B-E942-4091-BAB3-F99405154EE5}"/>
                        </a:ext>
                      </a:extLst>
                    </p:cNvPr>
                    <p:cNvPicPr>
                      <a:picLocks noChangeAspect="1"/>
                    </p:cNvPicPr>
                    <p:nvPr/>
                  </p:nvPicPr>
                  <p:blipFill>
                    <a:blip r:embed="rId2"/>
                    <a:stretch>
                      <a:fillRect/>
                    </a:stretch>
                  </p:blipFill>
                  <p:spPr>
                    <a:xfrm>
                      <a:off x="786246" y="789709"/>
                      <a:ext cx="10619508" cy="5913293"/>
                    </a:xfrm>
                    <a:prstGeom prst="rect">
                      <a:avLst/>
                    </a:prstGeom>
                  </p:spPr>
                </p:pic>
                <p:pic>
                  <p:nvPicPr>
                    <p:cNvPr id="61" name="圖片 60">
                      <a:extLst>
                        <a:ext uri="{FF2B5EF4-FFF2-40B4-BE49-F238E27FC236}">
                          <a16:creationId xmlns:a16="http://schemas.microsoft.com/office/drawing/2014/main" id="{0369358C-E5EE-4A94-841D-1A82428918DC}"/>
                        </a:ext>
                      </a:extLst>
                    </p:cNvPr>
                    <p:cNvPicPr>
                      <a:picLocks noChangeAspect="1"/>
                    </p:cNvPicPr>
                    <p:nvPr/>
                  </p:nvPicPr>
                  <p:blipFill>
                    <a:blip r:embed="rId3"/>
                    <a:stretch>
                      <a:fillRect/>
                    </a:stretch>
                  </p:blipFill>
                  <p:spPr>
                    <a:xfrm>
                      <a:off x="6953251" y="2892473"/>
                      <a:ext cx="4533900" cy="1908127"/>
                    </a:xfrm>
                    <a:prstGeom prst="rect">
                      <a:avLst/>
                    </a:prstGeom>
                  </p:spPr>
                </p:pic>
              </p:grpSp>
              <p:pic>
                <p:nvPicPr>
                  <p:cNvPr id="55" name="圖片 54">
                    <a:extLst>
                      <a:ext uri="{FF2B5EF4-FFF2-40B4-BE49-F238E27FC236}">
                        <a16:creationId xmlns:a16="http://schemas.microsoft.com/office/drawing/2014/main" id="{EF4EFB32-5E4F-4E12-83D3-6A688A2840B9}"/>
                      </a:ext>
                    </a:extLst>
                  </p:cNvPr>
                  <p:cNvPicPr>
                    <a:picLocks noChangeAspect="1"/>
                  </p:cNvPicPr>
                  <p:nvPr/>
                </p:nvPicPr>
                <p:blipFill>
                  <a:blip r:embed="rId4"/>
                  <a:stretch>
                    <a:fillRect/>
                  </a:stretch>
                </p:blipFill>
                <p:spPr>
                  <a:xfrm>
                    <a:off x="3425207" y="3010580"/>
                    <a:ext cx="1267598" cy="1701867"/>
                  </a:xfrm>
                  <a:prstGeom prst="rect">
                    <a:avLst/>
                  </a:prstGeom>
                </p:spPr>
              </p:pic>
              <p:sp>
                <p:nvSpPr>
                  <p:cNvPr id="56" name="箭號: 向左 55">
                    <a:extLst>
                      <a:ext uri="{FF2B5EF4-FFF2-40B4-BE49-F238E27FC236}">
                        <a16:creationId xmlns:a16="http://schemas.microsoft.com/office/drawing/2014/main" id="{8AD01EFF-3B3C-4BD6-8C99-463652F22885}"/>
                      </a:ext>
                    </a:extLst>
                  </p:cNvPr>
                  <p:cNvSpPr/>
                  <p:nvPr/>
                </p:nvSpPr>
                <p:spPr>
                  <a:xfrm>
                    <a:off x="2732095" y="3555688"/>
                    <a:ext cx="585100" cy="3773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57" name="箭號: 向右 56">
                    <a:extLst>
                      <a:ext uri="{FF2B5EF4-FFF2-40B4-BE49-F238E27FC236}">
                        <a16:creationId xmlns:a16="http://schemas.microsoft.com/office/drawing/2014/main" id="{3F11E1F2-9D6E-4DBE-9913-9360073B3A3B}"/>
                      </a:ext>
                    </a:extLst>
                  </p:cNvPr>
                  <p:cNvSpPr/>
                  <p:nvPr/>
                </p:nvSpPr>
                <p:spPr>
                  <a:xfrm>
                    <a:off x="2732095" y="4001982"/>
                    <a:ext cx="585100" cy="3773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58" name="箭號: 向左 57">
                    <a:extLst>
                      <a:ext uri="{FF2B5EF4-FFF2-40B4-BE49-F238E27FC236}">
                        <a16:creationId xmlns:a16="http://schemas.microsoft.com/office/drawing/2014/main" id="{018FCFBC-71CB-4F68-A824-A8275F7E8699}"/>
                      </a:ext>
                    </a:extLst>
                  </p:cNvPr>
                  <p:cNvSpPr/>
                  <p:nvPr/>
                </p:nvSpPr>
                <p:spPr>
                  <a:xfrm>
                    <a:off x="6596750" y="3672829"/>
                    <a:ext cx="585100" cy="3773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59" name="箭號: 向左 58">
                    <a:extLst>
                      <a:ext uri="{FF2B5EF4-FFF2-40B4-BE49-F238E27FC236}">
                        <a16:creationId xmlns:a16="http://schemas.microsoft.com/office/drawing/2014/main" id="{90F48E06-29AF-4CA9-918B-2B8E128EFAFA}"/>
                      </a:ext>
                    </a:extLst>
                  </p:cNvPr>
                  <p:cNvSpPr/>
                  <p:nvPr/>
                </p:nvSpPr>
                <p:spPr>
                  <a:xfrm>
                    <a:off x="6596750" y="4142416"/>
                    <a:ext cx="585100" cy="3773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pic>
              <p:nvPicPr>
                <p:cNvPr id="51" name="圖片 50">
                  <a:extLst>
                    <a:ext uri="{FF2B5EF4-FFF2-40B4-BE49-F238E27FC236}">
                      <a16:creationId xmlns:a16="http://schemas.microsoft.com/office/drawing/2014/main" id="{CB3E325F-33E4-425D-8693-D3D6D3C847E9}"/>
                    </a:ext>
                  </a:extLst>
                </p:cNvPr>
                <p:cNvPicPr>
                  <a:picLocks noChangeAspect="1"/>
                </p:cNvPicPr>
                <p:nvPr/>
              </p:nvPicPr>
              <p:blipFill>
                <a:blip r:embed="rId5"/>
                <a:stretch>
                  <a:fillRect/>
                </a:stretch>
              </p:blipFill>
              <p:spPr>
                <a:xfrm>
                  <a:off x="8808104" y="4781550"/>
                  <a:ext cx="1783645" cy="1524000"/>
                </a:xfrm>
                <a:prstGeom prst="rect">
                  <a:avLst/>
                </a:prstGeom>
              </p:spPr>
            </p:pic>
            <p:pic>
              <p:nvPicPr>
                <p:cNvPr id="52" name="圖片 51">
                  <a:extLst>
                    <a:ext uri="{FF2B5EF4-FFF2-40B4-BE49-F238E27FC236}">
                      <a16:creationId xmlns:a16="http://schemas.microsoft.com/office/drawing/2014/main" id="{D718BFF2-275D-4A14-82F7-7D3A44E4681C}"/>
                    </a:ext>
                  </a:extLst>
                </p:cNvPr>
                <p:cNvPicPr>
                  <a:picLocks noChangeAspect="1"/>
                </p:cNvPicPr>
                <p:nvPr/>
              </p:nvPicPr>
              <p:blipFill>
                <a:blip r:embed="rId6"/>
                <a:stretch>
                  <a:fillRect/>
                </a:stretch>
              </p:blipFill>
              <p:spPr>
                <a:xfrm>
                  <a:off x="6267729" y="4962603"/>
                  <a:ext cx="1946711" cy="520549"/>
                </a:xfrm>
                <a:prstGeom prst="rect">
                  <a:avLst/>
                </a:prstGeom>
              </p:spPr>
            </p:pic>
            <p:pic>
              <p:nvPicPr>
                <p:cNvPr id="53" name="圖片 52">
                  <a:extLst>
                    <a:ext uri="{FF2B5EF4-FFF2-40B4-BE49-F238E27FC236}">
                      <a16:creationId xmlns:a16="http://schemas.microsoft.com/office/drawing/2014/main" id="{E61AB387-2D8C-4674-A900-BAF9610C7E50}"/>
                    </a:ext>
                  </a:extLst>
                </p:cNvPr>
                <p:cNvPicPr>
                  <a:picLocks noChangeAspect="1"/>
                </p:cNvPicPr>
                <p:nvPr/>
              </p:nvPicPr>
              <p:blipFill>
                <a:blip r:embed="rId7"/>
                <a:stretch>
                  <a:fillRect/>
                </a:stretch>
              </p:blipFill>
              <p:spPr>
                <a:xfrm>
                  <a:off x="600667" y="5899463"/>
                  <a:ext cx="1999167" cy="492548"/>
                </a:xfrm>
                <a:prstGeom prst="rect">
                  <a:avLst/>
                </a:prstGeom>
              </p:spPr>
            </p:pic>
          </p:grpSp>
          <p:pic>
            <p:nvPicPr>
              <p:cNvPr id="49" name="圖片 48">
                <a:extLst>
                  <a:ext uri="{FF2B5EF4-FFF2-40B4-BE49-F238E27FC236}">
                    <a16:creationId xmlns:a16="http://schemas.microsoft.com/office/drawing/2014/main" id="{3B15B5DE-A1F4-48A2-82F9-A8395AC4E8A2}"/>
                  </a:ext>
                </a:extLst>
              </p:cNvPr>
              <p:cNvPicPr>
                <a:picLocks noChangeAspect="1"/>
              </p:cNvPicPr>
              <p:nvPr/>
            </p:nvPicPr>
            <p:blipFill>
              <a:blip r:embed="rId8"/>
              <a:stretch>
                <a:fillRect/>
              </a:stretch>
            </p:blipFill>
            <p:spPr>
              <a:xfrm>
                <a:off x="628012" y="3134746"/>
                <a:ext cx="1482895" cy="1072534"/>
              </a:xfrm>
              <a:prstGeom prst="rect">
                <a:avLst/>
              </a:prstGeom>
            </p:spPr>
          </p:pic>
        </p:grpSp>
        <p:pic>
          <p:nvPicPr>
            <p:cNvPr id="47" name="圖片 46">
              <a:extLst>
                <a:ext uri="{FF2B5EF4-FFF2-40B4-BE49-F238E27FC236}">
                  <a16:creationId xmlns:a16="http://schemas.microsoft.com/office/drawing/2014/main" id="{A6D399C5-A1AA-4B81-BF36-1384C0E950AF}"/>
                </a:ext>
              </a:extLst>
            </p:cNvPr>
            <p:cNvPicPr>
              <a:picLocks noChangeAspect="1"/>
            </p:cNvPicPr>
            <p:nvPr/>
          </p:nvPicPr>
          <p:blipFill>
            <a:blip r:embed="rId9"/>
            <a:stretch>
              <a:fillRect/>
            </a:stretch>
          </p:blipFill>
          <p:spPr>
            <a:xfrm>
              <a:off x="349896" y="942376"/>
              <a:ext cx="4066468" cy="904504"/>
            </a:xfrm>
            <a:prstGeom prst="rect">
              <a:avLst/>
            </a:prstGeom>
          </p:spPr>
        </p:pic>
      </p:grpSp>
      <p:grpSp>
        <p:nvGrpSpPr>
          <p:cNvPr id="9217" name="群組 9216">
            <a:extLst>
              <a:ext uri="{FF2B5EF4-FFF2-40B4-BE49-F238E27FC236}">
                <a16:creationId xmlns:a16="http://schemas.microsoft.com/office/drawing/2014/main" id="{D358BA5D-B731-4A9D-B357-D4E2411D1103}"/>
              </a:ext>
            </a:extLst>
          </p:cNvPr>
          <p:cNvGrpSpPr/>
          <p:nvPr/>
        </p:nvGrpSpPr>
        <p:grpSpPr>
          <a:xfrm>
            <a:off x="9296400" y="1872524"/>
            <a:ext cx="2756425" cy="2281908"/>
            <a:chOff x="9259580" y="1340768"/>
            <a:chExt cx="2755145" cy="2281908"/>
          </a:xfrm>
        </p:grpSpPr>
        <p:sp>
          <p:nvSpPr>
            <p:cNvPr id="9216" name="矩形 9215">
              <a:extLst>
                <a:ext uri="{FF2B5EF4-FFF2-40B4-BE49-F238E27FC236}">
                  <a16:creationId xmlns:a16="http://schemas.microsoft.com/office/drawing/2014/main" id="{A34DFDA5-D145-4CA9-BA04-F94B8210C17C}"/>
                </a:ext>
              </a:extLst>
            </p:cNvPr>
            <p:cNvSpPr/>
            <p:nvPr/>
          </p:nvSpPr>
          <p:spPr>
            <a:xfrm>
              <a:off x="9259580" y="1340768"/>
              <a:ext cx="2755145" cy="22819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62" name="文字方塊 61">
              <a:extLst>
                <a:ext uri="{FF2B5EF4-FFF2-40B4-BE49-F238E27FC236}">
                  <a16:creationId xmlns:a16="http://schemas.microsoft.com/office/drawing/2014/main" id="{10E67F19-7061-48A0-9D13-6ABAA3E62CC6}"/>
                </a:ext>
              </a:extLst>
            </p:cNvPr>
            <p:cNvSpPr txBox="1"/>
            <p:nvPr/>
          </p:nvSpPr>
          <p:spPr>
            <a:xfrm>
              <a:off x="9301982" y="1565464"/>
              <a:ext cx="2670340" cy="1785104"/>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ü"/>
              </a:pPr>
              <a:r>
                <a:rPr lang="zh-TW" altLang="en-US" sz="2000" dirty="0"/>
                <a:t>提升屏基急重症照護水平</a:t>
              </a:r>
              <a:r>
                <a:rPr lang="en-US" altLang="zh-TW" sz="2000" dirty="0"/>
                <a:t>/</a:t>
              </a:r>
              <a:r>
                <a:rPr lang="zh-TW" altLang="en-US" sz="2000" dirty="0"/>
                <a:t>社區導向的資訊能力。</a:t>
              </a:r>
              <a:endParaRPr lang="en-US" altLang="zh-TW" sz="2000" dirty="0"/>
            </a:p>
            <a:p>
              <a:pPr marL="342900" indent="-342900">
                <a:spcBef>
                  <a:spcPts val="600"/>
                </a:spcBef>
                <a:spcAft>
                  <a:spcPts val="600"/>
                </a:spcAft>
                <a:buFont typeface="Wingdings" panose="05000000000000000000" pitchFamily="2" charset="2"/>
                <a:buChar char="ü"/>
              </a:pPr>
              <a:r>
                <a:rPr lang="zh-TW" altLang="en-US" sz="2000" dirty="0"/>
                <a:t>因應東南亞合作夥伴首要運用項目</a:t>
              </a:r>
            </a:p>
          </p:txBody>
        </p:sp>
      </p:grpSp>
      <p:sp>
        <p:nvSpPr>
          <p:cNvPr id="9219" name="文字方塊 9218">
            <a:extLst>
              <a:ext uri="{FF2B5EF4-FFF2-40B4-BE49-F238E27FC236}">
                <a16:creationId xmlns:a16="http://schemas.microsoft.com/office/drawing/2014/main" id="{FBC9D515-BC5A-411E-930A-825420FC6912}"/>
              </a:ext>
            </a:extLst>
          </p:cNvPr>
          <p:cNvSpPr txBox="1"/>
          <p:nvPr/>
        </p:nvSpPr>
        <p:spPr>
          <a:xfrm>
            <a:off x="4523931" y="1252148"/>
            <a:ext cx="6764691" cy="523220"/>
          </a:xfrm>
          <a:prstGeom prst="rect">
            <a:avLst/>
          </a:prstGeom>
          <a:noFill/>
        </p:spPr>
        <p:txBody>
          <a:bodyPr wrap="square" rtlCol="0">
            <a:spAutoFit/>
          </a:bodyPr>
          <a:lstStyle/>
          <a:p>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急重症醫療模組化 </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&amp; </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社區化連結重要關鍵</a:t>
            </a:r>
          </a:p>
        </p:txBody>
      </p:sp>
    </p:spTree>
    <p:extLst>
      <p:ext uri="{BB962C8B-B14F-4D97-AF65-F5344CB8AC3E}">
        <p14:creationId xmlns:p14="http://schemas.microsoft.com/office/powerpoint/2010/main" val="1844584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a:extLst>
              <a:ext uri="{FF2B5EF4-FFF2-40B4-BE49-F238E27FC236}">
                <a16:creationId xmlns:a16="http://schemas.microsoft.com/office/drawing/2014/main" id="{340F96BA-7A5D-440E-929A-93734D3A0091}"/>
              </a:ext>
            </a:extLst>
          </p:cNvPr>
          <p:cNvGrpSpPr/>
          <p:nvPr/>
        </p:nvGrpSpPr>
        <p:grpSpPr>
          <a:xfrm>
            <a:off x="325180" y="950601"/>
            <a:ext cx="11541639" cy="5901826"/>
            <a:chOff x="170985" y="189584"/>
            <a:chExt cx="11850030" cy="6188914"/>
          </a:xfrm>
        </p:grpSpPr>
        <p:sp>
          <p:nvSpPr>
            <p:cNvPr id="15" name="矩形 14">
              <a:extLst>
                <a:ext uri="{FF2B5EF4-FFF2-40B4-BE49-F238E27FC236}">
                  <a16:creationId xmlns:a16="http://schemas.microsoft.com/office/drawing/2014/main" id="{B4E57AEB-5A1E-4CEA-9030-21A9A0EBF9F7}"/>
                </a:ext>
              </a:extLst>
            </p:cNvPr>
            <p:cNvSpPr/>
            <p:nvPr/>
          </p:nvSpPr>
          <p:spPr>
            <a:xfrm>
              <a:off x="1459553" y="189584"/>
              <a:ext cx="10561462" cy="618891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8257C8D3-F1BD-4803-BB06-DDD1E9F32A7D}"/>
                </a:ext>
              </a:extLst>
            </p:cNvPr>
            <p:cNvGrpSpPr/>
            <p:nvPr/>
          </p:nvGrpSpPr>
          <p:grpSpPr>
            <a:xfrm>
              <a:off x="170985" y="2347349"/>
              <a:ext cx="1828101" cy="3084186"/>
              <a:chOff x="-1102723" y="2147723"/>
              <a:chExt cx="1828101" cy="3084186"/>
            </a:xfrm>
          </p:grpSpPr>
          <p:sp>
            <p:nvSpPr>
              <p:cNvPr id="17" name="矩形 16">
                <a:extLst>
                  <a:ext uri="{FF2B5EF4-FFF2-40B4-BE49-F238E27FC236}">
                    <a16:creationId xmlns:a16="http://schemas.microsoft.com/office/drawing/2014/main" id="{39B566DE-A0D5-4927-A236-5E597FE03F1F}"/>
                  </a:ext>
                </a:extLst>
              </p:cNvPr>
              <p:cNvSpPr/>
              <p:nvPr/>
            </p:nvSpPr>
            <p:spPr>
              <a:xfrm>
                <a:off x="-1102723" y="2903661"/>
                <a:ext cx="1140723" cy="505913"/>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zh-TW" altLang="en-US" sz="8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擬定計畫架構</a:t>
                </a:r>
                <a:endParaRPr lang="zh-TW" altLang="en-US" sz="800" dirty="0">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8A386461-6A62-4F9C-BB94-819EA6023649}"/>
                  </a:ext>
                </a:extLst>
              </p:cNvPr>
              <p:cNvSpPr/>
              <p:nvPr/>
            </p:nvSpPr>
            <p:spPr>
              <a:xfrm>
                <a:off x="-1097469" y="3525592"/>
                <a:ext cx="1140723" cy="46245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zh-TW" altLang="en-US" sz="8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主持惠益分享與人文倫理綱領制定相關委員會</a:t>
                </a:r>
                <a:endParaRPr lang="zh-TW" altLang="en-US" sz="800" dirty="0">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F2E31A5A-D91C-4FE3-98B2-43642BA0A1A5}"/>
                  </a:ext>
                </a:extLst>
              </p:cNvPr>
              <p:cNvSpPr/>
              <p:nvPr/>
            </p:nvSpPr>
            <p:spPr>
              <a:xfrm>
                <a:off x="-1097470" y="4147523"/>
                <a:ext cx="1140723" cy="46245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zh-TW" altLang="en-US" sz="8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促使場域建置與研發成果利於國內外推展</a:t>
                </a:r>
                <a:endParaRPr lang="zh-TW" altLang="en-US" sz="800" dirty="0">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EA18CC74-8F37-428F-AC18-3D694BFB2DA9}"/>
                  </a:ext>
                </a:extLst>
              </p:cNvPr>
              <p:cNvSpPr/>
              <p:nvPr/>
            </p:nvSpPr>
            <p:spPr>
              <a:xfrm>
                <a:off x="-1102723" y="4769454"/>
                <a:ext cx="1140723" cy="46245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zh-TW" altLang="en-US" sz="8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擴大同盟範圍</a:t>
                </a:r>
                <a:r>
                  <a:rPr lang="zh-TW" altLang="en-US" sz="8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8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弘揚病人為中心的智慧醫療引領亞洲的角色</a:t>
                </a:r>
                <a:endParaRPr lang="zh-TW" altLang="en-US" sz="800" dirty="0">
                  <a:latin typeface="微軟正黑體" panose="020B0604030504040204" pitchFamily="34" charset="-120"/>
                  <a:ea typeface="微軟正黑體" panose="020B0604030504040204" pitchFamily="34" charset="-120"/>
                </a:endParaRPr>
              </a:p>
            </p:txBody>
          </p:sp>
          <p:cxnSp>
            <p:nvCxnSpPr>
              <p:cNvPr id="21" name="接點: 肘形 20">
                <a:extLst>
                  <a:ext uri="{FF2B5EF4-FFF2-40B4-BE49-F238E27FC236}">
                    <a16:creationId xmlns:a16="http://schemas.microsoft.com/office/drawing/2014/main" id="{079C02C2-6D87-4B0B-8F20-E589B1846E9E}"/>
                  </a:ext>
                </a:extLst>
              </p:cNvPr>
              <p:cNvCxnSpPr>
                <a:cxnSpLocks/>
              </p:cNvCxnSpPr>
              <p:nvPr/>
            </p:nvCxnSpPr>
            <p:spPr>
              <a:xfrm rot="5400000">
                <a:off x="-1071399" y="3738184"/>
                <a:ext cx="2386258" cy="138737"/>
              </a:xfrm>
              <a:prstGeom prst="bentConnector2">
                <a:avLst/>
              </a:prstGeom>
              <a:ln>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027C4D37-55C1-4529-BFBE-99DB34D18415}"/>
                  </a:ext>
                </a:extLst>
              </p:cNvPr>
              <p:cNvCxnSpPr>
                <a:cxnSpLocks/>
                <a:stCxn id="18" idx="3"/>
              </p:cNvCxnSpPr>
              <p:nvPr/>
            </p:nvCxnSpPr>
            <p:spPr>
              <a:xfrm flipV="1">
                <a:off x="43254" y="3756818"/>
                <a:ext cx="133484" cy="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7143EB6E-B00B-4AB7-813F-9D9891B44DE0}"/>
                  </a:ext>
                </a:extLst>
              </p:cNvPr>
              <p:cNvCxnSpPr>
                <a:cxnSpLocks/>
              </p:cNvCxnSpPr>
              <p:nvPr/>
            </p:nvCxnSpPr>
            <p:spPr>
              <a:xfrm flipV="1">
                <a:off x="38347" y="4394513"/>
                <a:ext cx="133484" cy="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790FFBF2-5EE5-45EC-9710-8A40D7B10260}"/>
                  </a:ext>
                </a:extLst>
              </p:cNvPr>
              <p:cNvCxnSpPr>
                <a:cxnSpLocks/>
              </p:cNvCxnSpPr>
              <p:nvPr/>
            </p:nvCxnSpPr>
            <p:spPr>
              <a:xfrm flipV="1">
                <a:off x="33094" y="3169851"/>
                <a:ext cx="133484" cy="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5DC61365-2EBA-45D6-B8B1-B00F75D62215}"/>
                  </a:ext>
                </a:extLst>
              </p:cNvPr>
              <p:cNvSpPr/>
              <p:nvPr/>
            </p:nvSpPr>
            <p:spPr>
              <a:xfrm>
                <a:off x="-392222" y="2147723"/>
                <a:ext cx="1117600" cy="46245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800" b="1"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蔡篤堅教授</a:t>
                </a:r>
                <a:endParaRPr lang="en-US" altLang="zh-TW" sz="800" b="1"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8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計畫主持人</a:t>
                </a:r>
                <a:endParaRPr lang="zh-TW" altLang="en-US" sz="800" dirty="0">
                  <a:latin typeface="微軟正黑體" panose="020B0604030504040204" pitchFamily="34" charset="-120"/>
                  <a:ea typeface="微軟正黑體" panose="020B0604030504040204" pitchFamily="34" charset="-120"/>
                </a:endParaRPr>
              </a:p>
            </p:txBody>
          </p:sp>
        </p:grpSp>
        <p:pic>
          <p:nvPicPr>
            <p:cNvPr id="27" name="圖片 26">
              <a:extLst>
                <a:ext uri="{FF2B5EF4-FFF2-40B4-BE49-F238E27FC236}">
                  <a16:creationId xmlns:a16="http://schemas.microsoft.com/office/drawing/2014/main" id="{99001F14-25C0-4685-81D7-76BA8CC96CAD}"/>
                </a:ext>
              </a:extLst>
            </p:cNvPr>
            <p:cNvPicPr>
              <a:picLocks noChangeAspect="1"/>
            </p:cNvPicPr>
            <p:nvPr/>
          </p:nvPicPr>
          <p:blipFill>
            <a:blip r:embed="rId2"/>
            <a:stretch>
              <a:fillRect/>
            </a:stretch>
          </p:blipFill>
          <p:spPr>
            <a:xfrm>
              <a:off x="2042874" y="475734"/>
              <a:ext cx="9885786" cy="5832091"/>
            </a:xfrm>
            <a:prstGeom prst="rect">
              <a:avLst/>
            </a:prstGeom>
          </p:spPr>
        </p:pic>
      </p:grpSp>
      <p:sp>
        <p:nvSpPr>
          <p:cNvPr id="26" name="文字方塊 25">
            <a:extLst>
              <a:ext uri="{FF2B5EF4-FFF2-40B4-BE49-F238E27FC236}">
                <a16:creationId xmlns:a16="http://schemas.microsoft.com/office/drawing/2014/main" id="{44D2C782-DEC3-468F-AE3C-44564FB05005}"/>
              </a:ext>
            </a:extLst>
          </p:cNvPr>
          <p:cNvSpPr txBox="1"/>
          <p:nvPr/>
        </p:nvSpPr>
        <p:spPr>
          <a:xfrm>
            <a:off x="3071664" y="128826"/>
            <a:ext cx="6408712" cy="707886"/>
          </a:xfrm>
          <a:prstGeom prst="rect">
            <a:avLst/>
          </a:prstGeom>
          <a:solidFill>
            <a:schemeClr val="bg1"/>
          </a:solidFill>
        </p:spPr>
        <p:txBody>
          <a:bodyPr wrap="square" rtlCol="0">
            <a:spAutoFit/>
          </a:bodyPr>
          <a:lstStyle/>
          <a:p>
            <a:r>
              <a:rPr lang="zh-TW" altLang="en-US" sz="4000" b="1" dirty="0">
                <a:solidFill>
                  <a:srgbClr val="3366FF"/>
                </a:solidFill>
                <a:latin typeface="微軟正黑體" panose="020B0604030504040204" pitchFamily="34" charset="-120"/>
                <a:ea typeface="微軟正黑體" panose="020B0604030504040204" pitchFamily="34" charset="-120"/>
              </a:rPr>
              <a:t>聯盟成員相關研究實績特點</a:t>
            </a:r>
          </a:p>
        </p:txBody>
      </p:sp>
    </p:spTree>
    <p:extLst>
      <p:ext uri="{BB962C8B-B14F-4D97-AF65-F5344CB8AC3E}">
        <p14:creationId xmlns:p14="http://schemas.microsoft.com/office/powerpoint/2010/main" val="2240056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A95ACAE-09F5-422F-8721-B8E58AE9CCB3}"/>
              </a:ext>
            </a:extLst>
          </p:cNvPr>
          <p:cNvSpPr>
            <a:spLocks noGrp="1"/>
          </p:cNvSpPr>
          <p:nvPr>
            <p:ph type="title"/>
          </p:nvPr>
        </p:nvSpPr>
        <p:spPr>
          <a:xfrm>
            <a:off x="551384" y="2348880"/>
            <a:ext cx="10742084" cy="1362075"/>
          </a:xfrm>
        </p:spPr>
        <p:txBody>
          <a:bodyPr/>
          <a:lstStyle/>
          <a:p>
            <a:r>
              <a:rPr lang="zh-TW" altLang="en-US" sz="4800" b="1" dirty="0">
                <a:solidFill>
                  <a:srgbClr val="002060"/>
                </a:solidFill>
                <a:latin typeface="微軟正黑體" panose="020B0604030504040204" pitchFamily="34" charset="-120"/>
                <a:ea typeface="微軟正黑體" panose="020B0604030504040204" pitchFamily="34" charset="-120"/>
              </a:rPr>
              <a:t>四、國內商業效益</a:t>
            </a:r>
          </a:p>
        </p:txBody>
      </p:sp>
    </p:spTree>
    <p:extLst>
      <p:ext uri="{BB962C8B-B14F-4D97-AF65-F5344CB8AC3E}">
        <p14:creationId xmlns:p14="http://schemas.microsoft.com/office/powerpoint/2010/main" val="279990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46C6498-F8E0-4CDA-92EA-144C63B031F4}"/>
              </a:ext>
            </a:extLst>
          </p:cNvPr>
          <p:cNvSpPr/>
          <p:nvPr/>
        </p:nvSpPr>
        <p:spPr>
          <a:xfrm>
            <a:off x="911424" y="309976"/>
            <a:ext cx="10905550" cy="769441"/>
          </a:xfrm>
          <a:prstGeom prst="rect">
            <a:avLst/>
          </a:prstGeom>
        </p:spPr>
        <p:txBody>
          <a:bodyPr wrap="none">
            <a:spAutoFit/>
          </a:bodyPr>
          <a:lstStyle/>
          <a:p>
            <a:r>
              <a:rPr lang="zh-TW" altLang="en-US" sz="4400" b="1" dirty="0">
                <a:solidFill>
                  <a:srgbClr val="3366FF"/>
                </a:solidFill>
                <a:latin typeface="微軟正黑體" panose="020B0604030504040204" pitchFamily="34" charset="-120"/>
                <a:ea typeface="微軟正黑體" panose="020B0604030504040204" pitchFamily="34" charset="-120"/>
              </a:rPr>
              <a:t>產品價值定位及國內落地里程碑之具體規劃</a:t>
            </a:r>
          </a:p>
        </p:txBody>
      </p:sp>
      <p:sp>
        <p:nvSpPr>
          <p:cNvPr id="5" name="文字方塊 4">
            <a:extLst>
              <a:ext uri="{FF2B5EF4-FFF2-40B4-BE49-F238E27FC236}">
                <a16:creationId xmlns:a16="http://schemas.microsoft.com/office/drawing/2014/main" id="{B7B24F50-6B9C-4A0F-8F6E-375508C09615}"/>
              </a:ext>
            </a:extLst>
          </p:cNvPr>
          <p:cNvSpPr txBox="1"/>
          <p:nvPr/>
        </p:nvSpPr>
        <p:spPr>
          <a:xfrm>
            <a:off x="479376" y="2492896"/>
            <a:ext cx="4617301" cy="2985433"/>
          </a:xfrm>
          <a:prstGeom prst="rect">
            <a:avLst/>
          </a:prstGeom>
          <a:noFill/>
        </p:spPr>
        <p:txBody>
          <a:bodyPr wrap="square" rtlCol="0">
            <a:spAutoFit/>
          </a:bodyPr>
          <a:lstStyle/>
          <a:p>
            <a:pPr marL="342900" indent="-342900">
              <a:spcBef>
                <a:spcPts val="600"/>
              </a:spcBef>
              <a:spcAft>
                <a:spcPts val="600"/>
              </a:spcAft>
              <a:buClr>
                <a:schemeClr val="bg2">
                  <a:lumMod val="50000"/>
                </a:schemeClr>
              </a:buClr>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透過聯盟形式結合不同專業與服務量能。</a:t>
            </a:r>
            <a:endParaRPr lang="en-US" altLang="zh-TW" dirty="0">
              <a:latin typeface="微軟正黑體" panose="020B0604030504040204" pitchFamily="34" charset="-120"/>
              <a:ea typeface="微軟正黑體" panose="020B0604030504040204" pitchFamily="34" charset="-120"/>
            </a:endParaRPr>
          </a:p>
          <a:p>
            <a:pPr marL="342900" indent="-342900">
              <a:spcBef>
                <a:spcPts val="600"/>
              </a:spcBef>
              <a:spcAft>
                <a:spcPts val="600"/>
              </a:spcAft>
              <a:buClr>
                <a:schemeClr val="bg2">
                  <a:lumMod val="50000"/>
                </a:schemeClr>
              </a:buClr>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透過有制度的方式達到協同服務的效果。</a:t>
            </a:r>
            <a:endParaRPr lang="en-US" altLang="zh-TW" dirty="0">
              <a:latin typeface="微軟正黑體" panose="020B0604030504040204" pitchFamily="34" charset="-120"/>
              <a:ea typeface="微軟正黑體" panose="020B0604030504040204" pitchFamily="34" charset="-120"/>
            </a:endParaRPr>
          </a:p>
          <a:p>
            <a:pPr marL="342900" indent="-342900">
              <a:spcBef>
                <a:spcPts val="600"/>
              </a:spcBef>
              <a:spcAft>
                <a:spcPts val="600"/>
              </a:spcAft>
              <a:buClr>
                <a:schemeClr val="bg2">
                  <a:lumMod val="50000"/>
                </a:schemeClr>
              </a:buClr>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透過資源與數據整合，除發展區域特色服務，並達到全人健康服務的目的。</a:t>
            </a:r>
            <a:endParaRPr lang="en-US" altLang="zh-TW" dirty="0">
              <a:latin typeface="微軟正黑體" panose="020B0604030504040204" pitchFamily="34" charset="-120"/>
              <a:ea typeface="微軟正黑體" panose="020B0604030504040204" pitchFamily="34" charset="-120"/>
            </a:endParaRPr>
          </a:p>
        </p:txBody>
      </p:sp>
      <p:grpSp>
        <p:nvGrpSpPr>
          <p:cNvPr id="9" name="群組 8">
            <a:extLst>
              <a:ext uri="{FF2B5EF4-FFF2-40B4-BE49-F238E27FC236}">
                <a16:creationId xmlns:a16="http://schemas.microsoft.com/office/drawing/2014/main" id="{76321C8E-CFCE-4D9F-B90A-3F619EC0E0DF}"/>
              </a:ext>
            </a:extLst>
          </p:cNvPr>
          <p:cNvGrpSpPr/>
          <p:nvPr/>
        </p:nvGrpSpPr>
        <p:grpSpPr>
          <a:xfrm>
            <a:off x="5735960" y="1168726"/>
            <a:ext cx="3168352" cy="692204"/>
            <a:chOff x="7968208" y="1932514"/>
            <a:chExt cx="3168352" cy="692204"/>
          </a:xfrm>
          <a:solidFill>
            <a:schemeClr val="accent3">
              <a:lumMod val="20000"/>
              <a:lumOff val="80000"/>
            </a:schemeClr>
          </a:solidFill>
        </p:grpSpPr>
        <p:sp>
          <p:nvSpPr>
            <p:cNvPr id="7" name="流程圖: 文件 6">
              <a:extLst>
                <a:ext uri="{FF2B5EF4-FFF2-40B4-BE49-F238E27FC236}">
                  <a16:creationId xmlns:a16="http://schemas.microsoft.com/office/drawing/2014/main" id="{49E7F512-3D33-46CB-90F7-24237D6F7580}"/>
                </a:ext>
              </a:extLst>
            </p:cNvPr>
            <p:cNvSpPr/>
            <p:nvPr/>
          </p:nvSpPr>
          <p:spPr>
            <a:xfrm>
              <a:off x="7968208" y="1932514"/>
              <a:ext cx="3168352" cy="692204"/>
            </a:xfrm>
            <a:prstGeom prst="flowChartDocument">
              <a:avLst/>
            </a:prstGeom>
            <a:grpFill/>
            <a:ln>
              <a:noFill/>
            </a:ln>
            <a:effectLst>
              <a:outerShdw blurRad="63500" dist="25400" dir="5400000" sx="101000" sy="101000" rotWithShape="0">
                <a:schemeClr val="accent3">
                  <a:lumMod val="20000"/>
                  <a:lumOff val="8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5678ECCD-94A5-4352-B082-EF6563822E34}"/>
                </a:ext>
              </a:extLst>
            </p:cNvPr>
            <p:cNvSpPr/>
            <p:nvPr/>
          </p:nvSpPr>
          <p:spPr>
            <a:xfrm>
              <a:off x="8095928" y="1964973"/>
              <a:ext cx="2845651" cy="461665"/>
            </a:xfrm>
            <a:prstGeom prst="rect">
              <a:avLst/>
            </a:prstGeom>
            <a:grpFill/>
          </p:spPr>
          <p:txBody>
            <a:bodyPr wrap="none">
              <a:spAutoFit/>
            </a:bodyPr>
            <a:lstStyle/>
            <a:p>
              <a:pPr>
                <a:spcBef>
                  <a:spcPts val="600"/>
                </a:spcBef>
                <a:spcAft>
                  <a:spcPts val="600"/>
                </a:spcAft>
                <a:buClr>
                  <a:schemeClr val="bg2">
                    <a:lumMod val="50000"/>
                  </a:schemeClr>
                </a:buClr>
              </a:pPr>
              <a:r>
                <a:rPr lang="zh-TW" altLang="en-US" b="1" dirty="0">
                  <a:latin typeface="微軟正黑體" panose="020B0604030504040204" pitchFamily="34" charset="-120"/>
                  <a:ea typeface="微軟正黑體" panose="020B0604030504040204" pitchFamily="34" charset="-120"/>
                </a:rPr>
                <a:t>產出成果</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產品</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特色</a:t>
              </a:r>
            </a:p>
          </p:txBody>
        </p:sp>
      </p:grpSp>
      <p:graphicFrame>
        <p:nvGraphicFramePr>
          <p:cNvPr id="11" name="資料庫圖表 10">
            <a:extLst>
              <a:ext uri="{FF2B5EF4-FFF2-40B4-BE49-F238E27FC236}">
                <a16:creationId xmlns:a16="http://schemas.microsoft.com/office/drawing/2014/main" id="{38B0E5FC-A858-4B6C-8E88-A2F43E1C8A39}"/>
              </a:ext>
            </a:extLst>
          </p:cNvPr>
          <p:cNvGraphicFramePr/>
          <p:nvPr/>
        </p:nvGraphicFramePr>
        <p:xfrm>
          <a:off x="5447928" y="2039548"/>
          <a:ext cx="5895752" cy="4561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3110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623392" y="359898"/>
            <a:ext cx="3232962" cy="692838"/>
          </a:xfrm>
        </p:spPr>
        <p:txBody>
          <a:bodyPr>
            <a:normAutofit/>
          </a:bodyPr>
          <a:lstStyle/>
          <a:p>
            <a:r>
              <a:rPr kumimoji="1" lang="zh-TW" altLang="en-US" sz="3600" b="1" dirty="0">
                <a:solidFill>
                  <a:srgbClr val="3D4D7B"/>
                </a:solidFill>
                <a:latin typeface="微軟正黑體" panose="020B0604030504040204" pitchFamily="34" charset="-120"/>
                <a:ea typeface="微軟正黑體" panose="020B0604030504040204" pitchFamily="34" charset="-120"/>
              </a:rPr>
              <a:t>概念緣起：</a:t>
            </a:r>
          </a:p>
        </p:txBody>
      </p:sp>
      <p:pic>
        <p:nvPicPr>
          <p:cNvPr id="6" name="圖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9776" y="764704"/>
            <a:ext cx="2994044" cy="2088232"/>
          </a:xfrm>
          <a:prstGeom prst="rect">
            <a:avLst/>
          </a:prstGeom>
        </p:spPr>
      </p:pic>
      <p:pic>
        <p:nvPicPr>
          <p:cNvPr id="2" name="圖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1984" y="2996952"/>
            <a:ext cx="2114940" cy="1656184"/>
          </a:xfrm>
          <a:prstGeom prst="rect">
            <a:avLst/>
          </a:prstGeom>
        </p:spPr>
      </p:pic>
      <p:pic>
        <p:nvPicPr>
          <p:cNvPr id="3" name="圖片 2"/>
          <p:cNvPicPr>
            <a:picLocks noChangeAspect="1"/>
          </p:cNvPicPr>
          <p:nvPr/>
        </p:nvPicPr>
        <p:blipFill>
          <a:blip r:embed="rId4"/>
          <a:stretch>
            <a:fillRect/>
          </a:stretch>
        </p:blipFill>
        <p:spPr>
          <a:xfrm>
            <a:off x="1143001" y="3212976"/>
            <a:ext cx="2959265" cy="2232248"/>
          </a:xfrm>
          <a:prstGeom prst="rect">
            <a:avLst/>
          </a:prstGeom>
        </p:spPr>
      </p:pic>
      <p:pic>
        <p:nvPicPr>
          <p:cNvPr id="5" name="圖片 4"/>
          <p:cNvPicPr>
            <a:picLocks noChangeAspect="1"/>
          </p:cNvPicPr>
          <p:nvPr/>
        </p:nvPicPr>
        <p:blipFill>
          <a:blip r:embed="rId5"/>
          <a:stretch>
            <a:fillRect/>
          </a:stretch>
        </p:blipFill>
        <p:spPr>
          <a:xfrm>
            <a:off x="7968208" y="2833618"/>
            <a:ext cx="3080792" cy="2329379"/>
          </a:xfrm>
          <a:prstGeom prst="rect">
            <a:avLst/>
          </a:prstGeom>
        </p:spPr>
      </p:pic>
      <p:pic>
        <p:nvPicPr>
          <p:cNvPr id="7" name="圖片 6"/>
          <p:cNvPicPr>
            <a:picLocks noChangeAspect="1"/>
          </p:cNvPicPr>
          <p:nvPr/>
        </p:nvPicPr>
        <p:blipFill>
          <a:blip r:embed="rId6"/>
          <a:stretch>
            <a:fillRect/>
          </a:stretch>
        </p:blipFill>
        <p:spPr>
          <a:xfrm>
            <a:off x="1143000" y="1124744"/>
            <a:ext cx="2820676" cy="2016224"/>
          </a:xfrm>
          <a:prstGeom prst="rect">
            <a:avLst/>
          </a:prstGeom>
        </p:spPr>
      </p:pic>
      <p:pic>
        <p:nvPicPr>
          <p:cNvPr id="8" name="圖片 7"/>
          <p:cNvPicPr>
            <a:picLocks noChangeAspect="1"/>
          </p:cNvPicPr>
          <p:nvPr/>
        </p:nvPicPr>
        <p:blipFill>
          <a:blip r:embed="rId7"/>
          <a:stretch>
            <a:fillRect/>
          </a:stretch>
        </p:blipFill>
        <p:spPr>
          <a:xfrm>
            <a:off x="7104113" y="188640"/>
            <a:ext cx="3423775" cy="2592288"/>
          </a:xfrm>
          <a:prstGeom prst="rect">
            <a:avLst/>
          </a:prstGeom>
        </p:spPr>
      </p:pic>
      <p:pic>
        <p:nvPicPr>
          <p:cNvPr id="9" name="圖片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51785" y="3789040"/>
            <a:ext cx="1748571" cy="1296144"/>
          </a:xfrm>
          <a:prstGeom prst="rect">
            <a:avLst/>
          </a:prstGeom>
        </p:spPr>
      </p:pic>
      <p:sp>
        <p:nvSpPr>
          <p:cNvPr id="10" name="文字方塊 9"/>
          <p:cNvSpPr txBox="1"/>
          <p:nvPr/>
        </p:nvSpPr>
        <p:spPr>
          <a:xfrm>
            <a:off x="2063552" y="5541695"/>
            <a:ext cx="8784881" cy="1200329"/>
          </a:xfrm>
          <a:prstGeom prst="rect">
            <a:avLst/>
          </a:prstGeom>
          <a:noFill/>
        </p:spPr>
        <p:txBody>
          <a:bodyPr wrap="square" rtlCol="0">
            <a:spAutoFit/>
          </a:bodyPr>
          <a:lstStyle/>
          <a:p>
            <a:r>
              <a:rPr lang="zh-TW" altLang="en-US" sz="1800" dirty="0">
                <a:latin typeface="微軟正黑體" panose="020B0604030504040204" pitchFamily="34" charset="-120"/>
                <a:ea typeface="微軟正黑體" panose="020B0604030504040204" pitchFamily="34" charset="-120"/>
              </a:rPr>
              <a:t>屏基團隊自</a:t>
            </a:r>
            <a:r>
              <a:rPr lang="en-US" altLang="zh-TW" sz="1800" dirty="0">
                <a:latin typeface="微軟正黑體" panose="020B0604030504040204" pitchFamily="34" charset="-120"/>
                <a:ea typeface="微軟正黑體" panose="020B0604030504040204" pitchFamily="34" charset="-120"/>
              </a:rPr>
              <a:t>2011</a:t>
            </a:r>
            <a:r>
              <a:rPr lang="zh-TW" altLang="en-US" sz="1800" dirty="0">
                <a:latin typeface="微軟正黑體" panose="020B0604030504040204" pitchFamily="34" charset="-120"/>
                <a:ea typeface="微軟正黑體" panose="020B0604030504040204" pitchFamily="34" charset="-120"/>
              </a:rPr>
              <a:t>年起將蔡篤堅教授領導交通大學</a:t>
            </a:r>
            <a:r>
              <a:rPr lang="en-US" altLang="zh-TW" sz="1800" dirty="0">
                <a:latin typeface="微軟正黑體" panose="020B0604030504040204" pitchFamily="34" charset="-120"/>
                <a:ea typeface="微軟正黑體" panose="020B0604030504040204" pitchFamily="34" charset="-120"/>
              </a:rPr>
              <a:t>Eco-City</a:t>
            </a:r>
            <a:r>
              <a:rPr lang="zh-TW" altLang="en-US" sz="1800" dirty="0">
                <a:latin typeface="微軟正黑體" panose="020B0604030504040204" pitchFamily="34" charset="-120"/>
                <a:ea typeface="微軟正黑體" panose="020B0604030504040204" pitchFamily="34" charset="-120"/>
              </a:rPr>
              <a:t>團隊建立全國第一個融入城市規劃的智慧生活實體實驗室，應用於宜蘭金岳部落原住民社區，目前以此模式已經延伸到台北市忠勤里、高雄氣爆災區重建以及屏北地區，並結合多元海外醫療經驗，成功以產學合作的方式成立智慧健康科技公司：先進醫資。</a:t>
            </a:r>
          </a:p>
        </p:txBody>
      </p:sp>
      <p:sp>
        <p:nvSpPr>
          <p:cNvPr id="11" name="文字方塊 10"/>
          <p:cNvSpPr txBox="1"/>
          <p:nvPr/>
        </p:nvSpPr>
        <p:spPr>
          <a:xfrm>
            <a:off x="6023993" y="4725145"/>
            <a:ext cx="1872208" cy="646331"/>
          </a:xfrm>
          <a:prstGeom prst="rect">
            <a:avLst/>
          </a:prstGeom>
          <a:noFill/>
        </p:spPr>
        <p:txBody>
          <a:bodyPr wrap="square" rtlCol="0">
            <a:spAutoFit/>
          </a:bodyPr>
          <a:lstStyle/>
          <a:p>
            <a:r>
              <a:rPr lang="zh-TW" altLang="en-US" sz="1800" dirty="0">
                <a:solidFill>
                  <a:srgbClr val="7030A0"/>
                </a:solidFill>
              </a:rPr>
              <a:t>原始交大智慧健康城市規劃藍圖</a:t>
            </a:r>
          </a:p>
        </p:txBody>
      </p:sp>
    </p:spTree>
    <p:extLst>
      <p:ext uri="{BB962C8B-B14F-4D97-AF65-F5344CB8AC3E}">
        <p14:creationId xmlns:p14="http://schemas.microsoft.com/office/powerpoint/2010/main" val="7664689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01474" y="2133600"/>
            <a:ext cx="3350154" cy="2058988"/>
            <a:chOff x="34" y="1344"/>
            <a:chExt cx="1948" cy="1297"/>
          </a:xfrm>
        </p:grpSpPr>
        <p:sp>
          <p:nvSpPr>
            <p:cNvPr id="472069" name="Cloud"/>
            <p:cNvSpPr>
              <a:spLocks noChangeAspect="1" noEditPoints="1" noChangeArrowheads="1"/>
            </p:cNvSpPr>
            <p:nvPr/>
          </p:nvSpPr>
          <p:spPr bwMode="auto">
            <a:xfrm>
              <a:off x="98" y="1573"/>
              <a:ext cx="1865" cy="1048"/>
            </a:xfrm>
            <a:custGeom>
              <a:avLst/>
              <a:gdLst>
                <a:gd name="T0" fmla="*/ 6 w 21600"/>
                <a:gd name="T1" fmla="*/ 524 h 21600"/>
                <a:gd name="T2" fmla="*/ 932 w 21600"/>
                <a:gd name="T3" fmla="*/ 1047 h 21600"/>
                <a:gd name="T4" fmla="*/ 1863 w 21600"/>
                <a:gd name="T5" fmla="*/ 524 h 21600"/>
                <a:gd name="T6" fmla="*/ 932 w 21600"/>
                <a:gd name="T7" fmla="*/ 60 h 21600"/>
                <a:gd name="T8" fmla="*/ 0 60000 65536"/>
                <a:gd name="T9" fmla="*/ 0 60000 65536"/>
                <a:gd name="T10" fmla="*/ 0 60000 65536"/>
                <a:gd name="T11" fmla="*/ 0 60000 65536"/>
                <a:gd name="T12" fmla="*/ 2977 w 21600"/>
                <a:gd name="T13" fmla="*/ 3256 h 21600"/>
                <a:gd name="T14" fmla="*/ 17083 w 21600"/>
                <a:gd name="T15" fmla="*/ 17334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C0C0C0"/>
                </a:gs>
                <a:gs pos="100000">
                  <a:srgbClr val="DDDDDD"/>
                </a:gs>
              </a:gsLst>
              <a:lin ang="2700000" scaled="1"/>
            </a:gradFill>
            <a:ln>
              <a:noFill/>
            </a:ln>
            <a:effectLst>
              <a:outerShdw blurRad="63500"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zh-TW" altLang="en-US"/>
            </a:p>
          </p:txBody>
        </p:sp>
        <p:sp>
          <p:nvSpPr>
            <p:cNvPr id="472070" name="Oval 6"/>
            <p:cNvSpPr>
              <a:spLocks noChangeArrowheads="1"/>
            </p:cNvSpPr>
            <p:nvPr/>
          </p:nvSpPr>
          <p:spPr bwMode="auto">
            <a:xfrm>
              <a:off x="295" y="1653"/>
              <a:ext cx="1479" cy="797"/>
            </a:xfrm>
            <a:prstGeom prst="ellipse">
              <a:avLst/>
            </a:prstGeom>
            <a:gradFill rotWithShape="1">
              <a:gsLst>
                <a:gs pos="0">
                  <a:srgbClr val="FFFF66"/>
                </a:gs>
                <a:gs pos="100000">
                  <a:srgbClr val="FFFF99"/>
                </a:gs>
              </a:gsLst>
              <a:lin ang="5400000" scaled="1"/>
            </a:gradFill>
            <a:ln w="9525">
              <a:solidFill>
                <a:schemeClr val="bg2"/>
              </a:solidFill>
              <a:round/>
              <a:headEnd/>
              <a:tailEnd/>
            </a:ln>
            <a:effectLst>
              <a:outerShdw dist="52363" dir="4557825" algn="ctr" rotWithShape="0">
                <a:schemeClr val="bg2"/>
              </a:outerShdw>
            </a:effectLst>
          </p:spPr>
          <p:txBody>
            <a:bodyPr wrap="none" anchor="ct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2087" name="Text Box 7"/>
            <p:cNvSpPr txBox="1">
              <a:spLocks noChangeAspect="1" noChangeArrowheads="1"/>
            </p:cNvSpPr>
            <p:nvPr/>
          </p:nvSpPr>
          <p:spPr bwMode="auto">
            <a:xfrm>
              <a:off x="538" y="2118"/>
              <a:ext cx="1033"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r>
                <a:rPr lang="en-US" altLang="zh-TW" sz="1200" b="1">
                  <a:solidFill>
                    <a:srgbClr val="FF3300"/>
                  </a:solidFill>
                  <a:latin typeface="微軟正黑體" charset="0"/>
                  <a:ea typeface="微軟正黑體" charset="0"/>
                  <a:cs typeface="微軟正黑體" charset="0"/>
                </a:rPr>
                <a:t>1.Data integration system</a:t>
              </a:r>
              <a:endParaRPr lang="zh-TW" altLang="en-US" sz="1200" b="1">
                <a:solidFill>
                  <a:srgbClr val="FF3300"/>
                </a:solidFill>
                <a:latin typeface="微軟正黑體" charset="0"/>
                <a:ea typeface="微軟正黑體" charset="0"/>
                <a:cs typeface="微軟正黑體" charset="0"/>
              </a:endParaRPr>
            </a:p>
            <a:p>
              <a:r>
                <a:rPr lang="en-US" altLang="zh-TW" sz="1200" b="1">
                  <a:solidFill>
                    <a:srgbClr val="FF3300"/>
                  </a:solidFill>
                  <a:latin typeface="微軟正黑體" charset="0"/>
                  <a:ea typeface="微軟正黑體" charset="0"/>
                  <a:cs typeface="微軟正黑體" charset="0"/>
                </a:rPr>
                <a:t>2.Health Care Platform</a:t>
              </a:r>
              <a:endParaRPr lang="zh-TW" altLang="en-US" sz="1200" b="1">
                <a:solidFill>
                  <a:srgbClr val="FF3300"/>
                </a:solidFill>
                <a:latin typeface="微軟正黑體" charset="0"/>
                <a:ea typeface="微軟正黑體" charset="0"/>
                <a:cs typeface="微軟正黑體" charset="0"/>
              </a:endParaRPr>
            </a:p>
          </p:txBody>
        </p:sp>
        <p:sp>
          <p:nvSpPr>
            <p:cNvPr id="472072" name="Text Box 8"/>
            <p:cNvSpPr txBox="1">
              <a:spLocks noChangeAspect="1" noChangeArrowheads="1"/>
            </p:cNvSpPr>
            <p:nvPr/>
          </p:nvSpPr>
          <p:spPr bwMode="auto">
            <a:xfrm>
              <a:off x="34" y="1344"/>
              <a:ext cx="1948" cy="523"/>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defRPr/>
              </a:pPr>
              <a:r>
                <a:rPr lang="en-US" altLang="zh-TW" b="1">
                  <a:solidFill>
                    <a:srgbClr val="A50021"/>
                  </a:solidFill>
                  <a:effectLst>
                    <a:outerShdw blurRad="38100" dist="38100" dir="2700000" algn="tl">
                      <a:srgbClr val="DDDDDD"/>
                    </a:outerShdw>
                  </a:effectLst>
                  <a:latin typeface="微軟正黑體" charset="0"/>
                  <a:ea typeface="微軟正黑體" charset="0"/>
                  <a:cs typeface="微軟正黑體" charset="0"/>
                </a:rPr>
                <a:t>System Cloud</a:t>
              </a:r>
            </a:p>
            <a:p>
              <a:pPr algn="ctr" eaLnBrk="1" hangingPunct="1">
                <a:defRPr/>
              </a:pPr>
              <a:r>
                <a:rPr lang="en-US" altLang="zh-TW" b="1">
                  <a:solidFill>
                    <a:srgbClr val="A50021"/>
                  </a:solidFill>
                  <a:effectLst>
                    <a:outerShdw blurRad="38100" dist="38100" dir="2700000" algn="tl">
                      <a:srgbClr val="DDDDDD"/>
                    </a:outerShdw>
                  </a:effectLst>
                  <a:latin typeface="微軟正黑體" charset="0"/>
                  <a:ea typeface="微軟正黑體" charset="0"/>
                  <a:cs typeface="微軟正黑體" charset="0"/>
                </a:rPr>
                <a:t>Call Center in SECOM</a:t>
              </a:r>
              <a:endParaRPr lang="zh-TW" altLang="en-US" b="1">
                <a:solidFill>
                  <a:srgbClr val="A50021"/>
                </a:solidFill>
                <a:effectLst>
                  <a:outerShdw blurRad="38100" dist="38100" dir="2700000" algn="tl">
                    <a:srgbClr val="DDDDDD"/>
                  </a:outerShdw>
                </a:effectLst>
                <a:latin typeface="微軟正黑體" charset="0"/>
                <a:ea typeface="微軟正黑體" charset="0"/>
                <a:cs typeface="微軟正黑體" charset="0"/>
              </a:endParaRPr>
            </a:p>
          </p:txBody>
        </p:sp>
        <p:grpSp>
          <p:nvGrpSpPr>
            <p:cNvPr id="42089" name="Group 9"/>
            <p:cNvGrpSpPr>
              <a:grpSpLocks noChangeAspect="1"/>
            </p:cNvGrpSpPr>
            <p:nvPr/>
          </p:nvGrpSpPr>
          <p:grpSpPr bwMode="auto">
            <a:xfrm>
              <a:off x="469" y="1801"/>
              <a:ext cx="427" cy="292"/>
              <a:chOff x="1536" y="3504"/>
              <a:chExt cx="753" cy="421"/>
            </a:xfrm>
          </p:grpSpPr>
          <p:pic>
            <p:nvPicPr>
              <p:cNvPr id="42092"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6" y="3664"/>
                <a:ext cx="753" cy="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2093" name="Group 11"/>
              <p:cNvGrpSpPr>
                <a:grpSpLocks noChangeAspect="1"/>
              </p:cNvGrpSpPr>
              <p:nvPr/>
            </p:nvGrpSpPr>
            <p:grpSpPr bwMode="auto">
              <a:xfrm>
                <a:off x="1995" y="3594"/>
                <a:ext cx="224" cy="267"/>
                <a:chOff x="3439" y="865"/>
                <a:chExt cx="442" cy="589"/>
              </a:xfrm>
            </p:grpSpPr>
            <p:sp>
              <p:nvSpPr>
                <p:cNvPr id="42095" name="AutoShape 12"/>
                <p:cNvSpPr>
                  <a:spLocks noChangeAspect="1" noChangeArrowheads="1"/>
                </p:cNvSpPr>
                <p:nvPr/>
              </p:nvSpPr>
              <p:spPr bwMode="auto">
                <a:xfrm>
                  <a:off x="3439" y="865"/>
                  <a:ext cx="326" cy="389"/>
                </a:xfrm>
                <a:prstGeom prst="can">
                  <a:avLst>
                    <a:gd name="adj" fmla="val 24009"/>
                  </a:avLst>
                </a:prstGeom>
                <a:gradFill rotWithShape="0">
                  <a:gsLst>
                    <a:gs pos="0">
                      <a:srgbClr val="000000"/>
                    </a:gs>
                    <a:gs pos="50000">
                      <a:srgbClr val="333333"/>
                    </a:gs>
                    <a:gs pos="100000">
                      <a:srgbClr val="000000"/>
                    </a:gs>
                  </a:gsLst>
                  <a:lin ang="0" scaled="1"/>
                </a:gra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wrap="none" lIns="0" tIns="0" rIns="0" bIns="0"/>
                <a:lstStyle/>
                <a:p>
                  <a:pPr algn="ctr" eaLnBrk="0" hangingPunct="0">
                    <a:spcBef>
                      <a:spcPct val="30000"/>
                    </a:spcBef>
                    <a:buClr>
                      <a:schemeClr val="tx2"/>
                    </a:buClr>
                    <a:buSzPct val="75000"/>
                    <a:buFont typeface="標楷體" charset="0"/>
                    <a:buNone/>
                  </a:pPr>
                  <a:endParaRPr kumimoji="0" lang="zh-TW" altLang="en-US">
                    <a:latin typeface="微軟正黑體" charset="0"/>
                    <a:ea typeface="微軟正黑體" charset="0"/>
                    <a:cs typeface="微軟正黑體" charset="0"/>
                  </a:endParaRPr>
                </a:p>
              </p:txBody>
            </p:sp>
            <p:sp>
              <p:nvSpPr>
                <p:cNvPr id="42096" name="AutoShape 13"/>
                <p:cNvSpPr>
                  <a:spLocks noChangeAspect="1" noChangeArrowheads="1"/>
                </p:cNvSpPr>
                <p:nvPr/>
              </p:nvSpPr>
              <p:spPr bwMode="auto">
                <a:xfrm>
                  <a:off x="3556" y="1065"/>
                  <a:ext cx="325" cy="389"/>
                </a:xfrm>
                <a:prstGeom prst="can">
                  <a:avLst>
                    <a:gd name="adj" fmla="val 24083"/>
                  </a:avLst>
                </a:prstGeom>
                <a:gradFill rotWithShape="0">
                  <a:gsLst>
                    <a:gs pos="0">
                      <a:srgbClr val="000000"/>
                    </a:gs>
                    <a:gs pos="50000">
                      <a:srgbClr val="333333"/>
                    </a:gs>
                    <a:gs pos="100000">
                      <a:srgbClr val="000000"/>
                    </a:gs>
                  </a:gsLst>
                  <a:lin ang="0" scaled="1"/>
                </a:gra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wrap="none" lIns="0" tIns="0" rIns="0" bIns="0"/>
                <a:lstStyle/>
                <a:p>
                  <a:pPr algn="ctr" eaLnBrk="0" hangingPunct="0">
                    <a:spcBef>
                      <a:spcPct val="30000"/>
                    </a:spcBef>
                    <a:buClr>
                      <a:schemeClr val="tx2"/>
                    </a:buClr>
                    <a:buSzPct val="75000"/>
                    <a:buFont typeface="標楷體" charset="0"/>
                    <a:buNone/>
                  </a:pPr>
                  <a:endParaRPr kumimoji="0" lang="zh-TW" altLang="en-US">
                    <a:latin typeface="微軟正黑體" charset="0"/>
                    <a:ea typeface="微軟正黑體" charset="0"/>
                    <a:cs typeface="微軟正黑體" charset="0"/>
                  </a:endParaRPr>
                </a:p>
              </p:txBody>
            </p:sp>
          </p:grpSp>
          <p:pic>
            <p:nvPicPr>
              <p:cNvPr id="42094" name="Picture 14" descr="compaq proliant 7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4" y="3504"/>
                <a:ext cx="375"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42090" name="AutoShape 15"/>
            <p:cNvCxnSpPr>
              <a:cxnSpLocks noChangeShapeType="1"/>
            </p:cNvCxnSpPr>
            <p:nvPr/>
          </p:nvCxnSpPr>
          <p:spPr bwMode="auto">
            <a:xfrm flipV="1">
              <a:off x="890" y="1879"/>
              <a:ext cx="139" cy="152"/>
            </a:xfrm>
            <a:prstGeom prst="bentConnector3">
              <a:avLst>
                <a:gd name="adj1" fmla="val 49639"/>
              </a:avLst>
            </a:prstGeom>
            <a:noFill/>
            <a:ln w="28575">
              <a:solidFill>
                <a:srgbClr val="FF9900"/>
              </a:solidFill>
              <a:miter lim="800000"/>
              <a:headEnd/>
              <a:tailEnd/>
            </a:ln>
            <a:extLst>
              <a:ext uri="{909E8E84-426E-40dd-AFC4-6F175D3DCCD1}">
                <a14:hiddenFill xmlns="" xmlns:a14="http://schemas.microsoft.com/office/drawing/2010/main">
                  <a:noFill/>
                </a14:hiddenFill>
              </a:ext>
            </a:extLst>
          </p:spPr>
        </p:cxnSp>
        <p:pic>
          <p:nvPicPr>
            <p:cNvPr id="42091" name="Picture 9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1" y="1720"/>
              <a:ext cx="421" cy="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183" name="AutoShape 17"/>
          <p:cNvSpPr>
            <a:spLocks noChangeArrowheads="1"/>
          </p:cNvSpPr>
          <p:nvPr/>
        </p:nvSpPr>
        <p:spPr bwMode="auto">
          <a:xfrm>
            <a:off x="1870473" y="849315"/>
            <a:ext cx="3508375" cy="574675"/>
          </a:xfrm>
          <a:prstGeom prst="chevron">
            <a:avLst>
              <a:gd name="adj" fmla="val 140884"/>
            </a:avLst>
          </a:prstGeom>
          <a:solidFill>
            <a:srgbClr val="99CCFF"/>
          </a:solidFill>
          <a:ln w="28575">
            <a:solidFill>
              <a:srgbClr val="333399"/>
            </a:solidFill>
            <a:miter lim="800000"/>
            <a:headEnd/>
            <a:tailEnd/>
          </a:ln>
        </p:spPr>
        <p:txBody>
          <a:bodyPr wrap="none" anchor="ctr"/>
          <a:lstStyle/>
          <a:p>
            <a:pPr algn="ctr"/>
            <a:r>
              <a:rPr lang="en-US" altLang="zh-TW" b="1"/>
              <a:t>Service Team(B)</a:t>
            </a:r>
          </a:p>
        </p:txBody>
      </p:sp>
      <p:sp>
        <p:nvSpPr>
          <p:cNvPr id="7184" name="AutoShape 18"/>
          <p:cNvSpPr>
            <a:spLocks noChangeArrowheads="1"/>
          </p:cNvSpPr>
          <p:nvPr/>
        </p:nvSpPr>
        <p:spPr bwMode="auto">
          <a:xfrm>
            <a:off x="4520672" y="849315"/>
            <a:ext cx="3508375" cy="574675"/>
          </a:xfrm>
          <a:prstGeom prst="chevron">
            <a:avLst>
              <a:gd name="adj" fmla="val 140884"/>
            </a:avLst>
          </a:prstGeom>
          <a:solidFill>
            <a:srgbClr val="FF9966"/>
          </a:solidFill>
          <a:ln w="28575">
            <a:solidFill>
              <a:srgbClr val="990000"/>
            </a:solidFill>
            <a:miter lim="800000"/>
            <a:headEnd/>
            <a:tailEnd/>
          </a:ln>
        </p:spPr>
        <p:txBody>
          <a:bodyPr wrap="none" anchor="ctr"/>
          <a:lstStyle/>
          <a:p>
            <a:pPr algn="ctr"/>
            <a:r>
              <a:rPr lang="en-US" altLang="zh-TW" sz="2000" b="1"/>
              <a:t>Community(B)</a:t>
            </a:r>
          </a:p>
        </p:txBody>
      </p:sp>
      <p:sp>
        <p:nvSpPr>
          <p:cNvPr id="472085" name="Text Box 21"/>
          <p:cNvSpPr txBox="1">
            <a:spLocks noChangeArrowheads="1"/>
          </p:cNvSpPr>
          <p:nvPr/>
        </p:nvSpPr>
        <p:spPr bwMode="auto">
          <a:xfrm>
            <a:off x="2066529" y="152400"/>
            <a:ext cx="8058944" cy="584200"/>
          </a:xfrm>
          <a:prstGeom prst="rect">
            <a:avLst/>
          </a:prstGeom>
          <a:noFill/>
          <a:ln w="9525" algn="ctr">
            <a:noFill/>
            <a:miter lim="800000"/>
            <a:headEnd/>
            <a:tailEnd/>
          </a:ln>
          <a:effec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spcBef>
                <a:spcPct val="50000"/>
              </a:spcBef>
              <a:defRPr/>
            </a:pPr>
            <a:r>
              <a:rPr lang="en-US" altLang="zh-TW" sz="3200" b="1">
                <a:effectLst>
                  <a:outerShdw blurRad="38100" dist="38100" dir="2700000" algn="tl">
                    <a:srgbClr val="DDDDDD"/>
                  </a:outerShdw>
                </a:effectLst>
                <a:latin typeface="微軟正黑體" charset="0"/>
                <a:ea typeface="微軟正黑體" charset="0"/>
                <a:cs typeface="微軟正黑體" charset="0"/>
              </a:rPr>
              <a:t>E-Health Platform for Living lab </a:t>
            </a:r>
            <a:endParaRPr lang="zh-TW" altLang="en-US" sz="3200" b="1">
              <a:effectLst>
                <a:outerShdw blurRad="38100" dist="38100" dir="2700000" algn="tl">
                  <a:srgbClr val="DDDDDD"/>
                </a:outerShdw>
              </a:effectLst>
              <a:latin typeface="微軟正黑體" charset="0"/>
              <a:ea typeface="微軟正黑體" charset="0"/>
              <a:cs typeface="微軟正黑體" charset="0"/>
            </a:endParaRPr>
          </a:p>
        </p:txBody>
      </p:sp>
      <p:sp>
        <p:nvSpPr>
          <p:cNvPr id="472066" name="Cloud"/>
          <p:cNvSpPr>
            <a:spLocks noChangeAspect="1" noEditPoints="1" noChangeArrowheads="1"/>
          </p:cNvSpPr>
          <p:nvPr/>
        </p:nvSpPr>
        <p:spPr bwMode="auto">
          <a:xfrm>
            <a:off x="5122599" y="1897065"/>
            <a:ext cx="2887531" cy="1425575"/>
          </a:xfrm>
          <a:custGeom>
            <a:avLst/>
            <a:gdLst>
              <a:gd name="T0" fmla="*/ 8268 w 21600"/>
              <a:gd name="T1" fmla="*/ 713582 h 21600"/>
              <a:gd name="T2" fmla="*/ 1332707 w 21600"/>
              <a:gd name="T3" fmla="*/ 1425643 h 21600"/>
              <a:gd name="T4" fmla="*/ 2663192 w 21600"/>
              <a:gd name="T5" fmla="*/ 713582 h 21600"/>
              <a:gd name="T6" fmla="*/ 1332707 w 21600"/>
              <a:gd name="T7" fmla="*/ 81599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C0C0C0"/>
              </a:gs>
              <a:gs pos="100000">
                <a:srgbClr val="DDDDDD"/>
              </a:gs>
            </a:gsLst>
            <a:lin ang="2700000" scaled="1"/>
          </a:gradFill>
          <a:ln>
            <a:noFill/>
          </a:ln>
          <a:effectLst>
            <a:outerShdw blurRad="63500"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zh-TW" altLang="en-US"/>
          </a:p>
        </p:txBody>
      </p:sp>
      <p:sp>
        <p:nvSpPr>
          <p:cNvPr id="41990" name="Oval 3"/>
          <p:cNvSpPr>
            <a:spLocks noChangeArrowheads="1"/>
          </p:cNvSpPr>
          <p:nvPr/>
        </p:nvSpPr>
        <p:spPr bwMode="auto">
          <a:xfrm>
            <a:off x="5421842" y="2074863"/>
            <a:ext cx="2120504" cy="990600"/>
          </a:xfrm>
          <a:prstGeom prst="ellipse">
            <a:avLst/>
          </a:prstGeom>
          <a:gradFill rotWithShape="1">
            <a:gsLst>
              <a:gs pos="0">
                <a:srgbClr val="FFFF66"/>
              </a:gs>
              <a:gs pos="100000">
                <a:srgbClr val="FFFF99"/>
              </a:gs>
            </a:gsLst>
            <a:lin ang="5400000" scaled="1"/>
          </a:gradFill>
          <a:ln w="9525">
            <a:solidFill>
              <a:schemeClr val="bg2"/>
            </a:solidFill>
            <a:round/>
            <a:headEnd/>
            <a:tailEnd/>
          </a:ln>
          <a:effectLst>
            <a:outerShdw dist="52363" dir="4557825" algn="ctr" rotWithShape="0">
              <a:schemeClr val="bg2"/>
            </a:outerShdw>
          </a:effectLst>
        </p:spPr>
        <p:txBody>
          <a:bodyPr wrap="none" anchor="ctr"/>
          <a:lstStyle/>
          <a:p>
            <a:pPr algn="ctr"/>
            <a:r>
              <a:rPr lang="en-US" altLang="zh-TW" sz="1400" b="1"/>
              <a:t>Jin-yue Community</a:t>
            </a:r>
          </a:p>
          <a:p>
            <a:pPr algn="ctr"/>
            <a:r>
              <a:rPr kumimoji="0" lang="en-US" altLang="zh-TW" sz="1400" b="1"/>
              <a:t>Development </a:t>
            </a:r>
          </a:p>
          <a:p>
            <a:pPr algn="ctr"/>
            <a:r>
              <a:rPr kumimoji="0" lang="en-US" altLang="zh-TW" sz="1400" b="1"/>
              <a:t>Association</a:t>
            </a:r>
            <a:endParaRPr kumimoji="0" lang="zh-TW" altLang="en-US" sz="1400" b="1"/>
          </a:p>
        </p:txBody>
      </p:sp>
      <p:sp>
        <p:nvSpPr>
          <p:cNvPr id="472068" name="Rectangle 4"/>
          <p:cNvSpPr>
            <a:spLocks noChangeArrowheads="1"/>
          </p:cNvSpPr>
          <p:nvPr/>
        </p:nvSpPr>
        <p:spPr bwMode="auto">
          <a:xfrm>
            <a:off x="8273257" y="4087813"/>
            <a:ext cx="77391" cy="431800"/>
          </a:xfrm>
          <a:prstGeom prst="rect">
            <a:avLst/>
          </a:prstGeom>
          <a:solidFill>
            <a:srgbClr val="FFFFFF"/>
          </a:solidFill>
          <a:ln w="9525" algn="ctr">
            <a:noFill/>
            <a:miter lim="800000"/>
            <a:headEnd/>
            <a:tailEnd/>
          </a:ln>
          <a:effectLst/>
        </p:spPr>
        <p:txBody>
          <a:bodyPr wrap="none" anchor="ct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72086" name="Text Box 22"/>
          <p:cNvSpPr txBox="1">
            <a:spLocks noChangeAspect="1" noChangeArrowheads="1"/>
          </p:cNvSpPr>
          <p:nvPr/>
        </p:nvSpPr>
        <p:spPr bwMode="auto">
          <a:xfrm>
            <a:off x="4993078" y="1581152"/>
            <a:ext cx="2964274" cy="830997"/>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defRPr/>
            </a:pPr>
            <a:r>
              <a:rPr lang="en-US" altLang="zh-TW" b="1">
                <a:solidFill>
                  <a:srgbClr val="A50021"/>
                </a:solidFill>
                <a:effectLst>
                  <a:outerShdw blurRad="38100" dist="38100" dir="2700000" algn="tl">
                    <a:srgbClr val="DDDDDD"/>
                  </a:outerShdw>
                </a:effectLst>
                <a:latin typeface="微軟正黑體" charset="0"/>
                <a:ea typeface="微軟正黑體" charset="0"/>
                <a:cs typeface="微軟正黑體" charset="0"/>
              </a:rPr>
              <a:t>Autonomous</a:t>
            </a:r>
          </a:p>
          <a:p>
            <a:pPr algn="ctr" eaLnBrk="1" hangingPunct="1">
              <a:defRPr/>
            </a:pPr>
            <a:r>
              <a:rPr lang="en-US" altLang="zh-TW" b="1">
                <a:solidFill>
                  <a:srgbClr val="A50021"/>
                </a:solidFill>
                <a:effectLst>
                  <a:outerShdw blurRad="38100" dist="38100" dir="2700000" algn="tl">
                    <a:srgbClr val="DDDDDD"/>
                  </a:outerShdw>
                </a:effectLst>
                <a:latin typeface="微軟正黑體" charset="0"/>
                <a:ea typeface="微軟正黑體" charset="0"/>
                <a:cs typeface="微軟正黑體" charset="0"/>
              </a:rPr>
              <a:t>Community Cloud </a:t>
            </a:r>
            <a:endParaRPr lang="zh-TW" altLang="en-US" b="1">
              <a:solidFill>
                <a:srgbClr val="A50021"/>
              </a:solidFill>
              <a:effectLst>
                <a:outerShdw blurRad="38100" dist="38100" dir="2700000" algn="tl">
                  <a:srgbClr val="DDDDDD"/>
                </a:outerShdw>
              </a:effectLst>
              <a:latin typeface="微軟正黑體" charset="0"/>
              <a:ea typeface="微軟正黑體" charset="0"/>
              <a:cs typeface="微軟正黑體" charset="0"/>
            </a:endParaRPr>
          </a:p>
        </p:txBody>
      </p:sp>
      <p:sp>
        <p:nvSpPr>
          <p:cNvPr id="472087" name="Line 23"/>
          <p:cNvSpPr>
            <a:spLocks noChangeShapeType="1"/>
          </p:cNvSpPr>
          <p:nvPr/>
        </p:nvSpPr>
        <p:spPr bwMode="auto">
          <a:xfrm flipV="1">
            <a:off x="5719367" y="3681415"/>
            <a:ext cx="220133" cy="395287"/>
          </a:xfrm>
          <a:prstGeom prst="line">
            <a:avLst/>
          </a:prstGeom>
          <a:noFill/>
          <a:ln w="38100">
            <a:solidFill>
              <a:srgbClr val="FF0000"/>
            </a:solidFill>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72088" name="Line 24"/>
          <p:cNvSpPr>
            <a:spLocks noChangeShapeType="1"/>
          </p:cNvSpPr>
          <p:nvPr/>
        </p:nvSpPr>
        <p:spPr bwMode="auto">
          <a:xfrm flipV="1">
            <a:off x="6448559" y="3732214"/>
            <a:ext cx="55033" cy="407987"/>
          </a:xfrm>
          <a:prstGeom prst="line">
            <a:avLst/>
          </a:prstGeom>
          <a:noFill/>
          <a:ln w="38100">
            <a:solidFill>
              <a:srgbClr val="FF0000"/>
            </a:solidFill>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72089" name="Line 25"/>
          <p:cNvSpPr>
            <a:spLocks noChangeShapeType="1"/>
          </p:cNvSpPr>
          <p:nvPr/>
        </p:nvSpPr>
        <p:spPr bwMode="auto">
          <a:xfrm flipH="1" flipV="1">
            <a:off x="6985133" y="3757615"/>
            <a:ext cx="96308" cy="407987"/>
          </a:xfrm>
          <a:prstGeom prst="line">
            <a:avLst/>
          </a:prstGeom>
          <a:noFill/>
          <a:ln w="38100">
            <a:solidFill>
              <a:srgbClr val="FF0000"/>
            </a:solidFill>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72090" name="Line 26"/>
          <p:cNvSpPr>
            <a:spLocks noChangeShapeType="1"/>
          </p:cNvSpPr>
          <p:nvPr/>
        </p:nvSpPr>
        <p:spPr bwMode="auto">
          <a:xfrm flipH="1" flipV="1">
            <a:off x="7700567" y="3630615"/>
            <a:ext cx="206375" cy="357187"/>
          </a:xfrm>
          <a:prstGeom prst="line">
            <a:avLst/>
          </a:prstGeom>
          <a:noFill/>
          <a:ln w="38100">
            <a:solidFill>
              <a:srgbClr val="FF0000"/>
            </a:solidFill>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1997" name="Oval 27"/>
          <p:cNvSpPr>
            <a:spLocks noChangeArrowheads="1"/>
          </p:cNvSpPr>
          <p:nvPr/>
        </p:nvSpPr>
        <p:spPr bwMode="auto">
          <a:xfrm rot="708805">
            <a:off x="5060687" y="3973515"/>
            <a:ext cx="732631" cy="376237"/>
          </a:xfrm>
          <a:prstGeom prst="ellipse">
            <a:avLst/>
          </a:prstGeom>
          <a:solidFill>
            <a:srgbClr val="FFCC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en-US" altLang="zh-TW" sz="1600" b="1">
                <a:ea typeface="微軟正黑體" charset="0"/>
                <a:cs typeface="微軟正黑體" charset="0"/>
              </a:rPr>
              <a:t>Leader</a:t>
            </a:r>
            <a:endParaRPr lang="zh-TW" altLang="en-US" sz="1600" b="1">
              <a:ea typeface="微軟正黑體" charset="0"/>
              <a:cs typeface="微軟正黑體" charset="0"/>
            </a:endParaRPr>
          </a:p>
        </p:txBody>
      </p:sp>
      <p:sp>
        <p:nvSpPr>
          <p:cNvPr id="41998" name="Oval 28"/>
          <p:cNvSpPr>
            <a:spLocks noChangeArrowheads="1"/>
          </p:cNvSpPr>
          <p:nvPr/>
        </p:nvSpPr>
        <p:spPr bwMode="auto">
          <a:xfrm rot="188415">
            <a:off x="5872429" y="4138615"/>
            <a:ext cx="732631" cy="376237"/>
          </a:xfrm>
          <a:prstGeom prst="ellipse">
            <a:avLst/>
          </a:prstGeom>
          <a:solidFill>
            <a:srgbClr val="FFCC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en-US" altLang="zh-TW" sz="1200" b="1">
                <a:ea typeface="微軟正黑體" charset="0"/>
                <a:cs typeface="微軟正黑體" charset="0"/>
              </a:rPr>
              <a:t>Profes</a:t>
            </a:r>
          </a:p>
          <a:p>
            <a:pPr algn="ctr"/>
            <a:r>
              <a:rPr lang="en-US" altLang="zh-TW" sz="1200" b="1">
                <a:ea typeface="微軟正黑體" charset="0"/>
                <a:cs typeface="微軟正黑體" charset="0"/>
              </a:rPr>
              <a:t>sional</a:t>
            </a:r>
            <a:endParaRPr lang="zh-TW" altLang="en-US" sz="1200" b="1">
              <a:ea typeface="微軟正黑體" charset="0"/>
              <a:cs typeface="微軟正黑體" charset="0"/>
            </a:endParaRPr>
          </a:p>
        </p:txBody>
      </p:sp>
      <p:sp>
        <p:nvSpPr>
          <p:cNvPr id="41999" name="Oval 29"/>
          <p:cNvSpPr>
            <a:spLocks noChangeArrowheads="1"/>
          </p:cNvSpPr>
          <p:nvPr/>
        </p:nvSpPr>
        <p:spPr bwMode="auto">
          <a:xfrm rot="-962050">
            <a:off x="7482154" y="4037015"/>
            <a:ext cx="732631" cy="376237"/>
          </a:xfrm>
          <a:prstGeom prst="ellipse">
            <a:avLst/>
          </a:prstGeom>
          <a:solidFill>
            <a:srgbClr val="FFCC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en-US" altLang="zh-TW" sz="900" b="1">
                <a:ea typeface="微軟正黑體" charset="0"/>
                <a:cs typeface="微軟正黑體" charset="0"/>
              </a:rPr>
              <a:t>Voluntaries</a:t>
            </a:r>
            <a:endParaRPr lang="zh-TW" altLang="en-US" sz="900" b="1">
              <a:ea typeface="微軟正黑體" charset="0"/>
              <a:cs typeface="微軟正黑體" charset="0"/>
            </a:endParaRPr>
          </a:p>
        </p:txBody>
      </p:sp>
      <p:sp>
        <p:nvSpPr>
          <p:cNvPr id="42000" name="Oval 30"/>
          <p:cNvSpPr>
            <a:spLocks noChangeArrowheads="1"/>
          </p:cNvSpPr>
          <p:nvPr/>
        </p:nvSpPr>
        <p:spPr bwMode="auto">
          <a:xfrm rot="-235356">
            <a:off x="6697929" y="4167190"/>
            <a:ext cx="732631" cy="377825"/>
          </a:xfrm>
          <a:prstGeom prst="ellipse">
            <a:avLst/>
          </a:prstGeom>
          <a:solidFill>
            <a:srgbClr val="FFCC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en-US" altLang="zh-TW" sz="1200" b="1">
                <a:ea typeface="微軟正黑體" charset="0"/>
                <a:cs typeface="微軟正黑體" charset="0"/>
              </a:rPr>
              <a:t>residents</a:t>
            </a:r>
            <a:endParaRPr lang="zh-TW" altLang="en-US" sz="1200" b="1">
              <a:ea typeface="微軟正黑體" charset="0"/>
              <a:cs typeface="微軟正黑體" charset="0"/>
            </a:endParaRPr>
          </a:p>
        </p:txBody>
      </p:sp>
      <p:grpSp>
        <p:nvGrpSpPr>
          <p:cNvPr id="42001" name="Group 42"/>
          <p:cNvGrpSpPr>
            <a:grpSpLocks/>
          </p:cNvGrpSpPr>
          <p:nvPr/>
        </p:nvGrpSpPr>
        <p:grpSpPr bwMode="auto">
          <a:xfrm>
            <a:off x="5738285" y="3073402"/>
            <a:ext cx="1931327" cy="773113"/>
            <a:chOff x="1440" y="3288"/>
            <a:chExt cx="785" cy="536"/>
          </a:xfrm>
        </p:grpSpPr>
        <p:grpSp>
          <p:nvGrpSpPr>
            <p:cNvPr id="42048" name="Group 43"/>
            <p:cNvGrpSpPr>
              <a:grpSpLocks/>
            </p:cNvGrpSpPr>
            <p:nvPr/>
          </p:nvGrpSpPr>
          <p:grpSpPr bwMode="auto">
            <a:xfrm>
              <a:off x="1489" y="3288"/>
              <a:ext cx="642" cy="124"/>
              <a:chOff x="1413" y="2688"/>
              <a:chExt cx="367" cy="69"/>
            </a:xfrm>
          </p:grpSpPr>
          <p:sp>
            <p:nvSpPr>
              <p:cNvPr id="42073" name="Freeform 44"/>
              <p:cNvSpPr>
                <a:spLocks/>
              </p:cNvSpPr>
              <p:nvPr/>
            </p:nvSpPr>
            <p:spPr bwMode="auto">
              <a:xfrm>
                <a:off x="1446" y="2702"/>
                <a:ext cx="8" cy="45"/>
              </a:xfrm>
              <a:custGeom>
                <a:avLst/>
                <a:gdLst>
                  <a:gd name="T0" fmla="*/ 0 w 67"/>
                  <a:gd name="T1" fmla="*/ 0 h 316"/>
                  <a:gd name="T2" fmla="*/ 0 w 67"/>
                  <a:gd name="T3" fmla="*/ 0 h 316"/>
                  <a:gd name="T4" fmla="*/ 0 w 67"/>
                  <a:gd name="T5" fmla="*/ 0 h 316"/>
                  <a:gd name="T6" fmla="*/ 0 w 67"/>
                  <a:gd name="T7" fmla="*/ 0 h 316"/>
                  <a:gd name="T8" fmla="*/ 0 w 67"/>
                  <a:gd name="T9" fmla="*/ 0 h 316"/>
                  <a:gd name="T10" fmla="*/ 0 w 67"/>
                  <a:gd name="T11" fmla="*/ 0 h 316"/>
                  <a:gd name="T12" fmla="*/ 0 w 67"/>
                  <a:gd name="T13" fmla="*/ 0 h 316"/>
                  <a:gd name="T14" fmla="*/ 0 w 67"/>
                  <a:gd name="T15" fmla="*/ 0 h 316"/>
                  <a:gd name="T16" fmla="*/ 0 w 67"/>
                  <a:gd name="T17" fmla="*/ 0 h 316"/>
                  <a:gd name="T18" fmla="*/ 0 w 67"/>
                  <a:gd name="T19" fmla="*/ 0 h 316"/>
                  <a:gd name="T20" fmla="*/ 0 w 67"/>
                  <a:gd name="T21" fmla="*/ 0 h 316"/>
                  <a:gd name="T22" fmla="*/ 0 w 67"/>
                  <a:gd name="T23" fmla="*/ 0 h 316"/>
                  <a:gd name="T24" fmla="*/ 0 w 67"/>
                  <a:gd name="T25" fmla="*/ 0 h 316"/>
                  <a:gd name="T26" fmla="*/ 0 w 67"/>
                  <a:gd name="T27" fmla="*/ 0 h 316"/>
                  <a:gd name="T28" fmla="*/ 0 w 67"/>
                  <a:gd name="T29" fmla="*/ 0 h 316"/>
                  <a:gd name="T30" fmla="*/ 0 w 67"/>
                  <a:gd name="T31" fmla="*/ 0 h 316"/>
                  <a:gd name="T32" fmla="*/ 0 w 67"/>
                  <a:gd name="T33" fmla="*/ 0 h 316"/>
                  <a:gd name="T34" fmla="*/ 0 w 67"/>
                  <a:gd name="T35" fmla="*/ 0 h 316"/>
                  <a:gd name="T36" fmla="*/ 0 w 67"/>
                  <a:gd name="T37" fmla="*/ 0 h 316"/>
                  <a:gd name="T38" fmla="*/ 0 w 67"/>
                  <a:gd name="T39" fmla="*/ 0 h 316"/>
                  <a:gd name="T40" fmla="*/ 0 w 67"/>
                  <a:gd name="T41" fmla="*/ 0 h 316"/>
                  <a:gd name="T42" fmla="*/ 0 w 67"/>
                  <a:gd name="T43" fmla="*/ 0 h 316"/>
                  <a:gd name="T44" fmla="*/ 0 w 67"/>
                  <a:gd name="T45" fmla="*/ 0 h 316"/>
                  <a:gd name="T46" fmla="*/ 0 w 67"/>
                  <a:gd name="T47" fmla="*/ 0 h 316"/>
                  <a:gd name="T48" fmla="*/ 0 w 67"/>
                  <a:gd name="T49" fmla="*/ 0 h 316"/>
                  <a:gd name="T50" fmla="*/ 0 w 67"/>
                  <a:gd name="T51" fmla="*/ 0 h 316"/>
                  <a:gd name="T52" fmla="*/ 0 w 67"/>
                  <a:gd name="T53" fmla="*/ 0 h 316"/>
                  <a:gd name="T54" fmla="*/ 0 w 67"/>
                  <a:gd name="T55" fmla="*/ 0 h 316"/>
                  <a:gd name="T56" fmla="*/ 0 w 67"/>
                  <a:gd name="T57" fmla="*/ 0 h 316"/>
                  <a:gd name="T58" fmla="*/ 0 w 67"/>
                  <a:gd name="T59" fmla="*/ 0 h 316"/>
                  <a:gd name="T60" fmla="*/ 0 w 67"/>
                  <a:gd name="T61" fmla="*/ 0 h 316"/>
                  <a:gd name="T62" fmla="*/ 0 w 67"/>
                  <a:gd name="T63" fmla="*/ 0 h 316"/>
                  <a:gd name="T64" fmla="*/ 0 w 67"/>
                  <a:gd name="T65" fmla="*/ 0 h 316"/>
                  <a:gd name="T66" fmla="*/ 0 w 67"/>
                  <a:gd name="T67" fmla="*/ 0 h 316"/>
                  <a:gd name="T68" fmla="*/ 0 w 67"/>
                  <a:gd name="T69" fmla="*/ 0 h 316"/>
                  <a:gd name="T70" fmla="*/ 0 w 67"/>
                  <a:gd name="T71" fmla="*/ 0 h 316"/>
                  <a:gd name="T72" fmla="*/ 0 w 67"/>
                  <a:gd name="T73" fmla="*/ 0 h 316"/>
                  <a:gd name="T74" fmla="*/ 0 w 67"/>
                  <a:gd name="T75" fmla="*/ 0 h 316"/>
                  <a:gd name="T76" fmla="*/ 0 w 67"/>
                  <a:gd name="T77" fmla="*/ 0 h 316"/>
                  <a:gd name="T78" fmla="*/ 0 w 67"/>
                  <a:gd name="T79" fmla="*/ 0 h 316"/>
                  <a:gd name="T80" fmla="*/ 0 w 67"/>
                  <a:gd name="T81" fmla="*/ 0 h 316"/>
                  <a:gd name="T82" fmla="*/ 0 w 67"/>
                  <a:gd name="T83" fmla="*/ 0 h 316"/>
                  <a:gd name="T84" fmla="*/ 0 w 67"/>
                  <a:gd name="T85" fmla="*/ 0 h 316"/>
                  <a:gd name="T86" fmla="*/ 0 w 67"/>
                  <a:gd name="T87" fmla="*/ 0 h 316"/>
                  <a:gd name="T88" fmla="*/ 0 w 67"/>
                  <a:gd name="T89" fmla="*/ 0 h 316"/>
                  <a:gd name="T90" fmla="*/ 0 w 67"/>
                  <a:gd name="T91" fmla="*/ 0 h 316"/>
                  <a:gd name="T92" fmla="*/ 0 w 67"/>
                  <a:gd name="T93" fmla="*/ 0 h 316"/>
                  <a:gd name="T94" fmla="*/ 0 w 67"/>
                  <a:gd name="T95" fmla="*/ 0 h 316"/>
                  <a:gd name="T96" fmla="*/ 0 w 67"/>
                  <a:gd name="T97" fmla="*/ 0 h 316"/>
                  <a:gd name="T98" fmla="*/ 0 w 67"/>
                  <a:gd name="T99" fmla="*/ 0 h 316"/>
                  <a:gd name="T100" fmla="*/ 0 w 67"/>
                  <a:gd name="T101" fmla="*/ 0 h 316"/>
                  <a:gd name="T102" fmla="*/ 0 w 67"/>
                  <a:gd name="T103" fmla="*/ 0 h 316"/>
                  <a:gd name="T104" fmla="*/ 0 w 67"/>
                  <a:gd name="T105" fmla="*/ 0 h 316"/>
                  <a:gd name="T106" fmla="*/ 0 w 67"/>
                  <a:gd name="T107" fmla="*/ 0 h 316"/>
                  <a:gd name="T108" fmla="*/ 0 w 67"/>
                  <a:gd name="T109" fmla="*/ 0 h 316"/>
                  <a:gd name="T110" fmla="*/ 0 w 67"/>
                  <a:gd name="T111" fmla="*/ 0 h 316"/>
                  <a:gd name="T112" fmla="*/ 0 w 67"/>
                  <a:gd name="T113" fmla="*/ 0 h 316"/>
                  <a:gd name="T114" fmla="*/ 0 w 67"/>
                  <a:gd name="T115" fmla="*/ 0 h 316"/>
                  <a:gd name="T116" fmla="*/ 0 w 67"/>
                  <a:gd name="T117" fmla="*/ 0 h 3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
                  <a:gd name="T178" fmla="*/ 0 h 316"/>
                  <a:gd name="T179" fmla="*/ 67 w 67"/>
                  <a:gd name="T180" fmla="*/ 316 h 3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 h="316">
                    <a:moveTo>
                      <a:pt x="43" y="5"/>
                    </a:moveTo>
                    <a:lnTo>
                      <a:pt x="28" y="0"/>
                    </a:lnTo>
                    <a:lnTo>
                      <a:pt x="15" y="0"/>
                    </a:lnTo>
                    <a:lnTo>
                      <a:pt x="5" y="3"/>
                    </a:lnTo>
                    <a:lnTo>
                      <a:pt x="1" y="14"/>
                    </a:lnTo>
                    <a:lnTo>
                      <a:pt x="1" y="23"/>
                    </a:lnTo>
                    <a:lnTo>
                      <a:pt x="7" y="34"/>
                    </a:lnTo>
                    <a:lnTo>
                      <a:pt x="11" y="34"/>
                    </a:lnTo>
                    <a:lnTo>
                      <a:pt x="5" y="47"/>
                    </a:lnTo>
                    <a:lnTo>
                      <a:pt x="0" y="68"/>
                    </a:lnTo>
                    <a:lnTo>
                      <a:pt x="0" y="86"/>
                    </a:lnTo>
                    <a:lnTo>
                      <a:pt x="1" y="109"/>
                    </a:lnTo>
                    <a:lnTo>
                      <a:pt x="5" y="132"/>
                    </a:lnTo>
                    <a:lnTo>
                      <a:pt x="13" y="133"/>
                    </a:lnTo>
                    <a:lnTo>
                      <a:pt x="13" y="140"/>
                    </a:lnTo>
                    <a:lnTo>
                      <a:pt x="17" y="143"/>
                    </a:lnTo>
                    <a:lnTo>
                      <a:pt x="17" y="166"/>
                    </a:lnTo>
                    <a:lnTo>
                      <a:pt x="22" y="170"/>
                    </a:lnTo>
                    <a:lnTo>
                      <a:pt x="22" y="212"/>
                    </a:lnTo>
                    <a:lnTo>
                      <a:pt x="22" y="240"/>
                    </a:lnTo>
                    <a:lnTo>
                      <a:pt x="15" y="270"/>
                    </a:lnTo>
                    <a:lnTo>
                      <a:pt x="12" y="308"/>
                    </a:lnTo>
                    <a:lnTo>
                      <a:pt x="20" y="311"/>
                    </a:lnTo>
                    <a:lnTo>
                      <a:pt x="20" y="315"/>
                    </a:lnTo>
                    <a:lnTo>
                      <a:pt x="32" y="315"/>
                    </a:lnTo>
                    <a:lnTo>
                      <a:pt x="33" y="314"/>
                    </a:lnTo>
                    <a:lnTo>
                      <a:pt x="38" y="314"/>
                    </a:lnTo>
                    <a:lnTo>
                      <a:pt x="38" y="316"/>
                    </a:lnTo>
                    <a:lnTo>
                      <a:pt x="46" y="315"/>
                    </a:lnTo>
                    <a:lnTo>
                      <a:pt x="64" y="314"/>
                    </a:lnTo>
                    <a:lnTo>
                      <a:pt x="64" y="311"/>
                    </a:lnTo>
                    <a:lnTo>
                      <a:pt x="47" y="305"/>
                    </a:lnTo>
                    <a:lnTo>
                      <a:pt x="47" y="300"/>
                    </a:lnTo>
                    <a:lnTo>
                      <a:pt x="62" y="297"/>
                    </a:lnTo>
                    <a:lnTo>
                      <a:pt x="62" y="293"/>
                    </a:lnTo>
                    <a:lnTo>
                      <a:pt x="51" y="287"/>
                    </a:lnTo>
                    <a:lnTo>
                      <a:pt x="51" y="244"/>
                    </a:lnTo>
                    <a:lnTo>
                      <a:pt x="56" y="204"/>
                    </a:lnTo>
                    <a:lnTo>
                      <a:pt x="55" y="165"/>
                    </a:lnTo>
                    <a:lnTo>
                      <a:pt x="54" y="143"/>
                    </a:lnTo>
                    <a:lnTo>
                      <a:pt x="56" y="136"/>
                    </a:lnTo>
                    <a:lnTo>
                      <a:pt x="56" y="105"/>
                    </a:lnTo>
                    <a:lnTo>
                      <a:pt x="67" y="97"/>
                    </a:lnTo>
                    <a:lnTo>
                      <a:pt x="67" y="93"/>
                    </a:lnTo>
                    <a:lnTo>
                      <a:pt x="42" y="51"/>
                    </a:lnTo>
                    <a:lnTo>
                      <a:pt x="30" y="46"/>
                    </a:lnTo>
                    <a:lnTo>
                      <a:pt x="31" y="43"/>
                    </a:lnTo>
                    <a:lnTo>
                      <a:pt x="39" y="41"/>
                    </a:lnTo>
                    <a:lnTo>
                      <a:pt x="39" y="39"/>
                    </a:lnTo>
                    <a:lnTo>
                      <a:pt x="42" y="37"/>
                    </a:lnTo>
                    <a:lnTo>
                      <a:pt x="42" y="34"/>
                    </a:lnTo>
                    <a:lnTo>
                      <a:pt x="43" y="33"/>
                    </a:lnTo>
                    <a:lnTo>
                      <a:pt x="42" y="32"/>
                    </a:lnTo>
                    <a:lnTo>
                      <a:pt x="43" y="30"/>
                    </a:lnTo>
                    <a:lnTo>
                      <a:pt x="39" y="23"/>
                    </a:lnTo>
                    <a:lnTo>
                      <a:pt x="42" y="19"/>
                    </a:lnTo>
                    <a:lnTo>
                      <a:pt x="39" y="15"/>
                    </a:lnTo>
                    <a:lnTo>
                      <a:pt x="43" y="12"/>
                    </a:lnTo>
                    <a:lnTo>
                      <a:pt x="43" y="5"/>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74" name="Freeform 45"/>
              <p:cNvSpPr>
                <a:spLocks/>
              </p:cNvSpPr>
              <p:nvPr/>
            </p:nvSpPr>
            <p:spPr bwMode="auto">
              <a:xfrm>
                <a:off x="1413" y="2703"/>
                <a:ext cx="13" cy="52"/>
              </a:xfrm>
              <a:custGeom>
                <a:avLst/>
                <a:gdLst>
                  <a:gd name="T0" fmla="*/ 0 w 110"/>
                  <a:gd name="T1" fmla="*/ 0 h 359"/>
                  <a:gd name="T2" fmla="*/ 0 w 110"/>
                  <a:gd name="T3" fmla="*/ 0 h 359"/>
                  <a:gd name="T4" fmla="*/ 0 w 110"/>
                  <a:gd name="T5" fmla="*/ 0 h 359"/>
                  <a:gd name="T6" fmla="*/ 0 w 110"/>
                  <a:gd name="T7" fmla="*/ 0 h 359"/>
                  <a:gd name="T8" fmla="*/ 0 w 110"/>
                  <a:gd name="T9" fmla="*/ 0 h 359"/>
                  <a:gd name="T10" fmla="*/ 0 w 110"/>
                  <a:gd name="T11" fmla="*/ 0 h 359"/>
                  <a:gd name="T12" fmla="*/ 0 w 110"/>
                  <a:gd name="T13" fmla="*/ 0 h 359"/>
                  <a:gd name="T14" fmla="*/ 0 w 110"/>
                  <a:gd name="T15" fmla="*/ 0 h 359"/>
                  <a:gd name="T16" fmla="*/ 0 w 110"/>
                  <a:gd name="T17" fmla="*/ 0 h 359"/>
                  <a:gd name="T18" fmla="*/ 0 w 110"/>
                  <a:gd name="T19" fmla="*/ 0 h 359"/>
                  <a:gd name="T20" fmla="*/ 0 w 110"/>
                  <a:gd name="T21" fmla="*/ 0 h 359"/>
                  <a:gd name="T22" fmla="*/ 0 w 110"/>
                  <a:gd name="T23" fmla="*/ 0 h 359"/>
                  <a:gd name="T24" fmla="*/ 0 w 110"/>
                  <a:gd name="T25" fmla="*/ 0 h 359"/>
                  <a:gd name="T26" fmla="*/ 0 w 110"/>
                  <a:gd name="T27" fmla="*/ 0 h 359"/>
                  <a:gd name="T28" fmla="*/ 0 w 110"/>
                  <a:gd name="T29" fmla="*/ 0 h 359"/>
                  <a:gd name="T30" fmla="*/ 0 w 110"/>
                  <a:gd name="T31" fmla="*/ 0 h 359"/>
                  <a:gd name="T32" fmla="*/ 0 w 110"/>
                  <a:gd name="T33" fmla="*/ 0 h 359"/>
                  <a:gd name="T34" fmla="*/ 0 w 110"/>
                  <a:gd name="T35" fmla="*/ 0 h 359"/>
                  <a:gd name="T36" fmla="*/ 0 w 110"/>
                  <a:gd name="T37" fmla="*/ 0 h 359"/>
                  <a:gd name="T38" fmla="*/ 0 w 110"/>
                  <a:gd name="T39" fmla="*/ 0 h 359"/>
                  <a:gd name="T40" fmla="*/ 0 w 110"/>
                  <a:gd name="T41" fmla="*/ 0 h 359"/>
                  <a:gd name="T42" fmla="*/ 0 w 110"/>
                  <a:gd name="T43" fmla="*/ 0 h 359"/>
                  <a:gd name="T44" fmla="*/ 0 w 110"/>
                  <a:gd name="T45" fmla="*/ 0 h 359"/>
                  <a:gd name="T46" fmla="*/ 0 w 110"/>
                  <a:gd name="T47" fmla="*/ 0 h 359"/>
                  <a:gd name="T48" fmla="*/ 0 w 110"/>
                  <a:gd name="T49" fmla="*/ 0 h 359"/>
                  <a:gd name="T50" fmla="*/ 0 w 110"/>
                  <a:gd name="T51" fmla="*/ 0 h 359"/>
                  <a:gd name="T52" fmla="*/ 0 w 110"/>
                  <a:gd name="T53" fmla="*/ 0 h 359"/>
                  <a:gd name="T54" fmla="*/ 0 w 110"/>
                  <a:gd name="T55" fmla="*/ 0 h 359"/>
                  <a:gd name="T56" fmla="*/ 0 w 110"/>
                  <a:gd name="T57" fmla="*/ 0 h 359"/>
                  <a:gd name="T58" fmla="*/ 0 w 110"/>
                  <a:gd name="T59" fmla="*/ 0 h 359"/>
                  <a:gd name="T60" fmla="*/ 0 w 110"/>
                  <a:gd name="T61" fmla="*/ 0 h 359"/>
                  <a:gd name="T62" fmla="*/ 0 w 110"/>
                  <a:gd name="T63" fmla="*/ 0 h 359"/>
                  <a:gd name="T64" fmla="*/ 0 w 110"/>
                  <a:gd name="T65" fmla="*/ 0 h 359"/>
                  <a:gd name="T66" fmla="*/ 0 w 110"/>
                  <a:gd name="T67" fmla="*/ 0 h 359"/>
                  <a:gd name="T68" fmla="*/ 0 w 110"/>
                  <a:gd name="T69" fmla="*/ 0 h 359"/>
                  <a:gd name="T70" fmla="*/ 0 w 110"/>
                  <a:gd name="T71" fmla="*/ 0 h 359"/>
                  <a:gd name="T72" fmla="*/ 0 w 110"/>
                  <a:gd name="T73" fmla="*/ 0 h 359"/>
                  <a:gd name="T74" fmla="*/ 0 w 110"/>
                  <a:gd name="T75" fmla="*/ 0 h 359"/>
                  <a:gd name="T76" fmla="*/ 0 w 110"/>
                  <a:gd name="T77" fmla="*/ 0 h 359"/>
                  <a:gd name="T78" fmla="*/ 0 w 110"/>
                  <a:gd name="T79" fmla="*/ 0 h 359"/>
                  <a:gd name="T80" fmla="*/ 0 w 110"/>
                  <a:gd name="T81" fmla="*/ 0 h 359"/>
                  <a:gd name="T82" fmla="*/ 0 w 110"/>
                  <a:gd name="T83" fmla="*/ 0 h 359"/>
                  <a:gd name="T84" fmla="*/ 0 w 110"/>
                  <a:gd name="T85" fmla="*/ 0 h 359"/>
                  <a:gd name="T86" fmla="*/ 0 w 110"/>
                  <a:gd name="T87" fmla="*/ 0 h 359"/>
                  <a:gd name="T88" fmla="*/ 0 w 110"/>
                  <a:gd name="T89" fmla="*/ 0 h 359"/>
                  <a:gd name="T90" fmla="*/ 0 w 110"/>
                  <a:gd name="T91" fmla="*/ 0 h 359"/>
                  <a:gd name="T92" fmla="*/ 0 w 110"/>
                  <a:gd name="T93" fmla="*/ 0 h 359"/>
                  <a:gd name="T94" fmla="*/ 0 w 110"/>
                  <a:gd name="T95" fmla="*/ 0 h 359"/>
                  <a:gd name="T96" fmla="*/ 0 w 110"/>
                  <a:gd name="T97" fmla="*/ 0 h 359"/>
                  <a:gd name="T98" fmla="*/ 0 w 110"/>
                  <a:gd name="T99" fmla="*/ 0 h 359"/>
                  <a:gd name="T100" fmla="*/ 0 w 110"/>
                  <a:gd name="T101" fmla="*/ 0 h 359"/>
                  <a:gd name="T102" fmla="*/ 0 w 110"/>
                  <a:gd name="T103" fmla="*/ 0 h 359"/>
                  <a:gd name="T104" fmla="*/ 0 w 110"/>
                  <a:gd name="T105" fmla="*/ 0 h 359"/>
                  <a:gd name="T106" fmla="*/ 0 w 110"/>
                  <a:gd name="T107" fmla="*/ 0 h 359"/>
                  <a:gd name="T108" fmla="*/ 0 w 110"/>
                  <a:gd name="T109" fmla="*/ 0 h 359"/>
                  <a:gd name="T110" fmla="*/ 0 w 110"/>
                  <a:gd name="T111" fmla="*/ 0 h 359"/>
                  <a:gd name="T112" fmla="*/ 0 w 110"/>
                  <a:gd name="T113" fmla="*/ 0 h 359"/>
                  <a:gd name="T114" fmla="*/ 0 w 110"/>
                  <a:gd name="T115" fmla="*/ 0 h 359"/>
                  <a:gd name="T116" fmla="*/ 0 w 110"/>
                  <a:gd name="T117" fmla="*/ 0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
                  <a:gd name="T178" fmla="*/ 0 h 359"/>
                  <a:gd name="T179" fmla="*/ 110 w 110"/>
                  <a:gd name="T180" fmla="*/ 359 h 3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 h="359">
                    <a:moveTo>
                      <a:pt x="67" y="4"/>
                    </a:moveTo>
                    <a:lnTo>
                      <a:pt x="89" y="0"/>
                    </a:lnTo>
                    <a:lnTo>
                      <a:pt x="98" y="8"/>
                    </a:lnTo>
                    <a:lnTo>
                      <a:pt x="101" y="5"/>
                    </a:lnTo>
                    <a:lnTo>
                      <a:pt x="107" y="21"/>
                    </a:lnTo>
                    <a:lnTo>
                      <a:pt x="95" y="31"/>
                    </a:lnTo>
                    <a:lnTo>
                      <a:pt x="94" y="39"/>
                    </a:lnTo>
                    <a:lnTo>
                      <a:pt x="92" y="40"/>
                    </a:lnTo>
                    <a:lnTo>
                      <a:pt x="89" y="48"/>
                    </a:lnTo>
                    <a:lnTo>
                      <a:pt x="80" y="50"/>
                    </a:lnTo>
                    <a:lnTo>
                      <a:pt x="80" y="53"/>
                    </a:lnTo>
                    <a:lnTo>
                      <a:pt x="95" y="63"/>
                    </a:lnTo>
                    <a:lnTo>
                      <a:pt x="107" y="116"/>
                    </a:lnTo>
                    <a:lnTo>
                      <a:pt x="98" y="129"/>
                    </a:lnTo>
                    <a:lnTo>
                      <a:pt x="98" y="223"/>
                    </a:lnTo>
                    <a:lnTo>
                      <a:pt x="86" y="227"/>
                    </a:lnTo>
                    <a:lnTo>
                      <a:pt x="83" y="242"/>
                    </a:lnTo>
                    <a:lnTo>
                      <a:pt x="79" y="282"/>
                    </a:lnTo>
                    <a:lnTo>
                      <a:pt x="79" y="303"/>
                    </a:lnTo>
                    <a:lnTo>
                      <a:pt x="98" y="316"/>
                    </a:lnTo>
                    <a:lnTo>
                      <a:pt x="110" y="324"/>
                    </a:lnTo>
                    <a:lnTo>
                      <a:pt x="110" y="328"/>
                    </a:lnTo>
                    <a:lnTo>
                      <a:pt x="82" y="321"/>
                    </a:lnTo>
                    <a:lnTo>
                      <a:pt x="79" y="317"/>
                    </a:lnTo>
                    <a:lnTo>
                      <a:pt x="76" y="321"/>
                    </a:lnTo>
                    <a:lnTo>
                      <a:pt x="73" y="321"/>
                    </a:lnTo>
                    <a:lnTo>
                      <a:pt x="70" y="306"/>
                    </a:lnTo>
                    <a:lnTo>
                      <a:pt x="67" y="238"/>
                    </a:lnTo>
                    <a:lnTo>
                      <a:pt x="61" y="238"/>
                    </a:lnTo>
                    <a:lnTo>
                      <a:pt x="45" y="298"/>
                    </a:lnTo>
                    <a:lnTo>
                      <a:pt x="45" y="336"/>
                    </a:lnTo>
                    <a:lnTo>
                      <a:pt x="39" y="355"/>
                    </a:lnTo>
                    <a:lnTo>
                      <a:pt x="33" y="359"/>
                    </a:lnTo>
                    <a:lnTo>
                      <a:pt x="30" y="349"/>
                    </a:lnTo>
                    <a:lnTo>
                      <a:pt x="34" y="339"/>
                    </a:lnTo>
                    <a:lnTo>
                      <a:pt x="39" y="314"/>
                    </a:lnTo>
                    <a:lnTo>
                      <a:pt x="40" y="228"/>
                    </a:lnTo>
                    <a:lnTo>
                      <a:pt x="45" y="144"/>
                    </a:lnTo>
                    <a:lnTo>
                      <a:pt x="36" y="137"/>
                    </a:lnTo>
                    <a:lnTo>
                      <a:pt x="36" y="125"/>
                    </a:lnTo>
                    <a:lnTo>
                      <a:pt x="36" y="102"/>
                    </a:lnTo>
                    <a:lnTo>
                      <a:pt x="24" y="108"/>
                    </a:lnTo>
                    <a:lnTo>
                      <a:pt x="34" y="122"/>
                    </a:lnTo>
                    <a:lnTo>
                      <a:pt x="34" y="135"/>
                    </a:lnTo>
                    <a:lnTo>
                      <a:pt x="24" y="127"/>
                    </a:lnTo>
                    <a:lnTo>
                      <a:pt x="17" y="119"/>
                    </a:lnTo>
                    <a:lnTo>
                      <a:pt x="11" y="121"/>
                    </a:lnTo>
                    <a:lnTo>
                      <a:pt x="0" y="107"/>
                    </a:lnTo>
                    <a:lnTo>
                      <a:pt x="0" y="102"/>
                    </a:lnTo>
                    <a:lnTo>
                      <a:pt x="5" y="99"/>
                    </a:lnTo>
                    <a:lnTo>
                      <a:pt x="20" y="83"/>
                    </a:lnTo>
                    <a:lnTo>
                      <a:pt x="34" y="70"/>
                    </a:lnTo>
                    <a:lnTo>
                      <a:pt x="54" y="54"/>
                    </a:lnTo>
                    <a:lnTo>
                      <a:pt x="67" y="48"/>
                    </a:lnTo>
                    <a:lnTo>
                      <a:pt x="67" y="37"/>
                    </a:lnTo>
                    <a:lnTo>
                      <a:pt x="61" y="32"/>
                    </a:lnTo>
                    <a:lnTo>
                      <a:pt x="61" y="17"/>
                    </a:lnTo>
                    <a:lnTo>
                      <a:pt x="58" y="14"/>
                    </a:lnTo>
                    <a:lnTo>
                      <a:pt x="67" y="4"/>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75" name="Freeform 46"/>
              <p:cNvSpPr>
                <a:spLocks/>
              </p:cNvSpPr>
              <p:nvPr/>
            </p:nvSpPr>
            <p:spPr bwMode="auto">
              <a:xfrm>
                <a:off x="1468" y="2705"/>
                <a:ext cx="9" cy="37"/>
              </a:xfrm>
              <a:custGeom>
                <a:avLst/>
                <a:gdLst>
                  <a:gd name="T0" fmla="*/ 0 w 79"/>
                  <a:gd name="T1" fmla="*/ 0 h 261"/>
                  <a:gd name="T2" fmla="*/ 0 w 79"/>
                  <a:gd name="T3" fmla="*/ 0 h 261"/>
                  <a:gd name="T4" fmla="*/ 0 w 79"/>
                  <a:gd name="T5" fmla="*/ 0 h 261"/>
                  <a:gd name="T6" fmla="*/ 0 w 79"/>
                  <a:gd name="T7" fmla="*/ 0 h 261"/>
                  <a:gd name="T8" fmla="*/ 0 w 79"/>
                  <a:gd name="T9" fmla="*/ 0 h 261"/>
                  <a:gd name="T10" fmla="*/ 0 w 79"/>
                  <a:gd name="T11" fmla="*/ 0 h 261"/>
                  <a:gd name="T12" fmla="*/ 0 w 79"/>
                  <a:gd name="T13" fmla="*/ 0 h 261"/>
                  <a:gd name="T14" fmla="*/ 0 w 79"/>
                  <a:gd name="T15" fmla="*/ 0 h 261"/>
                  <a:gd name="T16" fmla="*/ 0 w 79"/>
                  <a:gd name="T17" fmla="*/ 0 h 261"/>
                  <a:gd name="T18" fmla="*/ 0 w 79"/>
                  <a:gd name="T19" fmla="*/ 0 h 261"/>
                  <a:gd name="T20" fmla="*/ 0 w 79"/>
                  <a:gd name="T21" fmla="*/ 0 h 261"/>
                  <a:gd name="T22" fmla="*/ 0 w 79"/>
                  <a:gd name="T23" fmla="*/ 0 h 261"/>
                  <a:gd name="T24" fmla="*/ 0 w 79"/>
                  <a:gd name="T25" fmla="*/ 0 h 261"/>
                  <a:gd name="T26" fmla="*/ 0 w 79"/>
                  <a:gd name="T27" fmla="*/ 0 h 261"/>
                  <a:gd name="T28" fmla="*/ 0 w 79"/>
                  <a:gd name="T29" fmla="*/ 0 h 261"/>
                  <a:gd name="T30" fmla="*/ 0 w 79"/>
                  <a:gd name="T31" fmla="*/ 0 h 261"/>
                  <a:gd name="T32" fmla="*/ 0 w 79"/>
                  <a:gd name="T33" fmla="*/ 0 h 261"/>
                  <a:gd name="T34" fmla="*/ 0 w 79"/>
                  <a:gd name="T35" fmla="*/ 0 h 261"/>
                  <a:gd name="T36" fmla="*/ 0 w 79"/>
                  <a:gd name="T37" fmla="*/ 0 h 261"/>
                  <a:gd name="T38" fmla="*/ 0 w 79"/>
                  <a:gd name="T39" fmla="*/ 0 h 261"/>
                  <a:gd name="T40" fmla="*/ 0 w 79"/>
                  <a:gd name="T41" fmla="*/ 0 h 261"/>
                  <a:gd name="T42" fmla="*/ 0 w 79"/>
                  <a:gd name="T43" fmla="*/ 0 h 261"/>
                  <a:gd name="T44" fmla="*/ 0 w 79"/>
                  <a:gd name="T45" fmla="*/ 0 h 261"/>
                  <a:gd name="T46" fmla="*/ 0 w 79"/>
                  <a:gd name="T47" fmla="*/ 0 h 261"/>
                  <a:gd name="T48" fmla="*/ 0 w 79"/>
                  <a:gd name="T49" fmla="*/ 0 h 261"/>
                  <a:gd name="T50" fmla="*/ 0 w 79"/>
                  <a:gd name="T51" fmla="*/ 0 h 261"/>
                  <a:gd name="T52" fmla="*/ 0 w 79"/>
                  <a:gd name="T53" fmla="*/ 0 h 261"/>
                  <a:gd name="T54" fmla="*/ 0 w 79"/>
                  <a:gd name="T55" fmla="*/ 0 h 261"/>
                  <a:gd name="T56" fmla="*/ 0 w 79"/>
                  <a:gd name="T57" fmla="*/ 0 h 261"/>
                  <a:gd name="T58" fmla="*/ 0 w 79"/>
                  <a:gd name="T59" fmla="*/ 0 h 261"/>
                  <a:gd name="T60" fmla="*/ 0 w 79"/>
                  <a:gd name="T61" fmla="*/ 0 h 261"/>
                  <a:gd name="T62" fmla="*/ 0 w 79"/>
                  <a:gd name="T63" fmla="*/ 0 h 261"/>
                  <a:gd name="T64" fmla="*/ 0 w 79"/>
                  <a:gd name="T65" fmla="*/ 0 h 261"/>
                  <a:gd name="T66" fmla="*/ 0 w 79"/>
                  <a:gd name="T67" fmla="*/ 0 h 261"/>
                  <a:gd name="T68" fmla="*/ 0 w 79"/>
                  <a:gd name="T69" fmla="*/ 0 h 261"/>
                  <a:gd name="T70" fmla="*/ 0 w 79"/>
                  <a:gd name="T71" fmla="*/ 0 h 261"/>
                  <a:gd name="T72" fmla="*/ 0 w 79"/>
                  <a:gd name="T73" fmla="*/ 0 h 261"/>
                  <a:gd name="T74" fmla="*/ 0 w 79"/>
                  <a:gd name="T75" fmla="*/ 0 h 261"/>
                  <a:gd name="T76" fmla="*/ 0 w 79"/>
                  <a:gd name="T77" fmla="*/ 0 h 261"/>
                  <a:gd name="T78" fmla="*/ 0 w 79"/>
                  <a:gd name="T79" fmla="*/ 0 h 261"/>
                  <a:gd name="T80" fmla="*/ 0 w 79"/>
                  <a:gd name="T81" fmla="*/ 0 h 261"/>
                  <a:gd name="T82" fmla="*/ 0 w 79"/>
                  <a:gd name="T83" fmla="*/ 0 h 261"/>
                  <a:gd name="T84" fmla="*/ 0 w 79"/>
                  <a:gd name="T85" fmla="*/ 0 h 261"/>
                  <a:gd name="T86" fmla="*/ 0 w 79"/>
                  <a:gd name="T87" fmla="*/ 0 h 261"/>
                  <a:gd name="T88" fmla="*/ 0 w 79"/>
                  <a:gd name="T89" fmla="*/ 0 h 261"/>
                  <a:gd name="T90" fmla="*/ 0 w 79"/>
                  <a:gd name="T91" fmla="*/ 0 h 261"/>
                  <a:gd name="T92" fmla="*/ 0 w 79"/>
                  <a:gd name="T93" fmla="*/ 0 h 261"/>
                  <a:gd name="T94" fmla="*/ 0 w 79"/>
                  <a:gd name="T95" fmla="*/ 0 h 261"/>
                  <a:gd name="T96" fmla="*/ 0 w 79"/>
                  <a:gd name="T97" fmla="*/ 0 h 261"/>
                  <a:gd name="T98" fmla="*/ 0 w 79"/>
                  <a:gd name="T99" fmla="*/ 0 h 261"/>
                  <a:gd name="T100" fmla="*/ 0 w 79"/>
                  <a:gd name="T101" fmla="*/ 0 h 261"/>
                  <a:gd name="T102" fmla="*/ 0 w 79"/>
                  <a:gd name="T103" fmla="*/ 0 h 261"/>
                  <a:gd name="T104" fmla="*/ 0 w 79"/>
                  <a:gd name="T105" fmla="*/ 0 h 261"/>
                  <a:gd name="T106" fmla="*/ 0 w 79"/>
                  <a:gd name="T107" fmla="*/ 0 h 261"/>
                  <a:gd name="T108" fmla="*/ 0 w 79"/>
                  <a:gd name="T109" fmla="*/ 0 h 261"/>
                  <a:gd name="T110" fmla="*/ 0 w 79"/>
                  <a:gd name="T111" fmla="*/ 0 h 261"/>
                  <a:gd name="T112" fmla="*/ 0 w 79"/>
                  <a:gd name="T113" fmla="*/ 0 h 261"/>
                  <a:gd name="T114" fmla="*/ 0 w 79"/>
                  <a:gd name="T115" fmla="*/ 0 h 261"/>
                  <a:gd name="T116" fmla="*/ 0 w 79"/>
                  <a:gd name="T117" fmla="*/ 0 h 2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9"/>
                  <a:gd name="T178" fmla="*/ 0 h 261"/>
                  <a:gd name="T179" fmla="*/ 79 w 79"/>
                  <a:gd name="T180" fmla="*/ 261 h 2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9" h="261">
                    <a:moveTo>
                      <a:pt x="48" y="2"/>
                    </a:moveTo>
                    <a:lnTo>
                      <a:pt x="63" y="0"/>
                    </a:lnTo>
                    <a:lnTo>
                      <a:pt x="70" y="5"/>
                    </a:lnTo>
                    <a:lnTo>
                      <a:pt x="72" y="3"/>
                    </a:lnTo>
                    <a:lnTo>
                      <a:pt x="76" y="15"/>
                    </a:lnTo>
                    <a:lnTo>
                      <a:pt x="68" y="22"/>
                    </a:lnTo>
                    <a:lnTo>
                      <a:pt x="67" y="28"/>
                    </a:lnTo>
                    <a:lnTo>
                      <a:pt x="66" y="29"/>
                    </a:lnTo>
                    <a:lnTo>
                      <a:pt x="63" y="35"/>
                    </a:lnTo>
                    <a:lnTo>
                      <a:pt x="58" y="36"/>
                    </a:lnTo>
                    <a:lnTo>
                      <a:pt x="58" y="38"/>
                    </a:lnTo>
                    <a:lnTo>
                      <a:pt x="68" y="46"/>
                    </a:lnTo>
                    <a:lnTo>
                      <a:pt x="76" y="83"/>
                    </a:lnTo>
                    <a:lnTo>
                      <a:pt x="70" y="94"/>
                    </a:lnTo>
                    <a:lnTo>
                      <a:pt x="70" y="162"/>
                    </a:lnTo>
                    <a:lnTo>
                      <a:pt x="61" y="165"/>
                    </a:lnTo>
                    <a:lnTo>
                      <a:pt x="60" y="176"/>
                    </a:lnTo>
                    <a:lnTo>
                      <a:pt x="57" y="206"/>
                    </a:lnTo>
                    <a:lnTo>
                      <a:pt x="57" y="221"/>
                    </a:lnTo>
                    <a:lnTo>
                      <a:pt x="70" y="231"/>
                    </a:lnTo>
                    <a:lnTo>
                      <a:pt x="79" y="236"/>
                    </a:lnTo>
                    <a:lnTo>
                      <a:pt x="79" y="239"/>
                    </a:lnTo>
                    <a:lnTo>
                      <a:pt x="59" y="234"/>
                    </a:lnTo>
                    <a:lnTo>
                      <a:pt x="57" y="232"/>
                    </a:lnTo>
                    <a:lnTo>
                      <a:pt x="55" y="234"/>
                    </a:lnTo>
                    <a:lnTo>
                      <a:pt x="53" y="234"/>
                    </a:lnTo>
                    <a:lnTo>
                      <a:pt x="50" y="223"/>
                    </a:lnTo>
                    <a:lnTo>
                      <a:pt x="48" y="173"/>
                    </a:lnTo>
                    <a:lnTo>
                      <a:pt x="43" y="173"/>
                    </a:lnTo>
                    <a:lnTo>
                      <a:pt x="32" y="218"/>
                    </a:lnTo>
                    <a:lnTo>
                      <a:pt x="32" y="245"/>
                    </a:lnTo>
                    <a:lnTo>
                      <a:pt x="28" y="259"/>
                    </a:lnTo>
                    <a:lnTo>
                      <a:pt x="24" y="261"/>
                    </a:lnTo>
                    <a:lnTo>
                      <a:pt x="21" y="254"/>
                    </a:lnTo>
                    <a:lnTo>
                      <a:pt x="24" y="247"/>
                    </a:lnTo>
                    <a:lnTo>
                      <a:pt x="28" y="229"/>
                    </a:lnTo>
                    <a:lnTo>
                      <a:pt x="29" y="166"/>
                    </a:lnTo>
                    <a:lnTo>
                      <a:pt x="32" y="105"/>
                    </a:lnTo>
                    <a:lnTo>
                      <a:pt x="26" y="100"/>
                    </a:lnTo>
                    <a:lnTo>
                      <a:pt x="26" y="91"/>
                    </a:lnTo>
                    <a:lnTo>
                      <a:pt x="26" y="73"/>
                    </a:lnTo>
                    <a:lnTo>
                      <a:pt x="17" y="78"/>
                    </a:lnTo>
                    <a:lnTo>
                      <a:pt x="24" y="88"/>
                    </a:lnTo>
                    <a:lnTo>
                      <a:pt x="24" y="98"/>
                    </a:lnTo>
                    <a:lnTo>
                      <a:pt x="17" y="93"/>
                    </a:lnTo>
                    <a:lnTo>
                      <a:pt x="13" y="86"/>
                    </a:lnTo>
                    <a:lnTo>
                      <a:pt x="7" y="87"/>
                    </a:lnTo>
                    <a:lnTo>
                      <a:pt x="0" y="77"/>
                    </a:lnTo>
                    <a:lnTo>
                      <a:pt x="0" y="73"/>
                    </a:lnTo>
                    <a:lnTo>
                      <a:pt x="3" y="72"/>
                    </a:lnTo>
                    <a:lnTo>
                      <a:pt x="14" y="60"/>
                    </a:lnTo>
                    <a:lnTo>
                      <a:pt x="24" y="51"/>
                    </a:lnTo>
                    <a:lnTo>
                      <a:pt x="38" y="39"/>
                    </a:lnTo>
                    <a:lnTo>
                      <a:pt x="48" y="35"/>
                    </a:lnTo>
                    <a:lnTo>
                      <a:pt x="48" y="27"/>
                    </a:lnTo>
                    <a:lnTo>
                      <a:pt x="43" y="23"/>
                    </a:lnTo>
                    <a:lnTo>
                      <a:pt x="43" y="12"/>
                    </a:lnTo>
                    <a:lnTo>
                      <a:pt x="41" y="10"/>
                    </a:lnTo>
                    <a:lnTo>
                      <a:pt x="48" y="2"/>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76" name="Freeform 47"/>
              <p:cNvSpPr>
                <a:spLocks/>
              </p:cNvSpPr>
              <p:nvPr/>
            </p:nvSpPr>
            <p:spPr bwMode="auto">
              <a:xfrm>
                <a:off x="1484" y="2702"/>
                <a:ext cx="9" cy="46"/>
              </a:xfrm>
              <a:custGeom>
                <a:avLst/>
                <a:gdLst>
                  <a:gd name="T0" fmla="*/ 0 w 67"/>
                  <a:gd name="T1" fmla="*/ 0 h 319"/>
                  <a:gd name="T2" fmla="*/ 0 w 67"/>
                  <a:gd name="T3" fmla="*/ 0 h 319"/>
                  <a:gd name="T4" fmla="*/ 0 w 67"/>
                  <a:gd name="T5" fmla="*/ 0 h 319"/>
                  <a:gd name="T6" fmla="*/ 0 w 67"/>
                  <a:gd name="T7" fmla="*/ 0 h 319"/>
                  <a:gd name="T8" fmla="*/ 0 w 67"/>
                  <a:gd name="T9" fmla="*/ 0 h 319"/>
                  <a:gd name="T10" fmla="*/ 0 w 67"/>
                  <a:gd name="T11" fmla="*/ 0 h 319"/>
                  <a:gd name="T12" fmla="*/ 0 w 67"/>
                  <a:gd name="T13" fmla="*/ 0 h 319"/>
                  <a:gd name="T14" fmla="*/ 0 w 67"/>
                  <a:gd name="T15" fmla="*/ 0 h 319"/>
                  <a:gd name="T16" fmla="*/ 0 w 67"/>
                  <a:gd name="T17" fmla="*/ 0 h 319"/>
                  <a:gd name="T18" fmla="*/ 0 w 67"/>
                  <a:gd name="T19" fmla="*/ 0 h 319"/>
                  <a:gd name="T20" fmla="*/ 0 w 67"/>
                  <a:gd name="T21" fmla="*/ 0 h 319"/>
                  <a:gd name="T22" fmla="*/ 0 w 67"/>
                  <a:gd name="T23" fmla="*/ 0 h 319"/>
                  <a:gd name="T24" fmla="*/ 0 w 67"/>
                  <a:gd name="T25" fmla="*/ 0 h 319"/>
                  <a:gd name="T26" fmla="*/ 0 w 67"/>
                  <a:gd name="T27" fmla="*/ 0 h 319"/>
                  <a:gd name="T28" fmla="*/ 0 w 67"/>
                  <a:gd name="T29" fmla="*/ 0 h 319"/>
                  <a:gd name="T30" fmla="*/ 0 w 67"/>
                  <a:gd name="T31" fmla="*/ 0 h 319"/>
                  <a:gd name="T32" fmla="*/ 0 w 67"/>
                  <a:gd name="T33" fmla="*/ 0 h 319"/>
                  <a:gd name="T34" fmla="*/ 0 w 67"/>
                  <a:gd name="T35" fmla="*/ 0 h 319"/>
                  <a:gd name="T36" fmla="*/ 0 w 67"/>
                  <a:gd name="T37" fmla="*/ 0 h 319"/>
                  <a:gd name="T38" fmla="*/ 0 w 67"/>
                  <a:gd name="T39" fmla="*/ 0 h 319"/>
                  <a:gd name="T40" fmla="*/ 0 w 67"/>
                  <a:gd name="T41" fmla="*/ 0 h 319"/>
                  <a:gd name="T42" fmla="*/ 0 w 67"/>
                  <a:gd name="T43" fmla="*/ 0 h 319"/>
                  <a:gd name="T44" fmla="*/ 0 w 67"/>
                  <a:gd name="T45" fmla="*/ 0 h 319"/>
                  <a:gd name="T46" fmla="*/ 0 w 67"/>
                  <a:gd name="T47" fmla="*/ 0 h 319"/>
                  <a:gd name="T48" fmla="*/ 0 w 67"/>
                  <a:gd name="T49" fmla="*/ 0 h 319"/>
                  <a:gd name="T50" fmla="*/ 0 w 67"/>
                  <a:gd name="T51" fmla="*/ 0 h 319"/>
                  <a:gd name="T52" fmla="*/ 0 w 67"/>
                  <a:gd name="T53" fmla="*/ 0 h 319"/>
                  <a:gd name="T54" fmla="*/ 0 w 67"/>
                  <a:gd name="T55" fmla="*/ 0 h 319"/>
                  <a:gd name="T56" fmla="*/ 0 w 67"/>
                  <a:gd name="T57" fmla="*/ 0 h 319"/>
                  <a:gd name="T58" fmla="*/ 0 w 67"/>
                  <a:gd name="T59" fmla="*/ 0 h 319"/>
                  <a:gd name="T60" fmla="*/ 0 w 67"/>
                  <a:gd name="T61" fmla="*/ 0 h 319"/>
                  <a:gd name="T62" fmla="*/ 0 w 67"/>
                  <a:gd name="T63" fmla="*/ 0 h 319"/>
                  <a:gd name="T64" fmla="*/ 0 w 67"/>
                  <a:gd name="T65" fmla="*/ 0 h 319"/>
                  <a:gd name="T66" fmla="*/ 0 w 67"/>
                  <a:gd name="T67" fmla="*/ 0 h 319"/>
                  <a:gd name="T68" fmla="*/ 0 w 67"/>
                  <a:gd name="T69" fmla="*/ 0 h 319"/>
                  <a:gd name="T70" fmla="*/ 0 w 67"/>
                  <a:gd name="T71" fmla="*/ 0 h 319"/>
                  <a:gd name="T72" fmla="*/ 0 w 67"/>
                  <a:gd name="T73" fmla="*/ 0 h 319"/>
                  <a:gd name="T74" fmla="*/ 0 w 67"/>
                  <a:gd name="T75" fmla="*/ 0 h 319"/>
                  <a:gd name="T76" fmla="*/ 0 w 67"/>
                  <a:gd name="T77" fmla="*/ 0 h 319"/>
                  <a:gd name="T78" fmla="*/ 0 w 67"/>
                  <a:gd name="T79" fmla="*/ 0 h 319"/>
                  <a:gd name="T80" fmla="*/ 0 w 67"/>
                  <a:gd name="T81" fmla="*/ 0 h 319"/>
                  <a:gd name="T82" fmla="*/ 0 w 67"/>
                  <a:gd name="T83" fmla="*/ 0 h 319"/>
                  <a:gd name="T84" fmla="*/ 0 w 67"/>
                  <a:gd name="T85" fmla="*/ 0 h 319"/>
                  <a:gd name="T86" fmla="*/ 0 w 67"/>
                  <a:gd name="T87" fmla="*/ 0 h 319"/>
                  <a:gd name="T88" fmla="*/ 0 w 67"/>
                  <a:gd name="T89" fmla="*/ 0 h 319"/>
                  <a:gd name="T90" fmla="*/ 0 w 67"/>
                  <a:gd name="T91" fmla="*/ 0 h 319"/>
                  <a:gd name="T92" fmla="*/ 0 w 67"/>
                  <a:gd name="T93" fmla="*/ 0 h 319"/>
                  <a:gd name="T94" fmla="*/ 0 w 67"/>
                  <a:gd name="T95" fmla="*/ 0 h 319"/>
                  <a:gd name="T96" fmla="*/ 0 w 67"/>
                  <a:gd name="T97" fmla="*/ 0 h 319"/>
                  <a:gd name="T98" fmla="*/ 0 w 67"/>
                  <a:gd name="T99" fmla="*/ 0 h 319"/>
                  <a:gd name="T100" fmla="*/ 0 w 67"/>
                  <a:gd name="T101" fmla="*/ 0 h 319"/>
                  <a:gd name="T102" fmla="*/ 0 w 67"/>
                  <a:gd name="T103" fmla="*/ 0 h 319"/>
                  <a:gd name="T104" fmla="*/ 0 w 67"/>
                  <a:gd name="T105" fmla="*/ 0 h 319"/>
                  <a:gd name="T106" fmla="*/ 0 w 67"/>
                  <a:gd name="T107" fmla="*/ 0 h 319"/>
                  <a:gd name="T108" fmla="*/ 0 w 67"/>
                  <a:gd name="T109" fmla="*/ 0 h 319"/>
                  <a:gd name="T110" fmla="*/ 0 w 67"/>
                  <a:gd name="T111" fmla="*/ 0 h 319"/>
                  <a:gd name="T112" fmla="*/ 0 w 67"/>
                  <a:gd name="T113" fmla="*/ 0 h 319"/>
                  <a:gd name="T114" fmla="*/ 0 w 67"/>
                  <a:gd name="T115" fmla="*/ 0 h 319"/>
                  <a:gd name="T116" fmla="*/ 0 w 67"/>
                  <a:gd name="T117" fmla="*/ 0 h 3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
                  <a:gd name="T178" fmla="*/ 0 h 319"/>
                  <a:gd name="T179" fmla="*/ 67 w 67"/>
                  <a:gd name="T180" fmla="*/ 319 h 3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 h="319">
                    <a:moveTo>
                      <a:pt x="45" y="5"/>
                    </a:moveTo>
                    <a:lnTo>
                      <a:pt x="28" y="0"/>
                    </a:lnTo>
                    <a:lnTo>
                      <a:pt x="16" y="0"/>
                    </a:lnTo>
                    <a:lnTo>
                      <a:pt x="5" y="3"/>
                    </a:lnTo>
                    <a:lnTo>
                      <a:pt x="1" y="14"/>
                    </a:lnTo>
                    <a:lnTo>
                      <a:pt x="1" y="24"/>
                    </a:lnTo>
                    <a:lnTo>
                      <a:pt x="7" y="34"/>
                    </a:lnTo>
                    <a:lnTo>
                      <a:pt x="12" y="34"/>
                    </a:lnTo>
                    <a:lnTo>
                      <a:pt x="5" y="47"/>
                    </a:lnTo>
                    <a:lnTo>
                      <a:pt x="0" y="68"/>
                    </a:lnTo>
                    <a:lnTo>
                      <a:pt x="0" y="86"/>
                    </a:lnTo>
                    <a:lnTo>
                      <a:pt x="1" y="110"/>
                    </a:lnTo>
                    <a:lnTo>
                      <a:pt x="5" y="133"/>
                    </a:lnTo>
                    <a:lnTo>
                      <a:pt x="14" y="134"/>
                    </a:lnTo>
                    <a:lnTo>
                      <a:pt x="14" y="141"/>
                    </a:lnTo>
                    <a:lnTo>
                      <a:pt x="18" y="144"/>
                    </a:lnTo>
                    <a:lnTo>
                      <a:pt x="18" y="167"/>
                    </a:lnTo>
                    <a:lnTo>
                      <a:pt x="22" y="172"/>
                    </a:lnTo>
                    <a:lnTo>
                      <a:pt x="22" y="214"/>
                    </a:lnTo>
                    <a:lnTo>
                      <a:pt x="22" y="242"/>
                    </a:lnTo>
                    <a:lnTo>
                      <a:pt x="16" y="272"/>
                    </a:lnTo>
                    <a:lnTo>
                      <a:pt x="14" y="311"/>
                    </a:lnTo>
                    <a:lnTo>
                      <a:pt x="20" y="314"/>
                    </a:lnTo>
                    <a:lnTo>
                      <a:pt x="20" y="319"/>
                    </a:lnTo>
                    <a:lnTo>
                      <a:pt x="31" y="319"/>
                    </a:lnTo>
                    <a:lnTo>
                      <a:pt x="33" y="317"/>
                    </a:lnTo>
                    <a:lnTo>
                      <a:pt x="37" y="317"/>
                    </a:lnTo>
                    <a:lnTo>
                      <a:pt x="38" y="319"/>
                    </a:lnTo>
                    <a:lnTo>
                      <a:pt x="47" y="319"/>
                    </a:lnTo>
                    <a:lnTo>
                      <a:pt x="64" y="317"/>
                    </a:lnTo>
                    <a:lnTo>
                      <a:pt x="64" y="314"/>
                    </a:lnTo>
                    <a:lnTo>
                      <a:pt x="49" y="309"/>
                    </a:lnTo>
                    <a:lnTo>
                      <a:pt x="49" y="303"/>
                    </a:lnTo>
                    <a:lnTo>
                      <a:pt x="62" y="300"/>
                    </a:lnTo>
                    <a:lnTo>
                      <a:pt x="62" y="296"/>
                    </a:lnTo>
                    <a:lnTo>
                      <a:pt x="53" y="290"/>
                    </a:lnTo>
                    <a:lnTo>
                      <a:pt x="53" y="246"/>
                    </a:lnTo>
                    <a:lnTo>
                      <a:pt x="56" y="206"/>
                    </a:lnTo>
                    <a:lnTo>
                      <a:pt x="55" y="167"/>
                    </a:lnTo>
                    <a:lnTo>
                      <a:pt x="54" y="144"/>
                    </a:lnTo>
                    <a:lnTo>
                      <a:pt x="56" y="137"/>
                    </a:lnTo>
                    <a:lnTo>
                      <a:pt x="56" y="105"/>
                    </a:lnTo>
                    <a:lnTo>
                      <a:pt x="67" y="98"/>
                    </a:lnTo>
                    <a:lnTo>
                      <a:pt x="67" y="94"/>
                    </a:lnTo>
                    <a:lnTo>
                      <a:pt x="41" y="52"/>
                    </a:lnTo>
                    <a:lnTo>
                      <a:pt x="30" y="46"/>
                    </a:lnTo>
                    <a:lnTo>
                      <a:pt x="31" y="43"/>
                    </a:lnTo>
                    <a:lnTo>
                      <a:pt x="40" y="41"/>
                    </a:lnTo>
                    <a:lnTo>
                      <a:pt x="40" y="39"/>
                    </a:lnTo>
                    <a:lnTo>
                      <a:pt x="41" y="37"/>
                    </a:lnTo>
                    <a:lnTo>
                      <a:pt x="41" y="34"/>
                    </a:lnTo>
                    <a:lnTo>
                      <a:pt x="45" y="33"/>
                    </a:lnTo>
                    <a:lnTo>
                      <a:pt x="41" y="32"/>
                    </a:lnTo>
                    <a:lnTo>
                      <a:pt x="43" y="30"/>
                    </a:lnTo>
                    <a:lnTo>
                      <a:pt x="40" y="24"/>
                    </a:lnTo>
                    <a:lnTo>
                      <a:pt x="41" y="19"/>
                    </a:lnTo>
                    <a:lnTo>
                      <a:pt x="40" y="15"/>
                    </a:lnTo>
                    <a:lnTo>
                      <a:pt x="43" y="12"/>
                    </a:lnTo>
                    <a:lnTo>
                      <a:pt x="45" y="5"/>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grpSp>
            <p:nvGrpSpPr>
              <p:cNvPr id="42077" name="Group 48"/>
              <p:cNvGrpSpPr>
                <a:grpSpLocks/>
              </p:cNvGrpSpPr>
              <p:nvPr/>
            </p:nvGrpSpPr>
            <p:grpSpPr bwMode="auto">
              <a:xfrm>
                <a:off x="1631" y="2696"/>
                <a:ext cx="24" cy="58"/>
                <a:chOff x="1631" y="2696"/>
                <a:chExt cx="24" cy="58"/>
              </a:xfrm>
            </p:grpSpPr>
            <p:sp>
              <p:nvSpPr>
                <p:cNvPr id="42083" name="Freeform 49"/>
                <p:cNvSpPr>
                  <a:spLocks/>
                </p:cNvSpPr>
                <p:nvPr/>
              </p:nvSpPr>
              <p:spPr bwMode="auto">
                <a:xfrm>
                  <a:off x="1639" y="2696"/>
                  <a:ext cx="16" cy="58"/>
                </a:xfrm>
                <a:custGeom>
                  <a:avLst/>
                  <a:gdLst>
                    <a:gd name="T0" fmla="*/ 0 w 124"/>
                    <a:gd name="T1" fmla="*/ 0 h 410"/>
                    <a:gd name="T2" fmla="*/ 0 w 124"/>
                    <a:gd name="T3" fmla="*/ 0 h 410"/>
                    <a:gd name="T4" fmla="*/ 0 w 124"/>
                    <a:gd name="T5" fmla="*/ 0 h 410"/>
                    <a:gd name="T6" fmla="*/ 0 w 124"/>
                    <a:gd name="T7" fmla="*/ 0 h 410"/>
                    <a:gd name="T8" fmla="*/ 0 w 124"/>
                    <a:gd name="T9" fmla="*/ 0 h 410"/>
                    <a:gd name="T10" fmla="*/ 0 w 124"/>
                    <a:gd name="T11" fmla="*/ 0 h 410"/>
                    <a:gd name="T12" fmla="*/ 0 w 124"/>
                    <a:gd name="T13" fmla="*/ 0 h 410"/>
                    <a:gd name="T14" fmla="*/ 0 w 124"/>
                    <a:gd name="T15" fmla="*/ 0 h 410"/>
                    <a:gd name="T16" fmla="*/ 0 w 124"/>
                    <a:gd name="T17" fmla="*/ 0 h 410"/>
                    <a:gd name="T18" fmla="*/ 0 w 124"/>
                    <a:gd name="T19" fmla="*/ 0 h 410"/>
                    <a:gd name="T20" fmla="*/ 0 w 124"/>
                    <a:gd name="T21" fmla="*/ 0 h 410"/>
                    <a:gd name="T22" fmla="*/ 0 w 124"/>
                    <a:gd name="T23" fmla="*/ 0 h 410"/>
                    <a:gd name="T24" fmla="*/ 0 w 124"/>
                    <a:gd name="T25" fmla="*/ 0 h 410"/>
                    <a:gd name="T26" fmla="*/ 0 w 124"/>
                    <a:gd name="T27" fmla="*/ 0 h 410"/>
                    <a:gd name="T28" fmla="*/ 0 w 124"/>
                    <a:gd name="T29" fmla="*/ 0 h 410"/>
                    <a:gd name="T30" fmla="*/ 0 w 124"/>
                    <a:gd name="T31" fmla="*/ 0 h 410"/>
                    <a:gd name="T32" fmla="*/ 0 w 124"/>
                    <a:gd name="T33" fmla="*/ 0 h 410"/>
                    <a:gd name="T34" fmla="*/ 0 w 124"/>
                    <a:gd name="T35" fmla="*/ 0 h 410"/>
                    <a:gd name="T36" fmla="*/ 0 w 124"/>
                    <a:gd name="T37" fmla="*/ 0 h 410"/>
                    <a:gd name="T38" fmla="*/ 0 w 124"/>
                    <a:gd name="T39" fmla="*/ 0 h 410"/>
                    <a:gd name="T40" fmla="*/ 0 w 124"/>
                    <a:gd name="T41" fmla="*/ 0 h 410"/>
                    <a:gd name="T42" fmla="*/ 0 w 124"/>
                    <a:gd name="T43" fmla="*/ 0 h 410"/>
                    <a:gd name="T44" fmla="*/ 0 w 124"/>
                    <a:gd name="T45" fmla="*/ 0 h 410"/>
                    <a:gd name="T46" fmla="*/ 0 w 124"/>
                    <a:gd name="T47" fmla="*/ 0 h 410"/>
                    <a:gd name="T48" fmla="*/ 0 w 124"/>
                    <a:gd name="T49" fmla="*/ 0 h 410"/>
                    <a:gd name="T50" fmla="*/ 0 w 124"/>
                    <a:gd name="T51" fmla="*/ 0 h 410"/>
                    <a:gd name="T52" fmla="*/ 0 w 124"/>
                    <a:gd name="T53" fmla="*/ 0 h 410"/>
                    <a:gd name="T54" fmla="*/ 0 w 124"/>
                    <a:gd name="T55" fmla="*/ 0 h 410"/>
                    <a:gd name="T56" fmla="*/ 0 w 124"/>
                    <a:gd name="T57" fmla="*/ 0 h 410"/>
                    <a:gd name="T58" fmla="*/ 0 w 124"/>
                    <a:gd name="T59" fmla="*/ 0 h 410"/>
                    <a:gd name="T60" fmla="*/ 0 w 124"/>
                    <a:gd name="T61" fmla="*/ 0 h 410"/>
                    <a:gd name="T62" fmla="*/ 0 w 124"/>
                    <a:gd name="T63" fmla="*/ 0 h 410"/>
                    <a:gd name="T64" fmla="*/ 0 w 124"/>
                    <a:gd name="T65" fmla="*/ 0 h 410"/>
                    <a:gd name="T66" fmla="*/ 0 w 124"/>
                    <a:gd name="T67" fmla="*/ 0 h 410"/>
                    <a:gd name="T68" fmla="*/ 0 w 124"/>
                    <a:gd name="T69" fmla="*/ 0 h 410"/>
                    <a:gd name="T70" fmla="*/ 0 w 124"/>
                    <a:gd name="T71" fmla="*/ 0 h 410"/>
                    <a:gd name="T72" fmla="*/ 0 w 124"/>
                    <a:gd name="T73" fmla="*/ 0 h 410"/>
                    <a:gd name="T74" fmla="*/ 0 w 124"/>
                    <a:gd name="T75" fmla="*/ 0 h 410"/>
                    <a:gd name="T76" fmla="*/ 0 w 124"/>
                    <a:gd name="T77" fmla="*/ 0 h 410"/>
                    <a:gd name="T78" fmla="*/ 0 w 124"/>
                    <a:gd name="T79" fmla="*/ 0 h 410"/>
                    <a:gd name="T80" fmla="*/ 0 w 124"/>
                    <a:gd name="T81" fmla="*/ 0 h 410"/>
                    <a:gd name="T82" fmla="*/ 0 w 124"/>
                    <a:gd name="T83" fmla="*/ 0 h 410"/>
                    <a:gd name="T84" fmla="*/ 0 w 124"/>
                    <a:gd name="T85" fmla="*/ 0 h 410"/>
                    <a:gd name="T86" fmla="*/ 0 w 124"/>
                    <a:gd name="T87" fmla="*/ 0 h 410"/>
                    <a:gd name="T88" fmla="*/ 0 w 124"/>
                    <a:gd name="T89" fmla="*/ 0 h 410"/>
                    <a:gd name="T90" fmla="*/ 0 w 124"/>
                    <a:gd name="T91" fmla="*/ 0 h 410"/>
                    <a:gd name="T92" fmla="*/ 0 w 124"/>
                    <a:gd name="T93" fmla="*/ 0 h 410"/>
                    <a:gd name="T94" fmla="*/ 0 w 124"/>
                    <a:gd name="T95" fmla="*/ 0 h 410"/>
                    <a:gd name="T96" fmla="*/ 0 w 124"/>
                    <a:gd name="T97" fmla="*/ 0 h 410"/>
                    <a:gd name="T98" fmla="*/ 0 w 124"/>
                    <a:gd name="T99" fmla="*/ 0 h 410"/>
                    <a:gd name="T100" fmla="*/ 0 w 124"/>
                    <a:gd name="T101" fmla="*/ 0 h 410"/>
                    <a:gd name="T102" fmla="*/ 0 w 124"/>
                    <a:gd name="T103" fmla="*/ 0 h 410"/>
                    <a:gd name="T104" fmla="*/ 0 w 124"/>
                    <a:gd name="T105" fmla="*/ 0 h 410"/>
                    <a:gd name="T106" fmla="*/ 0 w 124"/>
                    <a:gd name="T107" fmla="*/ 0 h 410"/>
                    <a:gd name="T108" fmla="*/ 0 w 124"/>
                    <a:gd name="T109" fmla="*/ 0 h 410"/>
                    <a:gd name="T110" fmla="*/ 0 w 124"/>
                    <a:gd name="T111" fmla="*/ 0 h 410"/>
                    <a:gd name="T112" fmla="*/ 0 w 124"/>
                    <a:gd name="T113" fmla="*/ 0 h 410"/>
                    <a:gd name="T114" fmla="*/ 0 w 124"/>
                    <a:gd name="T115" fmla="*/ 0 h 410"/>
                    <a:gd name="T116" fmla="*/ 0 w 124"/>
                    <a:gd name="T117" fmla="*/ 0 h 4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
                    <a:gd name="T178" fmla="*/ 0 h 410"/>
                    <a:gd name="T179" fmla="*/ 124 w 124"/>
                    <a:gd name="T180" fmla="*/ 410 h 4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 h="410">
                      <a:moveTo>
                        <a:pt x="49" y="5"/>
                      </a:moveTo>
                      <a:lnTo>
                        <a:pt x="24" y="0"/>
                      </a:lnTo>
                      <a:lnTo>
                        <a:pt x="15" y="10"/>
                      </a:lnTo>
                      <a:lnTo>
                        <a:pt x="11" y="6"/>
                      </a:lnTo>
                      <a:lnTo>
                        <a:pt x="4" y="24"/>
                      </a:lnTo>
                      <a:lnTo>
                        <a:pt x="17" y="36"/>
                      </a:lnTo>
                      <a:lnTo>
                        <a:pt x="18" y="46"/>
                      </a:lnTo>
                      <a:lnTo>
                        <a:pt x="21" y="47"/>
                      </a:lnTo>
                      <a:lnTo>
                        <a:pt x="24" y="56"/>
                      </a:lnTo>
                      <a:lnTo>
                        <a:pt x="34" y="58"/>
                      </a:lnTo>
                      <a:lnTo>
                        <a:pt x="34" y="61"/>
                      </a:lnTo>
                      <a:lnTo>
                        <a:pt x="17" y="74"/>
                      </a:lnTo>
                      <a:lnTo>
                        <a:pt x="4" y="132"/>
                      </a:lnTo>
                      <a:lnTo>
                        <a:pt x="15" y="147"/>
                      </a:lnTo>
                      <a:lnTo>
                        <a:pt x="15" y="255"/>
                      </a:lnTo>
                      <a:lnTo>
                        <a:pt x="27" y="259"/>
                      </a:lnTo>
                      <a:lnTo>
                        <a:pt x="30" y="277"/>
                      </a:lnTo>
                      <a:lnTo>
                        <a:pt x="36" y="322"/>
                      </a:lnTo>
                      <a:lnTo>
                        <a:pt x="36" y="347"/>
                      </a:lnTo>
                      <a:lnTo>
                        <a:pt x="15" y="362"/>
                      </a:lnTo>
                      <a:lnTo>
                        <a:pt x="1" y="369"/>
                      </a:lnTo>
                      <a:lnTo>
                        <a:pt x="0" y="374"/>
                      </a:lnTo>
                      <a:lnTo>
                        <a:pt x="31" y="367"/>
                      </a:lnTo>
                      <a:lnTo>
                        <a:pt x="36" y="362"/>
                      </a:lnTo>
                      <a:lnTo>
                        <a:pt x="39" y="367"/>
                      </a:lnTo>
                      <a:lnTo>
                        <a:pt x="42" y="367"/>
                      </a:lnTo>
                      <a:lnTo>
                        <a:pt x="46" y="350"/>
                      </a:lnTo>
                      <a:lnTo>
                        <a:pt x="49" y="272"/>
                      </a:lnTo>
                      <a:lnTo>
                        <a:pt x="55" y="272"/>
                      </a:lnTo>
                      <a:lnTo>
                        <a:pt x="73" y="341"/>
                      </a:lnTo>
                      <a:lnTo>
                        <a:pt x="73" y="384"/>
                      </a:lnTo>
                      <a:lnTo>
                        <a:pt x="80" y="406"/>
                      </a:lnTo>
                      <a:lnTo>
                        <a:pt x="87" y="410"/>
                      </a:lnTo>
                      <a:lnTo>
                        <a:pt x="90" y="399"/>
                      </a:lnTo>
                      <a:lnTo>
                        <a:pt x="86" y="387"/>
                      </a:lnTo>
                      <a:lnTo>
                        <a:pt x="80" y="359"/>
                      </a:lnTo>
                      <a:lnTo>
                        <a:pt x="79" y="261"/>
                      </a:lnTo>
                      <a:lnTo>
                        <a:pt x="74" y="165"/>
                      </a:lnTo>
                      <a:lnTo>
                        <a:pt x="84" y="157"/>
                      </a:lnTo>
                      <a:lnTo>
                        <a:pt x="84" y="142"/>
                      </a:lnTo>
                      <a:lnTo>
                        <a:pt x="84" y="116"/>
                      </a:lnTo>
                      <a:lnTo>
                        <a:pt x="97" y="123"/>
                      </a:lnTo>
                      <a:lnTo>
                        <a:pt x="86" y="140"/>
                      </a:lnTo>
                      <a:lnTo>
                        <a:pt x="86" y="155"/>
                      </a:lnTo>
                      <a:lnTo>
                        <a:pt x="98" y="145"/>
                      </a:lnTo>
                      <a:lnTo>
                        <a:pt x="106" y="135"/>
                      </a:lnTo>
                      <a:lnTo>
                        <a:pt x="112" y="138"/>
                      </a:lnTo>
                      <a:lnTo>
                        <a:pt x="124" y="121"/>
                      </a:lnTo>
                      <a:lnTo>
                        <a:pt x="124" y="116"/>
                      </a:lnTo>
                      <a:lnTo>
                        <a:pt x="118" y="114"/>
                      </a:lnTo>
                      <a:lnTo>
                        <a:pt x="103" y="96"/>
                      </a:lnTo>
                      <a:lnTo>
                        <a:pt x="86" y="81"/>
                      </a:lnTo>
                      <a:lnTo>
                        <a:pt x="64" y="62"/>
                      </a:lnTo>
                      <a:lnTo>
                        <a:pt x="49" y="56"/>
                      </a:lnTo>
                      <a:lnTo>
                        <a:pt x="49" y="43"/>
                      </a:lnTo>
                      <a:lnTo>
                        <a:pt x="55" y="36"/>
                      </a:lnTo>
                      <a:lnTo>
                        <a:pt x="55" y="20"/>
                      </a:lnTo>
                      <a:lnTo>
                        <a:pt x="59" y="17"/>
                      </a:lnTo>
                      <a:lnTo>
                        <a:pt x="49" y="5"/>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84" name="Freeform 50"/>
                <p:cNvSpPr>
                  <a:spLocks/>
                </p:cNvSpPr>
                <p:nvPr/>
              </p:nvSpPr>
              <p:spPr bwMode="auto">
                <a:xfrm>
                  <a:off x="1631" y="2696"/>
                  <a:ext cx="11" cy="56"/>
                </a:xfrm>
                <a:custGeom>
                  <a:avLst/>
                  <a:gdLst>
                    <a:gd name="T0" fmla="*/ 0 w 91"/>
                    <a:gd name="T1" fmla="*/ 0 h 393"/>
                    <a:gd name="T2" fmla="*/ 0 w 91"/>
                    <a:gd name="T3" fmla="*/ 0 h 393"/>
                    <a:gd name="T4" fmla="*/ 0 w 91"/>
                    <a:gd name="T5" fmla="*/ 0 h 393"/>
                    <a:gd name="T6" fmla="*/ 0 w 91"/>
                    <a:gd name="T7" fmla="*/ 0 h 393"/>
                    <a:gd name="T8" fmla="*/ 0 w 91"/>
                    <a:gd name="T9" fmla="*/ 0 h 393"/>
                    <a:gd name="T10" fmla="*/ 0 w 91"/>
                    <a:gd name="T11" fmla="*/ 0 h 393"/>
                    <a:gd name="T12" fmla="*/ 0 w 91"/>
                    <a:gd name="T13" fmla="*/ 0 h 393"/>
                    <a:gd name="T14" fmla="*/ 0 w 91"/>
                    <a:gd name="T15" fmla="*/ 0 h 393"/>
                    <a:gd name="T16" fmla="*/ 0 w 91"/>
                    <a:gd name="T17" fmla="*/ 0 h 393"/>
                    <a:gd name="T18" fmla="*/ 0 w 91"/>
                    <a:gd name="T19" fmla="*/ 0 h 393"/>
                    <a:gd name="T20" fmla="*/ 0 w 91"/>
                    <a:gd name="T21" fmla="*/ 0 h 393"/>
                    <a:gd name="T22" fmla="*/ 0 w 91"/>
                    <a:gd name="T23" fmla="*/ 0 h 393"/>
                    <a:gd name="T24" fmla="*/ 0 w 91"/>
                    <a:gd name="T25" fmla="*/ 0 h 393"/>
                    <a:gd name="T26" fmla="*/ 0 w 91"/>
                    <a:gd name="T27" fmla="*/ 0 h 393"/>
                    <a:gd name="T28" fmla="*/ 0 w 91"/>
                    <a:gd name="T29" fmla="*/ 0 h 393"/>
                    <a:gd name="T30" fmla="*/ 0 w 91"/>
                    <a:gd name="T31" fmla="*/ 0 h 393"/>
                    <a:gd name="T32" fmla="*/ 0 w 91"/>
                    <a:gd name="T33" fmla="*/ 0 h 393"/>
                    <a:gd name="T34" fmla="*/ 0 w 91"/>
                    <a:gd name="T35" fmla="*/ 0 h 393"/>
                    <a:gd name="T36" fmla="*/ 0 w 91"/>
                    <a:gd name="T37" fmla="*/ 0 h 393"/>
                    <a:gd name="T38" fmla="*/ 0 w 91"/>
                    <a:gd name="T39" fmla="*/ 0 h 393"/>
                    <a:gd name="T40" fmla="*/ 0 w 91"/>
                    <a:gd name="T41" fmla="*/ 0 h 393"/>
                    <a:gd name="T42" fmla="*/ 0 w 91"/>
                    <a:gd name="T43" fmla="*/ 0 h 393"/>
                    <a:gd name="T44" fmla="*/ 0 w 91"/>
                    <a:gd name="T45" fmla="*/ 0 h 393"/>
                    <a:gd name="T46" fmla="*/ 0 w 91"/>
                    <a:gd name="T47" fmla="*/ 0 h 393"/>
                    <a:gd name="T48" fmla="*/ 0 w 91"/>
                    <a:gd name="T49" fmla="*/ 0 h 393"/>
                    <a:gd name="T50" fmla="*/ 0 w 91"/>
                    <a:gd name="T51" fmla="*/ 0 h 393"/>
                    <a:gd name="T52" fmla="*/ 0 w 91"/>
                    <a:gd name="T53" fmla="*/ 0 h 393"/>
                    <a:gd name="T54" fmla="*/ 0 w 91"/>
                    <a:gd name="T55" fmla="*/ 0 h 393"/>
                    <a:gd name="T56" fmla="*/ 0 w 91"/>
                    <a:gd name="T57" fmla="*/ 0 h 393"/>
                    <a:gd name="T58" fmla="*/ 0 w 91"/>
                    <a:gd name="T59" fmla="*/ 0 h 393"/>
                    <a:gd name="T60" fmla="*/ 0 w 91"/>
                    <a:gd name="T61" fmla="*/ 0 h 393"/>
                    <a:gd name="T62" fmla="*/ 0 w 91"/>
                    <a:gd name="T63" fmla="*/ 0 h 393"/>
                    <a:gd name="T64" fmla="*/ 0 w 91"/>
                    <a:gd name="T65" fmla="*/ 0 h 393"/>
                    <a:gd name="T66" fmla="*/ 0 w 91"/>
                    <a:gd name="T67" fmla="*/ 0 h 393"/>
                    <a:gd name="T68" fmla="*/ 0 w 91"/>
                    <a:gd name="T69" fmla="*/ 0 h 393"/>
                    <a:gd name="T70" fmla="*/ 0 w 91"/>
                    <a:gd name="T71" fmla="*/ 0 h 393"/>
                    <a:gd name="T72" fmla="*/ 0 w 91"/>
                    <a:gd name="T73" fmla="*/ 0 h 393"/>
                    <a:gd name="T74" fmla="*/ 0 w 91"/>
                    <a:gd name="T75" fmla="*/ 0 h 393"/>
                    <a:gd name="T76" fmla="*/ 0 w 91"/>
                    <a:gd name="T77" fmla="*/ 0 h 393"/>
                    <a:gd name="T78" fmla="*/ 0 w 91"/>
                    <a:gd name="T79" fmla="*/ 0 h 393"/>
                    <a:gd name="T80" fmla="*/ 0 w 91"/>
                    <a:gd name="T81" fmla="*/ 0 h 393"/>
                    <a:gd name="T82" fmla="*/ 0 w 91"/>
                    <a:gd name="T83" fmla="*/ 0 h 393"/>
                    <a:gd name="T84" fmla="*/ 0 w 91"/>
                    <a:gd name="T85" fmla="*/ 0 h 393"/>
                    <a:gd name="T86" fmla="*/ 0 w 91"/>
                    <a:gd name="T87" fmla="*/ 0 h 393"/>
                    <a:gd name="T88" fmla="*/ 0 w 91"/>
                    <a:gd name="T89" fmla="*/ 0 h 393"/>
                    <a:gd name="T90" fmla="*/ 0 w 91"/>
                    <a:gd name="T91" fmla="*/ 0 h 393"/>
                    <a:gd name="T92" fmla="*/ 0 w 91"/>
                    <a:gd name="T93" fmla="*/ 0 h 393"/>
                    <a:gd name="T94" fmla="*/ 0 w 91"/>
                    <a:gd name="T95" fmla="*/ 0 h 393"/>
                    <a:gd name="T96" fmla="*/ 0 w 91"/>
                    <a:gd name="T97" fmla="*/ 0 h 393"/>
                    <a:gd name="T98" fmla="*/ 0 w 91"/>
                    <a:gd name="T99" fmla="*/ 0 h 393"/>
                    <a:gd name="T100" fmla="*/ 0 w 91"/>
                    <a:gd name="T101" fmla="*/ 0 h 393"/>
                    <a:gd name="T102" fmla="*/ 0 w 91"/>
                    <a:gd name="T103" fmla="*/ 0 h 393"/>
                    <a:gd name="T104" fmla="*/ 0 w 91"/>
                    <a:gd name="T105" fmla="*/ 0 h 3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
                    <a:gd name="T160" fmla="*/ 0 h 393"/>
                    <a:gd name="T161" fmla="*/ 91 w 91"/>
                    <a:gd name="T162" fmla="*/ 393 h 39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 h="393">
                      <a:moveTo>
                        <a:pt x="71" y="7"/>
                      </a:moveTo>
                      <a:lnTo>
                        <a:pt x="71" y="17"/>
                      </a:lnTo>
                      <a:lnTo>
                        <a:pt x="68" y="20"/>
                      </a:lnTo>
                      <a:lnTo>
                        <a:pt x="73" y="28"/>
                      </a:lnTo>
                      <a:lnTo>
                        <a:pt x="71" y="30"/>
                      </a:lnTo>
                      <a:lnTo>
                        <a:pt x="71" y="33"/>
                      </a:lnTo>
                      <a:lnTo>
                        <a:pt x="68" y="45"/>
                      </a:lnTo>
                      <a:lnTo>
                        <a:pt x="68" y="46"/>
                      </a:lnTo>
                      <a:lnTo>
                        <a:pt x="84" y="57"/>
                      </a:lnTo>
                      <a:lnTo>
                        <a:pt x="91" y="138"/>
                      </a:lnTo>
                      <a:lnTo>
                        <a:pt x="82" y="153"/>
                      </a:lnTo>
                      <a:lnTo>
                        <a:pt x="86" y="196"/>
                      </a:lnTo>
                      <a:lnTo>
                        <a:pt x="80" y="201"/>
                      </a:lnTo>
                      <a:lnTo>
                        <a:pt x="77" y="270"/>
                      </a:lnTo>
                      <a:lnTo>
                        <a:pt x="72" y="340"/>
                      </a:lnTo>
                      <a:lnTo>
                        <a:pt x="74" y="344"/>
                      </a:lnTo>
                      <a:lnTo>
                        <a:pt x="90" y="356"/>
                      </a:lnTo>
                      <a:lnTo>
                        <a:pt x="88" y="359"/>
                      </a:lnTo>
                      <a:lnTo>
                        <a:pt x="82" y="361"/>
                      </a:lnTo>
                      <a:lnTo>
                        <a:pt x="73" y="359"/>
                      </a:lnTo>
                      <a:lnTo>
                        <a:pt x="63" y="354"/>
                      </a:lnTo>
                      <a:lnTo>
                        <a:pt x="55" y="351"/>
                      </a:lnTo>
                      <a:lnTo>
                        <a:pt x="55" y="363"/>
                      </a:lnTo>
                      <a:lnTo>
                        <a:pt x="52" y="363"/>
                      </a:lnTo>
                      <a:lnTo>
                        <a:pt x="58" y="375"/>
                      </a:lnTo>
                      <a:lnTo>
                        <a:pt x="55" y="391"/>
                      </a:lnTo>
                      <a:lnTo>
                        <a:pt x="49" y="393"/>
                      </a:lnTo>
                      <a:lnTo>
                        <a:pt x="40" y="380"/>
                      </a:lnTo>
                      <a:lnTo>
                        <a:pt x="40" y="369"/>
                      </a:lnTo>
                      <a:lnTo>
                        <a:pt x="37" y="367"/>
                      </a:lnTo>
                      <a:lnTo>
                        <a:pt x="32" y="279"/>
                      </a:lnTo>
                      <a:lnTo>
                        <a:pt x="37" y="270"/>
                      </a:lnTo>
                      <a:lnTo>
                        <a:pt x="25" y="209"/>
                      </a:lnTo>
                      <a:lnTo>
                        <a:pt x="19" y="207"/>
                      </a:lnTo>
                      <a:lnTo>
                        <a:pt x="17" y="144"/>
                      </a:lnTo>
                      <a:lnTo>
                        <a:pt x="0" y="137"/>
                      </a:lnTo>
                      <a:lnTo>
                        <a:pt x="7" y="70"/>
                      </a:lnTo>
                      <a:lnTo>
                        <a:pt x="33" y="52"/>
                      </a:lnTo>
                      <a:lnTo>
                        <a:pt x="40" y="46"/>
                      </a:lnTo>
                      <a:lnTo>
                        <a:pt x="40" y="39"/>
                      </a:lnTo>
                      <a:lnTo>
                        <a:pt x="38" y="34"/>
                      </a:lnTo>
                      <a:lnTo>
                        <a:pt x="34" y="31"/>
                      </a:lnTo>
                      <a:lnTo>
                        <a:pt x="31" y="26"/>
                      </a:lnTo>
                      <a:lnTo>
                        <a:pt x="30" y="21"/>
                      </a:lnTo>
                      <a:lnTo>
                        <a:pt x="30" y="17"/>
                      </a:lnTo>
                      <a:lnTo>
                        <a:pt x="31" y="11"/>
                      </a:lnTo>
                      <a:lnTo>
                        <a:pt x="35" y="6"/>
                      </a:lnTo>
                      <a:lnTo>
                        <a:pt x="40" y="2"/>
                      </a:lnTo>
                      <a:lnTo>
                        <a:pt x="46" y="0"/>
                      </a:lnTo>
                      <a:lnTo>
                        <a:pt x="52" y="0"/>
                      </a:lnTo>
                      <a:lnTo>
                        <a:pt x="58" y="0"/>
                      </a:lnTo>
                      <a:lnTo>
                        <a:pt x="63" y="2"/>
                      </a:lnTo>
                      <a:lnTo>
                        <a:pt x="71" y="7"/>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grpSp>
          <p:sp>
            <p:nvSpPr>
              <p:cNvPr id="42078" name="Freeform 51"/>
              <p:cNvSpPr>
                <a:spLocks/>
              </p:cNvSpPr>
              <p:nvPr/>
            </p:nvSpPr>
            <p:spPr bwMode="auto">
              <a:xfrm>
                <a:off x="1735" y="2700"/>
                <a:ext cx="14" cy="51"/>
              </a:xfrm>
              <a:custGeom>
                <a:avLst/>
                <a:gdLst>
                  <a:gd name="T0" fmla="*/ 0 w 110"/>
                  <a:gd name="T1" fmla="*/ 0 h 360"/>
                  <a:gd name="T2" fmla="*/ 0 w 110"/>
                  <a:gd name="T3" fmla="*/ 0 h 360"/>
                  <a:gd name="T4" fmla="*/ 0 w 110"/>
                  <a:gd name="T5" fmla="*/ 0 h 360"/>
                  <a:gd name="T6" fmla="*/ 0 w 110"/>
                  <a:gd name="T7" fmla="*/ 0 h 360"/>
                  <a:gd name="T8" fmla="*/ 0 w 110"/>
                  <a:gd name="T9" fmla="*/ 0 h 360"/>
                  <a:gd name="T10" fmla="*/ 0 w 110"/>
                  <a:gd name="T11" fmla="*/ 0 h 360"/>
                  <a:gd name="T12" fmla="*/ 0 w 110"/>
                  <a:gd name="T13" fmla="*/ 0 h 360"/>
                  <a:gd name="T14" fmla="*/ 0 w 110"/>
                  <a:gd name="T15" fmla="*/ 0 h 360"/>
                  <a:gd name="T16" fmla="*/ 0 w 110"/>
                  <a:gd name="T17" fmla="*/ 0 h 360"/>
                  <a:gd name="T18" fmla="*/ 0 w 110"/>
                  <a:gd name="T19" fmla="*/ 0 h 360"/>
                  <a:gd name="T20" fmla="*/ 0 w 110"/>
                  <a:gd name="T21" fmla="*/ 0 h 360"/>
                  <a:gd name="T22" fmla="*/ 0 w 110"/>
                  <a:gd name="T23" fmla="*/ 0 h 360"/>
                  <a:gd name="T24" fmla="*/ 0 w 110"/>
                  <a:gd name="T25" fmla="*/ 0 h 360"/>
                  <a:gd name="T26" fmla="*/ 0 w 110"/>
                  <a:gd name="T27" fmla="*/ 0 h 360"/>
                  <a:gd name="T28" fmla="*/ 0 w 110"/>
                  <a:gd name="T29" fmla="*/ 0 h 360"/>
                  <a:gd name="T30" fmla="*/ 0 w 110"/>
                  <a:gd name="T31" fmla="*/ 0 h 360"/>
                  <a:gd name="T32" fmla="*/ 0 w 110"/>
                  <a:gd name="T33" fmla="*/ 0 h 360"/>
                  <a:gd name="T34" fmla="*/ 0 w 110"/>
                  <a:gd name="T35" fmla="*/ 0 h 360"/>
                  <a:gd name="T36" fmla="*/ 0 w 110"/>
                  <a:gd name="T37" fmla="*/ 0 h 360"/>
                  <a:gd name="T38" fmla="*/ 0 w 110"/>
                  <a:gd name="T39" fmla="*/ 0 h 360"/>
                  <a:gd name="T40" fmla="*/ 0 w 110"/>
                  <a:gd name="T41" fmla="*/ 0 h 360"/>
                  <a:gd name="T42" fmla="*/ 0 w 110"/>
                  <a:gd name="T43" fmla="*/ 0 h 360"/>
                  <a:gd name="T44" fmla="*/ 0 w 110"/>
                  <a:gd name="T45" fmla="*/ 0 h 360"/>
                  <a:gd name="T46" fmla="*/ 0 w 110"/>
                  <a:gd name="T47" fmla="*/ 0 h 360"/>
                  <a:gd name="T48" fmla="*/ 0 w 110"/>
                  <a:gd name="T49" fmla="*/ 0 h 360"/>
                  <a:gd name="T50" fmla="*/ 0 w 110"/>
                  <a:gd name="T51" fmla="*/ 0 h 360"/>
                  <a:gd name="T52" fmla="*/ 0 w 110"/>
                  <a:gd name="T53" fmla="*/ 0 h 360"/>
                  <a:gd name="T54" fmla="*/ 0 w 110"/>
                  <a:gd name="T55" fmla="*/ 0 h 360"/>
                  <a:gd name="T56" fmla="*/ 0 w 110"/>
                  <a:gd name="T57" fmla="*/ 0 h 360"/>
                  <a:gd name="T58" fmla="*/ 0 w 110"/>
                  <a:gd name="T59" fmla="*/ 0 h 360"/>
                  <a:gd name="T60" fmla="*/ 0 w 110"/>
                  <a:gd name="T61" fmla="*/ 0 h 360"/>
                  <a:gd name="T62" fmla="*/ 0 w 110"/>
                  <a:gd name="T63" fmla="*/ 0 h 360"/>
                  <a:gd name="T64" fmla="*/ 0 w 110"/>
                  <a:gd name="T65" fmla="*/ 0 h 360"/>
                  <a:gd name="T66" fmla="*/ 0 w 110"/>
                  <a:gd name="T67" fmla="*/ 0 h 360"/>
                  <a:gd name="T68" fmla="*/ 0 w 110"/>
                  <a:gd name="T69" fmla="*/ 0 h 360"/>
                  <a:gd name="T70" fmla="*/ 0 w 110"/>
                  <a:gd name="T71" fmla="*/ 0 h 360"/>
                  <a:gd name="T72" fmla="*/ 0 w 110"/>
                  <a:gd name="T73" fmla="*/ 0 h 360"/>
                  <a:gd name="T74" fmla="*/ 0 w 110"/>
                  <a:gd name="T75" fmla="*/ 0 h 360"/>
                  <a:gd name="T76" fmla="*/ 0 w 110"/>
                  <a:gd name="T77" fmla="*/ 0 h 360"/>
                  <a:gd name="T78" fmla="*/ 0 w 110"/>
                  <a:gd name="T79" fmla="*/ 0 h 360"/>
                  <a:gd name="T80" fmla="*/ 0 w 110"/>
                  <a:gd name="T81" fmla="*/ 0 h 360"/>
                  <a:gd name="T82" fmla="*/ 0 w 110"/>
                  <a:gd name="T83" fmla="*/ 0 h 360"/>
                  <a:gd name="T84" fmla="*/ 0 w 110"/>
                  <a:gd name="T85" fmla="*/ 0 h 360"/>
                  <a:gd name="T86" fmla="*/ 0 w 110"/>
                  <a:gd name="T87" fmla="*/ 0 h 360"/>
                  <a:gd name="T88" fmla="*/ 0 w 110"/>
                  <a:gd name="T89" fmla="*/ 0 h 360"/>
                  <a:gd name="T90" fmla="*/ 0 w 110"/>
                  <a:gd name="T91" fmla="*/ 0 h 360"/>
                  <a:gd name="T92" fmla="*/ 0 w 110"/>
                  <a:gd name="T93" fmla="*/ 0 h 360"/>
                  <a:gd name="T94" fmla="*/ 0 w 110"/>
                  <a:gd name="T95" fmla="*/ 0 h 360"/>
                  <a:gd name="T96" fmla="*/ 0 w 110"/>
                  <a:gd name="T97" fmla="*/ 0 h 360"/>
                  <a:gd name="T98" fmla="*/ 0 w 110"/>
                  <a:gd name="T99" fmla="*/ 0 h 360"/>
                  <a:gd name="T100" fmla="*/ 0 w 110"/>
                  <a:gd name="T101" fmla="*/ 0 h 360"/>
                  <a:gd name="T102" fmla="*/ 0 w 110"/>
                  <a:gd name="T103" fmla="*/ 0 h 360"/>
                  <a:gd name="T104" fmla="*/ 0 w 110"/>
                  <a:gd name="T105" fmla="*/ 0 h 360"/>
                  <a:gd name="T106" fmla="*/ 0 w 110"/>
                  <a:gd name="T107" fmla="*/ 0 h 360"/>
                  <a:gd name="T108" fmla="*/ 0 w 110"/>
                  <a:gd name="T109" fmla="*/ 0 h 360"/>
                  <a:gd name="T110" fmla="*/ 0 w 110"/>
                  <a:gd name="T111" fmla="*/ 0 h 360"/>
                  <a:gd name="T112" fmla="*/ 0 w 110"/>
                  <a:gd name="T113" fmla="*/ 0 h 360"/>
                  <a:gd name="T114" fmla="*/ 0 w 110"/>
                  <a:gd name="T115" fmla="*/ 0 h 360"/>
                  <a:gd name="T116" fmla="*/ 0 w 110"/>
                  <a:gd name="T117" fmla="*/ 0 h 3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
                  <a:gd name="T178" fmla="*/ 0 h 360"/>
                  <a:gd name="T179" fmla="*/ 110 w 110"/>
                  <a:gd name="T180" fmla="*/ 360 h 3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 h="360">
                    <a:moveTo>
                      <a:pt x="67" y="4"/>
                    </a:moveTo>
                    <a:lnTo>
                      <a:pt x="88" y="0"/>
                    </a:lnTo>
                    <a:lnTo>
                      <a:pt x="98" y="8"/>
                    </a:lnTo>
                    <a:lnTo>
                      <a:pt x="101" y="5"/>
                    </a:lnTo>
                    <a:lnTo>
                      <a:pt x="107" y="22"/>
                    </a:lnTo>
                    <a:lnTo>
                      <a:pt x="94" y="32"/>
                    </a:lnTo>
                    <a:lnTo>
                      <a:pt x="93" y="40"/>
                    </a:lnTo>
                    <a:lnTo>
                      <a:pt x="91" y="41"/>
                    </a:lnTo>
                    <a:lnTo>
                      <a:pt x="88" y="49"/>
                    </a:lnTo>
                    <a:lnTo>
                      <a:pt x="80" y="51"/>
                    </a:lnTo>
                    <a:lnTo>
                      <a:pt x="80" y="54"/>
                    </a:lnTo>
                    <a:lnTo>
                      <a:pt x="94" y="64"/>
                    </a:lnTo>
                    <a:lnTo>
                      <a:pt x="107" y="116"/>
                    </a:lnTo>
                    <a:lnTo>
                      <a:pt x="98" y="130"/>
                    </a:lnTo>
                    <a:lnTo>
                      <a:pt x="98" y="223"/>
                    </a:lnTo>
                    <a:lnTo>
                      <a:pt x="85" y="227"/>
                    </a:lnTo>
                    <a:lnTo>
                      <a:pt x="83" y="243"/>
                    </a:lnTo>
                    <a:lnTo>
                      <a:pt x="79" y="283"/>
                    </a:lnTo>
                    <a:lnTo>
                      <a:pt x="79" y="304"/>
                    </a:lnTo>
                    <a:lnTo>
                      <a:pt x="98" y="317"/>
                    </a:lnTo>
                    <a:lnTo>
                      <a:pt x="110" y="324"/>
                    </a:lnTo>
                    <a:lnTo>
                      <a:pt x="110" y="328"/>
                    </a:lnTo>
                    <a:lnTo>
                      <a:pt x="82" y="322"/>
                    </a:lnTo>
                    <a:lnTo>
                      <a:pt x="79" y="318"/>
                    </a:lnTo>
                    <a:lnTo>
                      <a:pt x="76" y="322"/>
                    </a:lnTo>
                    <a:lnTo>
                      <a:pt x="73" y="322"/>
                    </a:lnTo>
                    <a:lnTo>
                      <a:pt x="70" y="307"/>
                    </a:lnTo>
                    <a:lnTo>
                      <a:pt x="67" y="239"/>
                    </a:lnTo>
                    <a:lnTo>
                      <a:pt x="60" y="239"/>
                    </a:lnTo>
                    <a:lnTo>
                      <a:pt x="45" y="299"/>
                    </a:lnTo>
                    <a:lnTo>
                      <a:pt x="45" y="336"/>
                    </a:lnTo>
                    <a:lnTo>
                      <a:pt x="39" y="356"/>
                    </a:lnTo>
                    <a:lnTo>
                      <a:pt x="33" y="360"/>
                    </a:lnTo>
                    <a:lnTo>
                      <a:pt x="29" y="350"/>
                    </a:lnTo>
                    <a:lnTo>
                      <a:pt x="34" y="339"/>
                    </a:lnTo>
                    <a:lnTo>
                      <a:pt x="39" y="315"/>
                    </a:lnTo>
                    <a:lnTo>
                      <a:pt x="40" y="228"/>
                    </a:lnTo>
                    <a:lnTo>
                      <a:pt x="45" y="145"/>
                    </a:lnTo>
                    <a:lnTo>
                      <a:pt x="36" y="138"/>
                    </a:lnTo>
                    <a:lnTo>
                      <a:pt x="36" y="125"/>
                    </a:lnTo>
                    <a:lnTo>
                      <a:pt x="36" y="102"/>
                    </a:lnTo>
                    <a:lnTo>
                      <a:pt x="23" y="108"/>
                    </a:lnTo>
                    <a:lnTo>
                      <a:pt x="34" y="122"/>
                    </a:lnTo>
                    <a:lnTo>
                      <a:pt x="34" y="136"/>
                    </a:lnTo>
                    <a:lnTo>
                      <a:pt x="23" y="128"/>
                    </a:lnTo>
                    <a:lnTo>
                      <a:pt x="17" y="119"/>
                    </a:lnTo>
                    <a:lnTo>
                      <a:pt x="11" y="121"/>
                    </a:lnTo>
                    <a:lnTo>
                      <a:pt x="0" y="107"/>
                    </a:lnTo>
                    <a:lnTo>
                      <a:pt x="0" y="102"/>
                    </a:lnTo>
                    <a:lnTo>
                      <a:pt x="5" y="100"/>
                    </a:lnTo>
                    <a:lnTo>
                      <a:pt x="19" y="84"/>
                    </a:lnTo>
                    <a:lnTo>
                      <a:pt x="34" y="71"/>
                    </a:lnTo>
                    <a:lnTo>
                      <a:pt x="53" y="55"/>
                    </a:lnTo>
                    <a:lnTo>
                      <a:pt x="67" y="49"/>
                    </a:lnTo>
                    <a:lnTo>
                      <a:pt x="67" y="38"/>
                    </a:lnTo>
                    <a:lnTo>
                      <a:pt x="60" y="33"/>
                    </a:lnTo>
                    <a:lnTo>
                      <a:pt x="60" y="18"/>
                    </a:lnTo>
                    <a:lnTo>
                      <a:pt x="57" y="14"/>
                    </a:lnTo>
                    <a:lnTo>
                      <a:pt x="67" y="4"/>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79" name="Freeform 52"/>
              <p:cNvSpPr>
                <a:spLocks/>
              </p:cNvSpPr>
              <p:nvPr/>
            </p:nvSpPr>
            <p:spPr bwMode="auto">
              <a:xfrm>
                <a:off x="1772" y="2688"/>
                <a:ext cx="8" cy="45"/>
              </a:xfrm>
              <a:custGeom>
                <a:avLst/>
                <a:gdLst>
                  <a:gd name="T0" fmla="*/ 0 w 67"/>
                  <a:gd name="T1" fmla="*/ 0 h 315"/>
                  <a:gd name="T2" fmla="*/ 0 w 67"/>
                  <a:gd name="T3" fmla="*/ 0 h 315"/>
                  <a:gd name="T4" fmla="*/ 0 w 67"/>
                  <a:gd name="T5" fmla="*/ 0 h 315"/>
                  <a:gd name="T6" fmla="*/ 0 w 67"/>
                  <a:gd name="T7" fmla="*/ 0 h 315"/>
                  <a:gd name="T8" fmla="*/ 0 w 67"/>
                  <a:gd name="T9" fmla="*/ 0 h 315"/>
                  <a:gd name="T10" fmla="*/ 0 w 67"/>
                  <a:gd name="T11" fmla="*/ 0 h 315"/>
                  <a:gd name="T12" fmla="*/ 0 w 67"/>
                  <a:gd name="T13" fmla="*/ 0 h 315"/>
                  <a:gd name="T14" fmla="*/ 0 w 67"/>
                  <a:gd name="T15" fmla="*/ 0 h 315"/>
                  <a:gd name="T16" fmla="*/ 0 w 67"/>
                  <a:gd name="T17" fmla="*/ 0 h 315"/>
                  <a:gd name="T18" fmla="*/ 0 w 67"/>
                  <a:gd name="T19" fmla="*/ 0 h 315"/>
                  <a:gd name="T20" fmla="*/ 0 w 67"/>
                  <a:gd name="T21" fmla="*/ 0 h 315"/>
                  <a:gd name="T22" fmla="*/ 0 w 67"/>
                  <a:gd name="T23" fmla="*/ 0 h 315"/>
                  <a:gd name="T24" fmla="*/ 0 w 67"/>
                  <a:gd name="T25" fmla="*/ 0 h 315"/>
                  <a:gd name="T26" fmla="*/ 0 w 67"/>
                  <a:gd name="T27" fmla="*/ 0 h 315"/>
                  <a:gd name="T28" fmla="*/ 0 w 67"/>
                  <a:gd name="T29" fmla="*/ 0 h 315"/>
                  <a:gd name="T30" fmla="*/ 0 w 67"/>
                  <a:gd name="T31" fmla="*/ 0 h 315"/>
                  <a:gd name="T32" fmla="*/ 0 w 67"/>
                  <a:gd name="T33" fmla="*/ 0 h 315"/>
                  <a:gd name="T34" fmla="*/ 0 w 67"/>
                  <a:gd name="T35" fmla="*/ 0 h 315"/>
                  <a:gd name="T36" fmla="*/ 0 w 67"/>
                  <a:gd name="T37" fmla="*/ 0 h 315"/>
                  <a:gd name="T38" fmla="*/ 0 w 67"/>
                  <a:gd name="T39" fmla="*/ 0 h 315"/>
                  <a:gd name="T40" fmla="*/ 0 w 67"/>
                  <a:gd name="T41" fmla="*/ 0 h 315"/>
                  <a:gd name="T42" fmla="*/ 0 w 67"/>
                  <a:gd name="T43" fmla="*/ 0 h 315"/>
                  <a:gd name="T44" fmla="*/ 0 w 67"/>
                  <a:gd name="T45" fmla="*/ 0 h 315"/>
                  <a:gd name="T46" fmla="*/ 0 w 67"/>
                  <a:gd name="T47" fmla="*/ 0 h 315"/>
                  <a:gd name="T48" fmla="*/ 0 w 67"/>
                  <a:gd name="T49" fmla="*/ 0 h 315"/>
                  <a:gd name="T50" fmla="*/ 0 w 67"/>
                  <a:gd name="T51" fmla="*/ 0 h 315"/>
                  <a:gd name="T52" fmla="*/ 0 w 67"/>
                  <a:gd name="T53" fmla="*/ 0 h 315"/>
                  <a:gd name="T54" fmla="*/ 0 w 67"/>
                  <a:gd name="T55" fmla="*/ 0 h 315"/>
                  <a:gd name="T56" fmla="*/ 0 w 67"/>
                  <a:gd name="T57" fmla="*/ 0 h 315"/>
                  <a:gd name="T58" fmla="*/ 0 w 67"/>
                  <a:gd name="T59" fmla="*/ 0 h 315"/>
                  <a:gd name="T60" fmla="*/ 0 w 67"/>
                  <a:gd name="T61" fmla="*/ 0 h 315"/>
                  <a:gd name="T62" fmla="*/ 0 w 67"/>
                  <a:gd name="T63" fmla="*/ 0 h 315"/>
                  <a:gd name="T64" fmla="*/ 0 w 67"/>
                  <a:gd name="T65" fmla="*/ 0 h 315"/>
                  <a:gd name="T66" fmla="*/ 0 w 67"/>
                  <a:gd name="T67" fmla="*/ 0 h 315"/>
                  <a:gd name="T68" fmla="*/ 0 w 67"/>
                  <a:gd name="T69" fmla="*/ 0 h 315"/>
                  <a:gd name="T70" fmla="*/ 0 w 67"/>
                  <a:gd name="T71" fmla="*/ 0 h 315"/>
                  <a:gd name="T72" fmla="*/ 0 w 67"/>
                  <a:gd name="T73" fmla="*/ 0 h 315"/>
                  <a:gd name="T74" fmla="*/ 0 w 67"/>
                  <a:gd name="T75" fmla="*/ 0 h 315"/>
                  <a:gd name="T76" fmla="*/ 0 w 67"/>
                  <a:gd name="T77" fmla="*/ 0 h 315"/>
                  <a:gd name="T78" fmla="*/ 0 w 67"/>
                  <a:gd name="T79" fmla="*/ 0 h 315"/>
                  <a:gd name="T80" fmla="*/ 0 w 67"/>
                  <a:gd name="T81" fmla="*/ 0 h 315"/>
                  <a:gd name="T82" fmla="*/ 0 w 67"/>
                  <a:gd name="T83" fmla="*/ 0 h 315"/>
                  <a:gd name="T84" fmla="*/ 0 w 67"/>
                  <a:gd name="T85" fmla="*/ 0 h 315"/>
                  <a:gd name="T86" fmla="*/ 0 w 67"/>
                  <a:gd name="T87" fmla="*/ 0 h 315"/>
                  <a:gd name="T88" fmla="*/ 0 w 67"/>
                  <a:gd name="T89" fmla="*/ 0 h 315"/>
                  <a:gd name="T90" fmla="*/ 0 w 67"/>
                  <a:gd name="T91" fmla="*/ 0 h 315"/>
                  <a:gd name="T92" fmla="*/ 0 w 67"/>
                  <a:gd name="T93" fmla="*/ 0 h 315"/>
                  <a:gd name="T94" fmla="*/ 0 w 67"/>
                  <a:gd name="T95" fmla="*/ 0 h 315"/>
                  <a:gd name="T96" fmla="*/ 0 w 67"/>
                  <a:gd name="T97" fmla="*/ 0 h 315"/>
                  <a:gd name="T98" fmla="*/ 0 w 67"/>
                  <a:gd name="T99" fmla="*/ 0 h 315"/>
                  <a:gd name="T100" fmla="*/ 0 w 67"/>
                  <a:gd name="T101" fmla="*/ 0 h 315"/>
                  <a:gd name="T102" fmla="*/ 0 w 67"/>
                  <a:gd name="T103" fmla="*/ 0 h 315"/>
                  <a:gd name="T104" fmla="*/ 0 w 67"/>
                  <a:gd name="T105" fmla="*/ 0 h 315"/>
                  <a:gd name="T106" fmla="*/ 0 w 67"/>
                  <a:gd name="T107" fmla="*/ 0 h 315"/>
                  <a:gd name="T108" fmla="*/ 0 w 67"/>
                  <a:gd name="T109" fmla="*/ 0 h 315"/>
                  <a:gd name="T110" fmla="*/ 0 w 67"/>
                  <a:gd name="T111" fmla="*/ 0 h 315"/>
                  <a:gd name="T112" fmla="*/ 0 w 67"/>
                  <a:gd name="T113" fmla="*/ 0 h 315"/>
                  <a:gd name="T114" fmla="*/ 0 w 67"/>
                  <a:gd name="T115" fmla="*/ 0 h 315"/>
                  <a:gd name="T116" fmla="*/ 0 w 67"/>
                  <a:gd name="T117" fmla="*/ 0 h 3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
                  <a:gd name="T178" fmla="*/ 0 h 315"/>
                  <a:gd name="T179" fmla="*/ 67 w 67"/>
                  <a:gd name="T180" fmla="*/ 315 h 31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 h="315">
                    <a:moveTo>
                      <a:pt x="44" y="4"/>
                    </a:moveTo>
                    <a:lnTo>
                      <a:pt x="28" y="0"/>
                    </a:lnTo>
                    <a:lnTo>
                      <a:pt x="16" y="0"/>
                    </a:lnTo>
                    <a:lnTo>
                      <a:pt x="5" y="2"/>
                    </a:lnTo>
                    <a:lnTo>
                      <a:pt x="1" y="13"/>
                    </a:lnTo>
                    <a:lnTo>
                      <a:pt x="1" y="22"/>
                    </a:lnTo>
                    <a:lnTo>
                      <a:pt x="8" y="33"/>
                    </a:lnTo>
                    <a:lnTo>
                      <a:pt x="12" y="33"/>
                    </a:lnTo>
                    <a:lnTo>
                      <a:pt x="5" y="46"/>
                    </a:lnTo>
                    <a:lnTo>
                      <a:pt x="0" y="67"/>
                    </a:lnTo>
                    <a:lnTo>
                      <a:pt x="0" y="85"/>
                    </a:lnTo>
                    <a:lnTo>
                      <a:pt x="1" y="109"/>
                    </a:lnTo>
                    <a:lnTo>
                      <a:pt x="5" y="131"/>
                    </a:lnTo>
                    <a:lnTo>
                      <a:pt x="14" y="132"/>
                    </a:lnTo>
                    <a:lnTo>
                      <a:pt x="14" y="139"/>
                    </a:lnTo>
                    <a:lnTo>
                      <a:pt x="18" y="142"/>
                    </a:lnTo>
                    <a:lnTo>
                      <a:pt x="18" y="165"/>
                    </a:lnTo>
                    <a:lnTo>
                      <a:pt x="22" y="169"/>
                    </a:lnTo>
                    <a:lnTo>
                      <a:pt x="22" y="212"/>
                    </a:lnTo>
                    <a:lnTo>
                      <a:pt x="22" y="239"/>
                    </a:lnTo>
                    <a:lnTo>
                      <a:pt x="16" y="269"/>
                    </a:lnTo>
                    <a:lnTo>
                      <a:pt x="13" y="307"/>
                    </a:lnTo>
                    <a:lnTo>
                      <a:pt x="20" y="310"/>
                    </a:lnTo>
                    <a:lnTo>
                      <a:pt x="20" y="314"/>
                    </a:lnTo>
                    <a:lnTo>
                      <a:pt x="32" y="314"/>
                    </a:lnTo>
                    <a:lnTo>
                      <a:pt x="33" y="313"/>
                    </a:lnTo>
                    <a:lnTo>
                      <a:pt x="38" y="313"/>
                    </a:lnTo>
                    <a:lnTo>
                      <a:pt x="38" y="315"/>
                    </a:lnTo>
                    <a:lnTo>
                      <a:pt x="47" y="314"/>
                    </a:lnTo>
                    <a:lnTo>
                      <a:pt x="64" y="313"/>
                    </a:lnTo>
                    <a:lnTo>
                      <a:pt x="64" y="310"/>
                    </a:lnTo>
                    <a:lnTo>
                      <a:pt x="48" y="304"/>
                    </a:lnTo>
                    <a:lnTo>
                      <a:pt x="48" y="299"/>
                    </a:lnTo>
                    <a:lnTo>
                      <a:pt x="62" y="296"/>
                    </a:lnTo>
                    <a:lnTo>
                      <a:pt x="62" y="292"/>
                    </a:lnTo>
                    <a:lnTo>
                      <a:pt x="52" y="286"/>
                    </a:lnTo>
                    <a:lnTo>
                      <a:pt x="52" y="243"/>
                    </a:lnTo>
                    <a:lnTo>
                      <a:pt x="56" y="203"/>
                    </a:lnTo>
                    <a:lnTo>
                      <a:pt x="55" y="164"/>
                    </a:lnTo>
                    <a:lnTo>
                      <a:pt x="54" y="142"/>
                    </a:lnTo>
                    <a:lnTo>
                      <a:pt x="56" y="135"/>
                    </a:lnTo>
                    <a:lnTo>
                      <a:pt x="56" y="105"/>
                    </a:lnTo>
                    <a:lnTo>
                      <a:pt x="67" y="96"/>
                    </a:lnTo>
                    <a:lnTo>
                      <a:pt x="67" y="92"/>
                    </a:lnTo>
                    <a:lnTo>
                      <a:pt x="43" y="50"/>
                    </a:lnTo>
                    <a:lnTo>
                      <a:pt x="30" y="45"/>
                    </a:lnTo>
                    <a:lnTo>
                      <a:pt x="31" y="42"/>
                    </a:lnTo>
                    <a:lnTo>
                      <a:pt x="39" y="40"/>
                    </a:lnTo>
                    <a:lnTo>
                      <a:pt x="39" y="38"/>
                    </a:lnTo>
                    <a:lnTo>
                      <a:pt x="43" y="36"/>
                    </a:lnTo>
                    <a:lnTo>
                      <a:pt x="43" y="33"/>
                    </a:lnTo>
                    <a:lnTo>
                      <a:pt x="44" y="32"/>
                    </a:lnTo>
                    <a:lnTo>
                      <a:pt x="43" y="31"/>
                    </a:lnTo>
                    <a:lnTo>
                      <a:pt x="44" y="29"/>
                    </a:lnTo>
                    <a:lnTo>
                      <a:pt x="39" y="22"/>
                    </a:lnTo>
                    <a:lnTo>
                      <a:pt x="43" y="18"/>
                    </a:lnTo>
                    <a:lnTo>
                      <a:pt x="39" y="14"/>
                    </a:lnTo>
                    <a:lnTo>
                      <a:pt x="44" y="11"/>
                    </a:lnTo>
                    <a:lnTo>
                      <a:pt x="44" y="4"/>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80" name="Freeform 53"/>
              <p:cNvSpPr>
                <a:spLocks/>
              </p:cNvSpPr>
              <p:nvPr/>
            </p:nvSpPr>
            <p:spPr bwMode="auto">
              <a:xfrm>
                <a:off x="1563" y="2688"/>
                <a:ext cx="11" cy="41"/>
              </a:xfrm>
              <a:custGeom>
                <a:avLst/>
                <a:gdLst>
                  <a:gd name="T0" fmla="*/ 0 w 87"/>
                  <a:gd name="T1" fmla="*/ 0 h 285"/>
                  <a:gd name="T2" fmla="*/ 0 w 87"/>
                  <a:gd name="T3" fmla="*/ 0 h 285"/>
                  <a:gd name="T4" fmla="*/ 0 w 87"/>
                  <a:gd name="T5" fmla="*/ 0 h 285"/>
                  <a:gd name="T6" fmla="*/ 0 w 87"/>
                  <a:gd name="T7" fmla="*/ 0 h 285"/>
                  <a:gd name="T8" fmla="*/ 0 w 87"/>
                  <a:gd name="T9" fmla="*/ 0 h 285"/>
                  <a:gd name="T10" fmla="*/ 0 w 87"/>
                  <a:gd name="T11" fmla="*/ 0 h 285"/>
                  <a:gd name="T12" fmla="*/ 0 w 87"/>
                  <a:gd name="T13" fmla="*/ 0 h 285"/>
                  <a:gd name="T14" fmla="*/ 0 w 87"/>
                  <a:gd name="T15" fmla="*/ 0 h 285"/>
                  <a:gd name="T16" fmla="*/ 0 w 87"/>
                  <a:gd name="T17" fmla="*/ 0 h 285"/>
                  <a:gd name="T18" fmla="*/ 0 w 87"/>
                  <a:gd name="T19" fmla="*/ 0 h 285"/>
                  <a:gd name="T20" fmla="*/ 0 w 87"/>
                  <a:gd name="T21" fmla="*/ 0 h 285"/>
                  <a:gd name="T22" fmla="*/ 0 w 87"/>
                  <a:gd name="T23" fmla="*/ 0 h 285"/>
                  <a:gd name="T24" fmla="*/ 0 w 87"/>
                  <a:gd name="T25" fmla="*/ 0 h 285"/>
                  <a:gd name="T26" fmla="*/ 0 w 87"/>
                  <a:gd name="T27" fmla="*/ 0 h 285"/>
                  <a:gd name="T28" fmla="*/ 0 w 87"/>
                  <a:gd name="T29" fmla="*/ 0 h 285"/>
                  <a:gd name="T30" fmla="*/ 0 w 87"/>
                  <a:gd name="T31" fmla="*/ 0 h 285"/>
                  <a:gd name="T32" fmla="*/ 0 w 87"/>
                  <a:gd name="T33" fmla="*/ 0 h 285"/>
                  <a:gd name="T34" fmla="*/ 0 w 87"/>
                  <a:gd name="T35" fmla="*/ 0 h 285"/>
                  <a:gd name="T36" fmla="*/ 0 w 87"/>
                  <a:gd name="T37" fmla="*/ 0 h 285"/>
                  <a:gd name="T38" fmla="*/ 0 w 87"/>
                  <a:gd name="T39" fmla="*/ 0 h 285"/>
                  <a:gd name="T40" fmla="*/ 0 w 87"/>
                  <a:gd name="T41" fmla="*/ 0 h 285"/>
                  <a:gd name="T42" fmla="*/ 0 w 87"/>
                  <a:gd name="T43" fmla="*/ 0 h 285"/>
                  <a:gd name="T44" fmla="*/ 0 w 87"/>
                  <a:gd name="T45" fmla="*/ 0 h 285"/>
                  <a:gd name="T46" fmla="*/ 0 w 87"/>
                  <a:gd name="T47" fmla="*/ 0 h 285"/>
                  <a:gd name="T48" fmla="*/ 0 w 87"/>
                  <a:gd name="T49" fmla="*/ 0 h 285"/>
                  <a:gd name="T50" fmla="*/ 0 w 87"/>
                  <a:gd name="T51" fmla="*/ 0 h 285"/>
                  <a:gd name="T52" fmla="*/ 0 w 87"/>
                  <a:gd name="T53" fmla="*/ 0 h 285"/>
                  <a:gd name="T54" fmla="*/ 0 w 87"/>
                  <a:gd name="T55" fmla="*/ 0 h 285"/>
                  <a:gd name="T56" fmla="*/ 0 w 87"/>
                  <a:gd name="T57" fmla="*/ 0 h 285"/>
                  <a:gd name="T58" fmla="*/ 0 w 87"/>
                  <a:gd name="T59" fmla="*/ 0 h 285"/>
                  <a:gd name="T60" fmla="*/ 0 w 87"/>
                  <a:gd name="T61" fmla="*/ 0 h 285"/>
                  <a:gd name="T62" fmla="*/ 0 w 87"/>
                  <a:gd name="T63" fmla="*/ 0 h 285"/>
                  <a:gd name="T64" fmla="*/ 0 w 87"/>
                  <a:gd name="T65" fmla="*/ 0 h 285"/>
                  <a:gd name="T66" fmla="*/ 0 w 87"/>
                  <a:gd name="T67" fmla="*/ 0 h 285"/>
                  <a:gd name="T68" fmla="*/ 0 w 87"/>
                  <a:gd name="T69" fmla="*/ 0 h 285"/>
                  <a:gd name="T70" fmla="*/ 0 w 87"/>
                  <a:gd name="T71" fmla="*/ 0 h 285"/>
                  <a:gd name="T72" fmla="*/ 0 w 87"/>
                  <a:gd name="T73" fmla="*/ 0 h 285"/>
                  <a:gd name="T74" fmla="*/ 0 w 87"/>
                  <a:gd name="T75" fmla="*/ 0 h 285"/>
                  <a:gd name="T76" fmla="*/ 0 w 87"/>
                  <a:gd name="T77" fmla="*/ 0 h 285"/>
                  <a:gd name="T78" fmla="*/ 0 w 87"/>
                  <a:gd name="T79" fmla="*/ 0 h 285"/>
                  <a:gd name="T80" fmla="*/ 0 w 87"/>
                  <a:gd name="T81" fmla="*/ 0 h 285"/>
                  <a:gd name="T82" fmla="*/ 0 w 87"/>
                  <a:gd name="T83" fmla="*/ 0 h 285"/>
                  <a:gd name="T84" fmla="*/ 0 w 87"/>
                  <a:gd name="T85" fmla="*/ 0 h 285"/>
                  <a:gd name="T86" fmla="*/ 0 w 87"/>
                  <a:gd name="T87" fmla="*/ 0 h 285"/>
                  <a:gd name="T88" fmla="*/ 0 w 87"/>
                  <a:gd name="T89" fmla="*/ 0 h 285"/>
                  <a:gd name="T90" fmla="*/ 0 w 87"/>
                  <a:gd name="T91" fmla="*/ 0 h 285"/>
                  <a:gd name="T92" fmla="*/ 0 w 87"/>
                  <a:gd name="T93" fmla="*/ 0 h 285"/>
                  <a:gd name="T94" fmla="*/ 0 w 87"/>
                  <a:gd name="T95" fmla="*/ 0 h 285"/>
                  <a:gd name="T96" fmla="*/ 0 w 87"/>
                  <a:gd name="T97" fmla="*/ 0 h 285"/>
                  <a:gd name="T98" fmla="*/ 0 w 87"/>
                  <a:gd name="T99" fmla="*/ 0 h 285"/>
                  <a:gd name="T100" fmla="*/ 0 w 87"/>
                  <a:gd name="T101" fmla="*/ 0 h 285"/>
                  <a:gd name="T102" fmla="*/ 0 w 87"/>
                  <a:gd name="T103" fmla="*/ 0 h 285"/>
                  <a:gd name="T104" fmla="*/ 0 w 87"/>
                  <a:gd name="T105" fmla="*/ 0 h 285"/>
                  <a:gd name="T106" fmla="*/ 0 w 87"/>
                  <a:gd name="T107" fmla="*/ 0 h 285"/>
                  <a:gd name="T108" fmla="*/ 0 w 87"/>
                  <a:gd name="T109" fmla="*/ 0 h 285"/>
                  <a:gd name="T110" fmla="*/ 0 w 87"/>
                  <a:gd name="T111" fmla="*/ 0 h 285"/>
                  <a:gd name="T112" fmla="*/ 0 w 87"/>
                  <a:gd name="T113" fmla="*/ 0 h 285"/>
                  <a:gd name="T114" fmla="*/ 0 w 87"/>
                  <a:gd name="T115" fmla="*/ 0 h 285"/>
                  <a:gd name="T116" fmla="*/ 0 w 87"/>
                  <a:gd name="T117" fmla="*/ 0 h 2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
                  <a:gd name="T178" fmla="*/ 0 h 285"/>
                  <a:gd name="T179" fmla="*/ 87 w 87"/>
                  <a:gd name="T180" fmla="*/ 285 h 2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 h="285">
                    <a:moveTo>
                      <a:pt x="53" y="3"/>
                    </a:moveTo>
                    <a:lnTo>
                      <a:pt x="70" y="0"/>
                    </a:lnTo>
                    <a:lnTo>
                      <a:pt x="77" y="6"/>
                    </a:lnTo>
                    <a:lnTo>
                      <a:pt x="79" y="3"/>
                    </a:lnTo>
                    <a:lnTo>
                      <a:pt x="85" y="16"/>
                    </a:lnTo>
                    <a:lnTo>
                      <a:pt x="75" y="24"/>
                    </a:lnTo>
                    <a:lnTo>
                      <a:pt x="74" y="31"/>
                    </a:lnTo>
                    <a:lnTo>
                      <a:pt x="72" y="31"/>
                    </a:lnTo>
                    <a:lnTo>
                      <a:pt x="70" y="38"/>
                    </a:lnTo>
                    <a:lnTo>
                      <a:pt x="63" y="39"/>
                    </a:lnTo>
                    <a:lnTo>
                      <a:pt x="63" y="42"/>
                    </a:lnTo>
                    <a:lnTo>
                      <a:pt x="75" y="50"/>
                    </a:lnTo>
                    <a:lnTo>
                      <a:pt x="85" y="91"/>
                    </a:lnTo>
                    <a:lnTo>
                      <a:pt x="77" y="103"/>
                    </a:lnTo>
                    <a:lnTo>
                      <a:pt x="77" y="177"/>
                    </a:lnTo>
                    <a:lnTo>
                      <a:pt x="67" y="180"/>
                    </a:lnTo>
                    <a:lnTo>
                      <a:pt x="66" y="192"/>
                    </a:lnTo>
                    <a:lnTo>
                      <a:pt x="63" y="225"/>
                    </a:lnTo>
                    <a:lnTo>
                      <a:pt x="63" y="242"/>
                    </a:lnTo>
                    <a:lnTo>
                      <a:pt x="77" y="252"/>
                    </a:lnTo>
                    <a:lnTo>
                      <a:pt x="87" y="258"/>
                    </a:lnTo>
                    <a:lnTo>
                      <a:pt x="87" y="261"/>
                    </a:lnTo>
                    <a:lnTo>
                      <a:pt x="65" y="256"/>
                    </a:lnTo>
                    <a:lnTo>
                      <a:pt x="63" y="253"/>
                    </a:lnTo>
                    <a:lnTo>
                      <a:pt x="60" y="256"/>
                    </a:lnTo>
                    <a:lnTo>
                      <a:pt x="58" y="256"/>
                    </a:lnTo>
                    <a:lnTo>
                      <a:pt x="56" y="244"/>
                    </a:lnTo>
                    <a:lnTo>
                      <a:pt x="53" y="189"/>
                    </a:lnTo>
                    <a:lnTo>
                      <a:pt x="47" y="189"/>
                    </a:lnTo>
                    <a:lnTo>
                      <a:pt x="35" y="238"/>
                    </a:lnTo>
                    <a:lnTo>
                      <a:pt x="35" y="267"/>
                    </a:lnTo>
                    <a:lnTo>
                      <a:pt x="31" y="282"/>
                    </a:lnTo>
                    <a:lnTo>
                      <a:pt x="26" y="285"/>
                    </a:lnTo>
                    <a:lnTo>
                      <a:pt x="24" y="278"/>
                    </a:lnTo>
                    <a:lnTo>
                      <a:pt x="27" y="270"/>
                    </a:lnTo>
                    <a:lnTo>
                      <a:pt x="31" y="250"/>
                    </a:lnTo>
                    <a:lnTo>
                      <a:pt x="31" y="181"/>
                    </a:lnTo>
                    <a:lnTo>
                      <a:pt x="35" y="115"/>
                    </a:lnTo>
                    <a:lnTo>
                      <a:pt x="28" y="109"/>
                    </a:lnTo>
                    <a:lnTo>
                      <a:pt x="28" y="98"/>
                    </a:lnTo>
                    <a:lnTo>
                      <a:pt x="28" y="80"/>
                    </a:lnTo>
                    <a:lnTo>
                      <a:pt x="19" y="85"/>
                    </a:lnTo>
                    <a:lnTo>
                      <a:pt x="27" y="96"/>
                    </a:lnTo>
                    <a:lnTo>
                      <a:pt x="27" y="107"/>
                    </a:lnTo>
                    <a:lnTo>
                      <a:pt x="19" y="101"/>
                    </a:lnTo>
                    <a:lnTo>
                      <a:pt x="13" y="94"/>
                    </a:lnTo>
                    <a:lnTo>
                      <a:pt x="8" y="95"/>
                    </a:lnTo>
                    <a:lnTo>
                      <a:pt x="0" y="84"/>
                    </a:lnTo>
                    <a:lnTo>
                      <a:pt x="0" y="80"/>
                    </a:lnTo>
                    <a:lnTo>
                      <a:pt x="3" y="78"/>
                    </a:lnTo>
                    <a:lnTo>
                      <a:pt x="16" y="66"/>
                    </a:lnTo>
                    <a:lnTo>
                      <a:pt x="27" y="55"/>
                    </a:lnTo>
                    <a:lnTo>
                      <a:pt x="42" y="43"/>
                    </a:lnTo>
                    <a:lnTo>
                      <a:pt x="53" y="38"/>
                    </a:lnTo>
                    <a:lnTo>
                      <a:pt x="53" y="29"/>
                    </a:lnTo>
                    <a:lnTo>
                      <a:pt x="47" y="25"/>
                    </a:lnTo>
                    <a:lnTo>
                      <a:pt x="47" y="13"/>
                    </a:lnTo>
                    <a:lnTo>
                      <a:pt x="45" y="11"/>
                    </a:lnTo>
                    <a:lnTo>
                      <a:pt x="53" y="3"/>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81" name="Freeform 54"/>
              <p:cNvSpPr>
                <a:spLocks/>
              </p:cNvSpPr>
              <p:nvPr/>
            </p:nvSpPr>
            <p:spPr bwMode="auto">
              <a:xfrm>
                <a:off x="1532" y="2699"/>
                <a:ext cx="6" cy="29"/>
              </a:xfrm>
              <a:custGeom>
                <a:avLst/>
                <a:gdLst>
                  <a:gd name="T0" fmla="*/ 0 w 47"/>
                  <a:gd name="T1" fmla="*/ 0 h 205"/>
                  <a:gd name="T2" fmla="*/ 0 w 47"/>
                  <a:gd name="T3" fmla="*/ 0 h 205"/>
                  <a:gd name="T4" fmla="*/ 0 w 47"/>
                  <a:gd name="T5" fmla="*/ 0 h 205"/>
                  <a:gd name="T6" fmla="*/ 0 w 47"/>
                  <a:gd name="T7" fmla="*/ 0 h 205"/>
                  <a:gd name="T8" fmla="*/ 0 w 47"/>
                  <a:gd name="T9" fmla="*/ 0 h 205"/>
                  <a:gd name="T10" fmla="*/ 0 w 47"/>
                  <a:gd name="T11" fmla="*/ 0 h 205"/>
                  <a:gd name="T12" fmla="*/ 0 w 47"/>
                  <a:gd name="T13" fmla="*/ 0 h 205"/>
                  <a:gd name="T14" fmla="*/ 0 w 47"/>
                  <a:gd name="T15" fmla="*/ 0 h 205"/>
                  <a:gd name="T16" fmla="*/ 0 w 47"/>
                  <a:gd name="T17" fmla="*/ 0 h 205"/>
                  <a:gd name="T18" fmla="*/ 0 w 47"/>
                  <a:gd name="T19" fmla="*/ 0 h 205"/>
                  <a:gd name="T20" fmla="*/ 0 w 47"/>
                  <a:gd name="T21" fmla="*/ 0 h 205"/>
                  <a:gd name="T22" fmla="*/ 0 w 47"/>
                  <a:gd name="T23" fmla="*/ 0 h 205"/>
                  <a:gd name="T24" fmla="*/ 0 w 47"/>
                  <a:gd name="T25" fmla="*/ 0 h 205"/>
                  <a:gd name="T26" fmla="*/ 0 w 47"/>
                  <a:gd name="T27" fmla="*/ 0 h 205"/>
                  <a:gd name="T28" fmla="*/ 0 w 47"/>
                  <a:gd name="T29" fmla="*/ 0 h 205"/>
                  <a:gd name="T30" fmla="*/ 0 w 47"/>
                  <a:gd name="T31" fmla="*/ 0 h 205"/>
                  <a:gd name="T32" fmla="*/ 0 w 47"/>
                  <a:gd name="T33" fmla="*/ 0 h 205"/>
                  <a:gd name="T34" fmla="*/ 0 w 47"/>
                  <a:gd name="T35" fmla="*/ 0 h 205"/>
                  <a:gd name="T36" fmla="*/ 0 w 47"/>
                  <a:gd name="T37" fmla="*/ 0 h 205"/>
                  <a:gd name="T38" fmla="*/ 0 w 47"/>
                  <a:gd name="T39" fmla="*/ 0 h 205"/>
                  <a:gd name="T40" fmla="*/ 0 w 47"/>
                  <a:gd name="T41" fmla="*/ 0 h 205"/>
                  <a:gd name="T42" fmla="*/ 0 w 47"/>
                  <a:gd name="T43" fmla="*/ 0 h 205"/>
                  <a:gd name="T44" fmla="*/ 0 w 47"/>
                  <a:gd name="T45" fmla="*/ 0 h 205"/>
                  <a:gd name="T46" fmla="*/ 0 w 47"/>
                  <a:gd name="T47" fmla="*/ 0 h 205"/>
                  <a:gd name="T48" fmla="*/ 0 w 47"/>
                  <a:gd name="T49" fmla="*/ 0 h 205"/>
                  <a:gd name="T50" fmla="*/ 0 w 47"/>
                  <a:gd name="T51" fmla="*/ 0 h 205"/>
                  <a:gd name="T52" fmla="*/ 0 w 47"/>
                  <a:gd name="T53" fmla="*/ 0 h 205"/>
                  <a:gd name="T54" fmla="*/ 0 w 47"/>
                  <a:gd name="T55" fmla="*/ 0 h 205"/>
                  <a:gd name="T56" fmla="*/ 0 w 47"/>
                  <a:gd name="T57" fmla="*/ 0 h 205"/>
                  <a:gd name="T58" fmla="*/ 0 w 47"/>
                  <a:gd name="T59" fmla="*/ 0 h 205"/>
                  <a:gd name="T60" fmla="*/ 0 w 47"/>
                  <a:gd name="T61" fmla="*/ 0 h 205"/>
                  <a:gd name="T62" fmla="*/ 0 w 47"/>
                  <a:gd name="T63" fmla="*/ 0 h 205"/>
                  <a:gd name="T64" fmla="*/ 0 w 47"/>
                  <a:gd name="T65" fmla="*/ 0 h 205"/>
                  <a:gd name="T66" fmla="*/ 0 w 47"/>
                  <a:gd name="T67" fmla="*/ 0 h 205"/>
                  <a:gd name="T68" fmla="*/ 0 w 47"/>
                  <a:gd name="T69" fmla="*/ 0 h 205"/>
                  <a:gd name="T70" fmla="*/ 0 w 47"/>
                  <a:gd name="T71" fmla="*/ 0 h 205"/>
                  <a:gd name="T72" fmla="*/ 0 w 47"/>
                  <a:gd name="T73" fmla="*/ 0 h 205"/>
                  <a:gd name="T74" fmla="*/ 0 w 47"/>
                  <a:gd name="T75" fmla="*/ 0 h 205"/>
                  <a:gd name="T76" fmla="*/ 0 w 47"/>
                  <a:gd name="T77" fmla="*/ 0 h 205"/>
                  <a:gd name="T78" fmla="*/ 0 w 47"/>
                  <a:gd name="T79" fmla="*/ 0 h 205"/>
                  <a:gd name="T80" fmla="*/ 0 w 47"/>
                  <a:gd name="T81" fmla="*/ 0 h 205"/>
                  <a:gd name="T82" fmla="*/ 0 w 47"/>
                  <a:gd name="T83" fmla="*/ 0 h 205"/>
                  <a:gd name="T84" fmla="*/ 0 w 47"/>
                  <a:gd name="T85" fmla="*/ 0 h 205"/>
                  <a:gd name="T86" fmla="*/ 0 w 47"/>
                  <a:gd name="T87" fmla="*/ 0 h 205"/>
                  <a:gd name="T88" fmla="*/ 0 w 47"/>
                  <a:gd name="T89" fmla="*/ 0 h 205"/>
                  <a:gd name="T90" fmla="*/ 0 w 47"/>
                  <a:gd name="T91" fmla="*/ 0 h 205"/>
                  <a:gd name="T92" fmla="*/ 0 w 47"/>
                  <a:gd name="T93" fmla="*/ 0 h 205"/>
                  <a:gd name="T94" fmla="*/ 0 w 47"/>
                  <a:gd name="T95" fmla="*/ 0 h 205"/>
                  <a:gd name="T96" fmla="*/ 0 w 47"/>
                  <a:gd name="T97" fmla="*/ 0 h 205"/>
                  <a:gd name="T98" fmla="*/ 0 w 47"/>
                  <a:gd name="T99" fmla="*/ 0 h 205"/>
                  <a:gd name="T100" fmla="*/ 0 w 47"/>
                  <a:gd name="T101" fmla="*/ 0 h 205"/>
                  <a:gd name="T102" fmla="*/ 0 w 47"/>
                  <a:gd name="T103" fmla="*/ 0 h 205"/>
                  <a:gd name="T104" fmla="*/ 0 w 47"/>
                  <a:gd name="T105" fmla="*/ 0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
                  <a:gd name="T160" fmla="*/ 0 h 205"/>
                  <a:gd name="T161" fmla="*/ 47 w 4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 h="205">
                    <a:moveTo>
                      <a:pt x="36" y="4"/>
                    </a:moveTo>
                    <a:lnTo>
                      <a:pt x="36" y="9"/>
                    </a:lnTo>
                    <a:lnTo>
                      <a:pt x="36" y="10"/>
                    </a:lnTo>
                    <a:lnTo>
                      <a:pt x="38" y="14"/>
                    </a:lnTo>
                    <a:lnTo>
                      <a:pt x="36" y="15"/>
                    </a:lnTo>
                    <a:lnTo>
                      <a:pt x="37" y="17"/>
                    </a:lnTo>
                    <a:lnTo>
                      <a:pt x="35" y="22"/>
                    </a:lnTo>
                    <a:lnTo>
                      <a:pt x="35" y="25"/>
                    </a:lnTo>
                    <a:lnTo>
                      <a:pt x="43" y="30"/>
                    </a:lnTo>
                    <a:lnTo>
                      <a:pt x="47" y="72"/>
                    </a:lnTo>
                    <a:lnTo>
                      <a:pt x="42" y="79"/>
                    </a:lnTo>
                    <a:lnTo>
                      <a:pt x="44" y="102"/>
                    </a:lnTo>
                    <a:lnTo>
                      <a:pt x="41" y="105"/>
                    </a:lnTo>
                    <a:lnTo>
                      <a:pt x="40" y="142"/>
                    </a:lnTo>
                    <a:lnTo>
                      <a:pt x="37" y="178"/>
                    </a:lnTo>
                    <a:lnTo>
                      <a:pt x="38" y="180"/>
                    </a:lnTo>
                    <a:lnTo>
                      <a:pt x="46" y="187"/>
                    </a:lnTo>
                    <a:lnTo>
                      <a:pt x="45" y="188"/>
                    </a:lnTo>
                    <a:lnTo>
                      <a:pt x="42" y="189"/>
                    </a:lnTo>
                    <a:lnTo>
                      <a:pt x="37" y="188"/>
                    </a:lnTo>
                    <a:lnTo>
                      <a:pt x="33" y="185"/>
                    </a:lnTo>
                    <a:lnTo>
                      <a:pt x="29" y="184"/>
                    </a:lnTo>
                    <a:lnTo>
                      <a:pt x="29" y="190"/>
                    </a:lnTo>
                    <a:lnTo>
                      <a:pt x="26" y="190"/>
                    </a:lnTo>
                    <a:lnTo>
                      <a:pt x="30" y="196"/>
                    </a:lnTo>
                    <a:lnTo>
                      <a:pt x="29" y="204"/>
                    </a:lnTo>
                    <a:lnTo>
                      <a:pt x="25" y="205"/>
                    </a:lnTo>
                    <a:lnTo>
                      <a:pt x="20" y="198"/>
                    </a:lnTo>
                    <a:lnTo>
                      <a:pt x="20" y="193"/>
                    </a:lnTo>
                    <a:lnTo>
                      <a:pt x="18" y="192"/>
                    </a:lnTo>
                    <a:lnTo>
                      <a:pt x="16" y="146"/>
                    </a:lnTo>
                    <a:lnTo>
                      <a:pt x="18" y="141"/>
                    </a:lnTo>
                    <a:lnTo>
                      <a:pt x="13" y="109"/>
                    </a:lnTo>
                    <a:lnTo>
                      <a:pt x="10" y="108"/>
                    </a:lnTo>
                    <a:lnTo>
                      <a:pt x="8" y="76"/>
                    </a:lnTo>
                    <a:lnTo>
                      <a:pt x="0" y="72"/>
                    </a:lnTo>
                    <a:lnTo>
                      <a:pt x="3" y="37"/>
                    </a:lnTo>
                    <a:lnTo>
                      <a:pt x="17" y="28"/>
                    </a:lnTo>
                    <a:lnTo>
                      <a:pt x="20" y="25"/>
                    </a:lnTo>
                    <a:lnTo>
                      <a:pt x="20" y="20"/>
                    </a:lnTo>
                    <a:lnTo>
                      <a:pt x="19" y="18"/>
                    </a:lnTo>
                    <a:lnTo>
                      <a:pt x="17" y="16"/>
                    </a:lnTo>
                    <a:lnTo>
                      <a:pt x="16" y="13"/>
                    </a:lnTo>
                    <a:lnTo>
                      <a:pt x="15" y="11"/>
                    </a:lnTo>
                    <a:lnTo>
                      <a:pt x="15" y="8"/>
                    </a:lnTo>
                    <a:lnTo>
                      <a:pt x="16" y="6"/>
                    </a:lnTo>
                    <a:lnTo>
                      <a:pt x="18" y="3"/>
                    </a:lnTo>
                    <a:lnTo>
                      <a:pt x="20" y="1"/>
                    </a:lnTo>
                    <a:lnTo>
                      <a:pt x="23" y="0"/>
                    </a:lnTo>
                    <a:lnTo>
                      <a:pt x="26" y="0"/>
                    </a:lnTo>
                    <a:lnTo>
                      <a:pt x="30" y="0"/>
                    </a:lnTo>
                    <a:lnTo>
                      <a:pt x="33" y="1"/>
                    </a:lnTo>
                    <a:lnTo>
                      <a:pt x="36" y="4"/>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82" name="Freeform 55"/>
              <p:cNvSpPr>
                <a:spLocks/>
              </p:cNvSpPr>
              <p:nvPr/>
            </p:nvSpPr>
            <p:spPr bwMode="auto">
              <a:xfrm>
                <a:off x="1515" y="2703"/>
                <a:ext cx="11" cy="54"/>
              </a:xfrm>
              <a:custGeom>
                <a:avLst/>
                <a:gdLst>
                  <a:gd name="T0" fmla="*/ 0 w 88"/>
                  <a:gd name="T1" fmla="*/ 0 h 377"/>
                  <a:gd name="T2" fmla="*/ 0 w 88"/>
                  <a:gd name="T3" fmla="*/ 0 h 377"/>
                  <a:gd name="T4" fmla="*/ 0 w 88"/>
                  <a:gd name="T5" fmla="*/ 0 h 377"/>
                  <a:gd name="T6" fmla="*/ 0 w 88"/>
                  <a:gd name="T7" fmla="*/ 0 h 377"/>
                  <a:gd name="T8" fmla="*/ 0 w 88"/>
                  <a:gd name="T9" fmla="*/ 0 h 377"/>
                  <a:gd name="T10" fmla="*/ 0 w 88"/>
                  <a:gd name="T11" fmla="*/ 0 h 377"/>
                  <a:gd name="T12" fmla="*/ 0 w 88"/>
                  <a:gd name="T13" fmla="*/ 0 h 377"/>
                  <a:gd name="T14" fmla="*/ 0 w 88"/>
                  <a:gd name="T15" fmla="*/ 0 h 377"/>
                  <a:gd name="T16" fmla="*/ 0 w 88"/>
                  <a:gd name="T17" fmla="*/ 0 h 377"/>
                  <a:gd name="T18" fmla="*/ 0 w 88"/>
                  <a:gd name="T19" fmla="*/ 0 h 377"/>
                  <a:gd name="T20" fmla="*/ 0 w 88"/>
                  <a:gd name="T21" fmla="*/ 0 h 377"/>
                  <a:gd name="T22" fmla="*/ 0 w 88"/>
                  <a:gd name="T23" fmla="*/ 0 h 377"/>
                  <a:gd name="T24" fmla="*/ 0 w 88"/>
                  <a:gd name="T25" fmla="*/ 0 h 377"/>
                  <a:gd name="T26" fmla="*/ 0 w 88"/>
                  <a:gd name="T27" fmla="*/ 0 h 377"/>
                  <a:gd name="T28" fmla="*/ 0 w 88"/>
                  <a:gd name="T29" fmla="*/ 0 h 377"/>
                  <a:gd name="T30" fmla="*/ 0 w 88"/>
                  <a:gd name="T31" fmla="*/ 0 h 377"/>
                  <a:gd name="T32" fmla="*/ 0 w 88"/>
                  <a:gd name="T33" fmla="*/ 0 h 377"/>
                  <a:gd name="T34" fmla="*/ 0 w 88"/>
                  <a:gd name="T35" fmla="*/ 0 h 377"/>
                  <a:gd name="T36" fmla="*/ 0 w 88"/>
                  <a:gd name="T37" fmla="*/ 0 h 377"/>
                  <a:gd name="T38" fmla="*/ 0 w 88"/>
                  <a:gd name="T39" fmla="*/ 0 h 377"/>
                  <a:gd name="T40" fmla="*/ 0 w 88"/>
                  <a:gd name="T41" fmla="*/ 0 h 377"/>
                  <a:gd name="T42" fmla="*/ 0 w 88"/>
                  <a:gd name="T43" fmla="*/ 0 h 377"/>
                  <a:gd name="T44" fmla="*/ 0 w 88"/>
                  <a:gd name="T45" fmla="*/ 0 h 377"/>
                  <a:gd name="T46" fmla="*/ 0 w 88"/>
                  <a:gd name="T47" fmla="*/ 0 h 377"/>
                  <a:gd name="T48" fmla="*/ 0 w 88"/>
                  <a:gd name="T49" fmla="*/ 0 h 377"/>
                  <a:gd name="T50" fmla="*/ 0 w 88"/>
                  <a:gd name="T51" fmla="*/ 0 h 377"/>
                  <a:gd name="T52" fmla="*/ 0 w 88"/>
                  <a:gd name="T53" fmla="*/ 0 h 377"/>
                  <a:gd name="T54" fmla="*/ 0 w 88"/>
                  <a:gd name="T55" fmla="*/ 0 h 377"/>
                  <a:gd name="T56" fmla="*/ 0 w 88"/>
                  <a:gd name="T57" fmla="*/ 0 h 377"/>
                  <a:gd name="T58" fmla="*/ 0 w 88"/>
                  <a:gd name="T59" fmla="*/ 0 h 377"/>
                  <a:gd name="T60" fmla="*/ 0 w 88"/>
                  <a:gd name="T61" fmla="*/ 0 h 377"/>
                  <a:gd name="T62" fmla="*/ 0 w 88"/>
                  <a:gd name="T63" fmla="*/ 0 h 377"/>
                  <a:gd name="T64" fmla="*/ 0 w 88"/>
                  <a:gd name="T65" fmla="*/ 0 h 377"/>
                  <a:gd name="T66" fmla="*/ 0 w 88"/>
                  <a:gd name="T67" fmla="*/ 0 h 377"/>
                  <a:gd name="T68" fmla="*/ 0 w 88"/>
                  <a:gd name="T69" fmla="*/ 0 h 377"/>
                  <a:gd name="T70" fmla="*/ 0 w 88"/>
                  <a:gd name="T71" fmla="*/ 0 h 377"/>
                  <a:gd name="T72" fmla="*/ 0 w 88"/>
                  <a:gd name="T73" fmla="*/ 0 h 377"/>
                  <a:gd name="T74" fmla="*/ 0 w 88"/>
                  <a:gd name="T75" fmla="*/ 0 h 377"/>
                  <a:gd name="T76" fmla="*/ 0 w 88"/>
                  <a:gd name="T77" fmla="*/ 0 h 377"/>
                  <a:gd name="T78" fmla="*/ 0 w 88"/>
                  <a:gd name="T79" fmla="*/ 0 h 377"/>
                  <a:gd name="T80" fmla="*/ 0 w 88"/>
                  <a:gd name="T81" fmla="*/ 0 h 377"/>
                  <a:gd name="T82" fmla="*/ 0 w 88"/>
                  <a:gd name="T83" fmla="*/ 0 h 377"/>
                  <a:gd name="T84" fmla="*/ 0 w 88"/>
                  <a:gd name="T85" fmla="*/ 0 h 377"/>
                  <a:gd name="T86" fmla="*/ 0 w 88"/>
                  <a:gd name="T87" fmla="*/ 0 h 377"/>
                  <a:gd name="T88" fmla="*/ 0 w 88"/>
                  <a:gd name="T89" fmla="*/ 0 h 377"/>
                  <a:gd name="T90" fmla="*/ 0 w 88"/>
                  <a:gd name="T91" fmla="*/ 0 h 377"/>
                  <a:gd name="T92" fmla="*/ 0 w 88"/>
                  <a:gd name="T93" fmla="*/ 0 h 377"/>
                  <a:gd name="T94" fmla="*/ 0 w 88"/>
                  <a:gd name="T95" fmla="*/ 0 h 377"/>
                  <a:gd name="T96" fmla="*/ 0 w 88"/>
                  <a:gd name="T97" fmla="*/ 0 h 377"/>
                  <a:gd name="T98" fmla="*/ 0 w 88"/>
                  <a:gd name="T99" fmla="*/ 0 h 377"/>
                  <a:gd name="T100" fmla="*/ 0 w 88"/>
                  <a:gd name="T101" fmla="*/ 0 h 377"/>
                  <a:gd name="T102" fmla="*/ 0 w 88"/>
                  <a:gd name="T103" fmla="*/ 0 h 377"/>
                  <a:gd name="T104" fmla="*/ 0 w 88"/>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8"/>
                  <a:gd name="T160" fmla="*/ 0 h 377"/>
                  <a:gd name="T161" fmla="*/ 88 w 88"/>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8" h="377">
                    <a:moveTo>
                      <a:pt x="68" y="7"/>
                    </a:moveTo>
                    <a:lnTo>
                      <a:pt x="68" y="16"/>
                    </a:lnTo>
                    <a:lnTo>
                      <a:pt x="67" y="19"/>
                    </a:lnTo>
                    <a:lnTo>
                      <a:pt x="70" y="27"/>
                    </a:lnTo>
                    <a:lnTo>
                      <a:pt x="68" y="29"/>
                    </a:lnTo>
                    <a:lnTo>
                      <a:pt x="69" y="32"/>
                    </a:lnTo>
                    <a:lnTo>
                      <a:pt x="66" y="42"/>
                    </a:lnTo>
                    <a:lnTo>
                      <a:pt x="66" y="44"/>
                    </a:lnTo>
                    <a:lnTo>
                      <a:pt x="81" y="54"/>
                    </a:lnTo>
                    <a:lnTo>
                      <a:pt x="88" y="132"/>
                    </a:lnTo>
                    <a:lnTo>
                      <a:pt x="79" y="146"/>
                    </a:lnTo>
                    <a:lnTo>
                      <a:pt x="83" y="188"/>
                    </a:lnTo>
                    <a:lnTo>
                      <a:pt x="77" y="192"/>
                    </a:lnTo>
                    <a:lnTo>
                      <a:pt x="74" y="259"/>
                    </a:lnTo>
                    <a:lnTo>
                      <a:pt x="70" y="327"/>
                    </a:lnTo>
                    <a:lnTo>
                      <a:pt x="71" y="330"/>
                    </a:lnTo>
                    <a:lnTo>
                      <a:pt x="87" y="343"/>
                    </a:lnTo>
                    <a:lnTo>
                      <a:pt x="85" y="345"/>
                    </a:lnTo>
                    <a:lnTo>
                      <a:pt x="79" y="347"/>
                    </a:lnTo>
                    <a:lnTo>
                      <a:pt x="70" y="345"/>
                    </a:lnTo>
                    <a:lnTo>
                      <a:pt x="60" y="340"/>
                    </a:lnTo>
                    <a:lnTo>
                      <a:pt x="53" y="338"/>
                    </a:lnTo>
                    <a:lnTo>
                      <a:pt x="53" y="349"/>
                    </a:lnTo>
                    <a:lnTo>
                      <a:pt x="50" y="349"/>
                    </a:lnTo>
                    <a:lnTo>
                      <a:pt x="55" y="359"/>
                    </a:lnTo>
                    <a:lnTo>
                      <a:pt x="53" y="375"/>
                    </a:lnTo>
                    <a:lnTo>
                      <a:pt x="47" y="377"/>
                    </a:lnTo>
                    <a:lnTo>
                      <a:pt x="38" y="364"/>
                    </a:lnTo>
                    <a:lnTo>
                      <a:pt x="38" y="355"/>
                    </a:lnTo>
                    <a:lnTo>
                      <a:pt x="35" y="353"/>
                    </a:lnTo>
                    <a:lnTo>
                      <a:pt x="32" y="267"/>
                    </a:lnTo>
                    <a:lnTo>
                      <a:pt x="35" y="259"/>
                    </a:lnTo>
                    <a:lnTo>
                      <a:pt x="24" y="200"/>
                    </a:lnTo>
                    <a:lnTo>
                      <a:pt x="18" y="198"/>
                    </a:lnTo>
                    <a:lnTo>
                      <a:pt x="15" y="139"/>
                    </a:lnTo>
                    <a:lnTo>
                      <a:pt x="0" y="132"/>
                    </a:lnTo>
                    <a:lnTo>
                      <a:pt x="7" y="67"/>
                    </a:lnTo>
                    <a:lnTo>
                      <a:pt x="32" y="49"/>
                    </a:lnTo>
                    <a:lnTo>
                      <a:pt x="38" y="44"/>
                    </a:lnTo>
                    <a:lnTo>
                      <a:pt x="39" y="37"/>
                    </a:lnTo>
                    <a:lnTo>
                      <a:pt x="36" y="33"/>
                    </a:lnTo>
                    <a:lnTo>
                      <a:pt x="34" y="29"/>
                    </a:lnTo>
                    <a:lnTo>
                      <a:pt x="31" y="25"/>
                    </a:lnTo>
                    <a:lnTo>
                      <a:pt x="28" y="20"/>
                    </a:lnTo>
                    <a:lnTo>
                      <a:pt x="28" y="16"/>
                    </a:lnTo>
                    <a:lnTo>
                      <a:pt x="31" y="11"/>
                    </a:lnTo>
                    <a:lnTo>
                      <a:pt x="34" y="6"/>
                    </a:lnTo>
                    <a:lnTo>
                      <a:pt x="38" y="2"/>
                    </a:lnTo>
                    <a:lnTo>
                      <a:pt x="44" y="0"/>
                    </a:lnTo>
                    <a:lnTo>
                      <a:pt x="50" y="0"/>
                    </a:lnTo>
                    <a:lnTo>
                      <a:pt x="55" y="1"/>
                    </a:lnTo>
                    <a:lnTo>
                      <a:pt x="60" y="2"/>
                    </a:lnTo>
                    <a:lnTo>
                      <a:pt x="68" y="7"/>
                    </a:lnTo>
                    <a:close/>
                  </a:path>
                </a:pathLst>
              </a:custGeom>
              <a:solidFill>
                <a:srgbClr val="0099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grpSp>
        <p:grpSp>
          <p:nvGrpSpPr>
            <p:cNvPr id="42049" name="Group 56"/>
            <p:cNvGrpSpPr>
              <a:grpSpLocks/>
            </p:cNvGrpSpPr>
            <p:nvPr/>
          </p:nvGrpSpPr>
          <p:grpSpPr bwMode="auto">
            <a:xfrm>
              <a:off x="1587" y="3313"/>
              <a:ext cx="563" cy="317"/>
              <a:chOff x="1469" y="2702"/>
              <a:chExt cx="322" cy="177"/>
            </a:xfrm>
          </p:grpSpPr>
          <p:grpSp>
            <p:nvGrpSpPr>
              <p:cNvPr id="42065" name="Group 57"/>
              <p:cNvGrpSpPr>
                <a:grpSpLocks/>
              </p:cNvGrpSpPr>
              <p:nvPr/>
            </p:nvGrpSpPr>
            <p:grpSpPr bwMode="auto">
              <a:xfrm>
                <a:off x="1659" y="2709"/>
                <a:ext cx="52" cy="127"/>
                <a:chOff x="1659" y="2709"/>
                <a:chExt cx="52" cy="127"/>
              </a:xfrm>
            </p:grpSpPr>
            <p:sp>
              <p:nvSpPr>
                <p:cNvPr id="42071" name="Freeform 58"/>
                <p:cNvSpPr>
                  <a:spLocks/>
                </p:cNvSpPr>
                <p:nvPr/>
              </p:nvSpPr>
              <p:spPr bwMode="auto">
                <a:xfrm>
                  <a:off x="1659" y="2709"/>
                  <a:ext cx="34" cy="127"/>
                </a:xfrm>
                <a:custGeom>
                  <a:avLst/>
                  <a:gdLst>
                    <a:gd name="T0" fmla="*/ 0 w 271"/>
                    <a:gd name="T1" fmla="*/ 0 h 884"/>
                    <a:gd name="T2" fmla="*/ 0 w 271"/>
                    <a:gd name="T3" fmla="*/ 0 h 884"/>
                    <a:gd name="T4" fmla="*/ 0 w 271"/>
                    <a:gd name="T5" fmla="*/ 0 h 884"/>
                    <a:gd name="T6" fmla="*/ 0 w 271"/>
                    <a:gd name="T7" fmla="*/ 0 h 884"/>
                    <a:gd name="T8" fmla="*/ 0 w 271"/>
                    <a:gd name="T9" fmla="*/ 0 h 884"/>
                    <a:gd name="T10" fmla="*/ 0 w 271"/>
                    <a:gd name="T11" fmla="*/ 0 h 884"/>
                    <a:gd name="T12" fmla="*/ 0 w 271"/>
                    <a:gd name="T13" fmla="*/ 0 h 884"/>
                    <a:gd name="T14" fmla="*/ 0 w 271"/>
                    <a:gd name="T15" fmla="*/ 0 h 884"/>
                    <a:gd name="T16" fmla="*/ 0 w 271"/>
                    <a:gd name="T17" fmla="*/ 0 h 884"/>
                    <a:gd name="T18" fmla="*/ 0 w 271"/>
                    <a:gd name="T19" fmla="*/ 0 h 884"/>
                    <a:gd name="T20" fmla="*/ 0 w 271"/>
                    <a:gd name="T21" fmla="*/ 0 h 884"/>
                    <a:gd name="T22" fmla="*/ 0 w 271"/>
                    <a:gd name="T23" fmla="*/ 0 h 884"/>
                    <a:gd name="T24" fmla="*/ 0 w 271"/>
                    <a:gd name="T25" fmla="*/ 0 h 884"/>
                    <a:gd name="T26" fmla="*/ 0 w 271"/>
                    <a:gd name="T27" fmla="*/ 0 h 884"/>
                    <a:gd name="T28" fmla="*/ 0 w 271"/>
                    <a:gd name="T29" fmla="*/ 0 h 884"/>
                    <a:gd name="T30" fmla="*/ 0 w 271"/>
                    <a:gd name="T31" fmla="*/ 0 h 884"/>
                    <a:gd name="T32" fmla="*/ 0 w 271"/>
                    <a:gd name="T33" fmla="*/ 0 h 884"/>
                    <a:gd name="T34" fmla="*/ 0 w 271"/>
                    <a:gd name="T35" fmla="*/ 0 h 884"/>
                    <a:gd name="T36" fmla="*/ 0 w 271"/>
                    <a:gd name="T37" fmla="*/ 0 h 884"/>
                    <a:gd name="T38" fmla="*/ 0 w 271"/>
                    <a:gd name="T39" fmla="*/ 0 h 884"/>
                    <a:gd name="T40" fmla="*/ 0 w 271"/>
                    <a:gd name="T41" fmla="*/ 0 h 884"/>
                    <a:gd name="T42" fmla="*/ 0 w 271"/>
                    <a:gd name="T43" fmla="*/ 0 h 884"/>
                    <a:gd name="T44" fmla="*/ 0 w 271"/>
                    <a:gd name="T45" fmla="*/ 0 h 884"/>
                    <a:gd name="T46" fmla="*/ 0 w 271"/>
                    <a:gd name="T47" fmla="*/ 0 h 884"/>
                    <a:gd name="T48" fmla="*/ 0 w 271"/>
                    <a:gd name="T49" fmla="*/ 0 h 884"/>
                    <a:gd name="T50" fmla="*/ 0 w 271"/>
                    <a:gd name="T51" fmla="*/ 0 h 884"/>
                    <a:gd name="T52" fmla="*/ 0 w 271"/>
                    <a:gd name="T53" fmla="*/ 0 h 884"/>
                    <a:gd name="T54" fmla="*/ 0 w 271"/>
                    <a:gd name="T55" fmla="*/ 0 h 884"/>
                    <a:gd name="T56" fmla="*/ 0 w 271"/>
                    <a:gd name="T57" fmla="*/ 0 h 884"/>
                    <a:gd name="T58" fmla="*/ 0 w 271"/>
                    <a:gd name="T59" fmla="*/ 0 h 884"/>
                    <a:gd name="T60" fmla="*/ 0 w 271"/>
                    <a:gd name="T61" fmla="*/ 0 h 884"/>
                    <a:gd name="T62" fmla="*/ 0 w 271"/>
                    <a:gd name="T63" fmla="*/ 0 h 884"/>
                    <a:gd name="T64" fmla="*/ 0 w 271"/>
                    <a:gd name="T65" fmla="*/ 0 h 884"/>
                    <a:gd name="T66" fmla="*/ 0 w 271"/>
                    <a:gd name="T67" fmla="*/ 0 h 884"/>
                    <a:gd name="T68" fmla="*/ 0 w 271"/>
                    <a:gd name="T69" fmla="*/ 0 h 884"/>
                    <a:gd name="T70" fmla="*/ 0 w 271"/>
                    <a:gd name="T71" fmla="*/ 0 h 884"/>
                    <a:gd name="T72" fmla="*/ 0 w 271"/>
                    <a:gd name="T73" fmla="*/ 0 h 884"/>
                    <a:gd name="T74" fmla="*/ 0 w 271"/>
                    <a:gd name="T75" fmla="*/ 0 h 884"/>
                    <a:gd name="T76" fmla="*/ 0 w 271"/>
                    <a:gd name="T77" fmla="*/ 0 h 884"/>
                    <a:gd name="T78" fmla="*/ 0 w 271"/>
                    <a:gd name="T79" fmla="*/ 0 h 884"/>
                    <a:gd name="T80" fmla="*/ 0 w 271"/>
                    <a:gd name="T81" fmla="*/ 0 h 884"/>
                    <a:gd name="T82" fmla="*/ 0 w 271"/>
                    <a:gd name="T83" fmla="*/ 0 h 884"/>
                    <a:gd name="T84" fmla="*/ 0 w 271"/>
                    <a:gd name="T85" fmla="*/ 0 h 884"/>
                    <a:gd name="T86" fmla="*/ 0 w 271"/>
                    <a:gd name="T87" fmla="*/ 0 h 884"/>
                    <a:gd name="T88" fmla="*/ 0 w 271"/>
                    <a:gd name="T89" fmla="*/ 0 h 884"/>
                    <a:gd name="T90" fmla="*/ 0 w 271"/>
                    <a:gd name="T91" fmla="*/ 0 h 884"/>
                    <a:gd name="T92" fmla="*/ 0 w 271"/>
                    <a:gd name="T93" fmla="*/ 0 h 884"/>
                    <a:gd name="T94" fmla="*/ 0 w 271"/>
                    <a:gd name="T95" fmla="*/ 0 h 884"/>
                    <a:gd name="T96" fmla="*/ 0 w 271"/>
                    <a:gd name="T97" fmla="*/ 0 h 884"/>
                    <a:gd name="T98" fmla="*/ 0 w 271"/>
                    <a:gd name="T99" fmla="*/ 0 h 884"/>
                    <a:gd name="T100" fmla="*/ 0 w 271"/>
                    <a:gd name="T101" fmla="*/ 0 h 884"/>
                    <a:gd name="T102" fmla="*/ 0 w 271"/>
                    <a:gd name="T103" fmla="*/ 0 h 884"/>
                    <a:gd name="T104" fmla="*/ 0 w 271"/>
                    <a:gd name="T105" fmla="*/ 0 h 884"/>
                    <a:gd name="T106" fmla="*/ 0 w 271"/>
                    <a:gd name="T107" fmla="*/ 0 h 884"/>
                    <a:gd name="T108" fmla="*/ 0 w 271"/>
                    <a:gd name="T109" fmla="*/ 0 h 884"/>
                    <a:gd name="T110" fmla="*/ 0 w 271"/>
                    <a:gd name="T111" fmla="*/ 0 h 884"/>
                    <a:gd name="T112" fmla="*/ 0 w 271"/>
                    <a:gd name="T113" fmla="*/ 0 h 884"/>
                    <a:gd name="T114" fmla="*/ 0 w 271"/>
                    <a:gd name="T115" fmla="*/ 0 h 884"/>
                    <a:gd name="T116" fmla="*/ 0 w 271"/>
                    <a:gd name="T117" fmla="*/ 0 h 8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1"/>
                    <a:gd name="T178" fmla="*/ 0 h 884"/>
                    <a:gd name="T179" fmla="*/ 271 w 271"/>
                    <a:gd name="T180" fmla="*/ 884 h 8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1" h="884">
                      <a:moveTo>
                        <a:pt x="165" y="11"/>
                      </a:moveTo>
                      <a:lnTo>
                        <a:pt x="218" y="0"/>
                      </a:lnTo>
                      <a:lnTo>
                        <a:pt x="238" y="22"/>
                      </a:lnTo>
                      <a:lnTo>
                        <a:pt x="248" y="15"/>
                      </a:lnTo>
                      <a:lnTo>
                        <a:pt x="262" y="53"/>
                      </a:lnTo>
                      <a:lnTo>
                        <a:pt x="233" y="79"/>
                      </a:lnTo>
                      <a:lnTo>
                        <a:pt x="231" y="98"/>
                      </a:lnTo>
                      <a:lnTo>
                        <a:pt x="224" y="100"/>
                      </a:lnTo>
                      <a:lnTo>
                        <a:pt x="218" y="120"/>
                      </a:lnTo>
                      <a:lnTo>
                        <a:pt x="197" y="124"/>
                      </a:lnTo>
                      <a:lnTo>
                        <a:pt x="197" y="132"/>
                      </a:lnTo>
                      <a:lnTo>
                        <a:pt x="233" y="158"/>
                      </a:lnTo>
                      <a:lnTo>
                        <a:pt x="262" y="286"/>
                      </a:lnTo>
                      <a:lnTo>
                        <a:pt x="238" y="318"/>
                      </a:lnTo>
                      <a:lnTo>
                        <a:pt x="238" y="550"/>
                      </a:lnTo>
                      <a:lnTo>
                        <a:pt x="210" y="560"/>
                      </a:lnTo>
                      <a:lnTo>
                        <a:pt x="205" y="597"/>
                      </a:lnTo>
                      <a:lnTo>
                        <a:pt x="194" y="694"/>
                      </a:lnTo>
                      <a:lnTo>
                        <a:pt x="194" y="748"/>
                      </a:lnTo>
                      <a:lnTo>
                        <a:pt x="238" y="780"/>
                      </a:lnTo>
                      <a:lnTo>
                        <a:pt x="270" y="796"/>
                      </a:lnTo>
                      <a:lnTo>
                        <a:pt x="271" y="807"/>
                      </a:lnTo>
                      <a:lnTo>
                        <a:pt x="202" y="791"/>
                      </a:lnTo>
                      <a:lnTo>
                        <a:pt x="194" y="781"/>
                      </a:lnTo>
                      <a:lnTo>
                        <a:pt x="188" y="791"/>
                      </a:lnTo>
                      <a:lnTo>
                        <a:pt x="180" y="791"/>
                      </a:lnTo>
                      <a:lnTo>
                        <a:pt x="172" y="755"/>
                      </a:lnTo>
                      <a:lnTo>
                        <a:pt x="165" y="586"/>
                      </a:lnTo>
                      <a:lnTo>
                        <a:pt x="151" y="586"/>
                      </a:lnTo>
                      <a:lnTo>
                        <a:pt x="113" y="736"/>
                      </a:lnTo>
                      <a:lnTo>
                        <a:pt x="113" y="827"/>
                      </a:lnTo>
                      <a:lnTo>
                        <a:pt x="97" y="874"/>
                      </a:lnTo>
                      <a:lnTo>
                        <a:pt x="83" y="884"/>
                      </a:lnTo>
                      <a:lnTo>
                        <a:pt x="74" y="860"/>
                      </a:lnTo>
                      <a:lnTo>
                        <a:pt x="85" y="834"/>
                      </a:lnTo>
                      <a:lnTo>
                        <a:pt x="97" y="775"/>
                      </a:lnTo>
                      <a:lnTo>
                        <a:pt x="99" y="563"/>
                      </a:lnTo>
                      <a:lnTo>
                        <a:pt x="111" y="355"/>
                      </a:lnTo>
                      <a:lnTo>
                        <a:pt x="89" y="337"/>
                      </a:lnTo>
                      <a:lnTo>
                        <a:pt x="89" y="308"/>
                      </a:lnTo>
                      <a:lnTo>
                        <a:pt x="89" y="251"/>
                      </a:lnTo>
                      <a:lnTo>
                        <a:pt x="59" y="265"/>
                      </a:lnTo>
                      <a:lnTo>
                        <a:pt x="85" y="302"/>
                      </a:lnTo>
                      <a:lnTo>
                        <a:pt x="85" y="333"/>
                      </a:lnTo>
                      <a:lnTo>
                        <a:pt x="58" y="313"/>
                      </a:lnTo>
                      <a:lnTo>
                        <a:pt x="42" y="293"/>
                      </a:lnTo>
                      <a:lnTo>
                        <a:pt x="29" y="298"/>
                      </a:lnTo>
                      <a:lnTo>
                        <a:pt x="0" y="262"/>
                      </a:lnTo>
                      <a:lnTo>
                        <a:pt x="0" y="251"/>
                      </a:lnTo>
                      <a:lnTo>
                        <a:pt x="15" y="245"/>
                      </a:lnTo>
                      <a:lnTo>
                        <a:pt x="49" y="208"/>
                      </a:lnTo>
                      <a:lnTo>
                        <a:pt x="85" y="175"/>
                      </a:lnTo>
                      <a:lnTo>
                        <a:pt x="130" y="134"/>
                      </a:lnTo>
                      <a:lnTo>
                        <a:pt x="165" y="121"/>
                      </a:lnTo>
                      <a:lnTo>
                        <a:pt x="165" y="94"/>
                      </a:lnTo>
                      <a:lnTo>
                        <a:pt x="151" y="80"/>
                      </a:lnTo>
                      <a:lnTo>
                        <a:pt x="151" y="43"/>
                      </a:lnTo>
                      <a:lnTo>
                        <a:pt x="142" y="37"/>
                      </a:lnTo>
                      <a:lnTo>
                        <a:pt x="165" y="11"/>
                      </a:lnTo>
                      <a:close/>
                    </a:path>
                  </a:pathLst>
                </a:custGeom>
                <a:solidFill>
                  <a:srgbClr val="001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72" name="Freeform 59"/>
                <p:cNvSpPr>
                  <a:spLocks/>
                </p:cNvSpPr>
                <p:nvPr/>
              </p:nvSpPr>
              <p:spPr bwMode="auto">
                <a:xfrm>
                  <a:off x="1687" y="2710"/>
                  <a:ext cx="24" cy="121"/>
                </a:xfrm>
                <a:custGeom>
                  <a:avLst/>
                  <a:gdLst>
                    <a:gd name="T0" fmla="*/ 0 w 199"/>
                    <a:gd name="T1" fmla="*/ 0 h 846"/>
                    <a:gd name="T2" fmla="*/ 0 w 199"/>
                    <a:gd name="T3" fmla="*/ 0 h 846"/>
                    <a:gd name="T4" fmla="*/ 0 w 199"/>
                    <a:gd name="T5" fmla="*/ 0 h 846"/>
                    <a:gd name="T6" fmla="*/ 0 w 199"/>
                    <a:gd name="T7" fmla="*/ 0 h 846"/>
                    <a:gd name="T8" fmla="*/ 0 w 199"/>
                    <a:gd name="T9" fmla="*/ 0 h 846"/>
                    <a:gd name="T10" fmla="*/ 0 w 199"/>
                    <a:gd name="T11" fmla="*/ 0 h 846"/>
                    <a:gd name="T12" fmla="*/ 0 w 199"/>
                    <a:gd name="T13" fmla="*/ 0 h 846"/>
                    <a:gd name="T14" fmla="*/ 0 w 199"/>
                    <a:gd name="T15" fmla="*/ 0 h 846"/>
                    <a:gd name="T16" fmla="*/ 0 w 199"/>
                    <a:gd name="T17" fmla="*/ 0 h 846"/>
                    <a:gd name="T18" fmla="*/ 0 w 199"/>
                    <a:gd name="T19" fmla="*/ 0 h 846"/>
                    <a:gd name="T20" fmla="*/ 0 w 199"/>
                    <a:gd name="T21" fmla="*/ 0 h 846"/>
                    <a:gd name="T22" fmla="*/ 0 w 199"/>
                    <a:gd name="T23" fmla="*/ 0 h 846"/>
                    <a:gd name="T24" fmla="*/ 0 w 199"/>
                    <a:gd name="T25" fmla="*/ 0 h 846"/>
                    <a:gd name="T26" fmla="*/ 0 w 199"/>
                    <a:gd name="T27" fmla="*/ 0 h 846"/>
                    <a:gd name="T28" fmla="*/ 0 w 199"/>
                    <a:gd name="T29" fmla="*/ 0 h 846"/>
                    <a:gd name="T30" fmla="*/ 0 w 199"/>
                    <a:gd name="T31" fmla="*/ 0 h 846"/>
                    <a:gd name="T32" fmla="*/ 0 w 199"/>
                    <a:gd name="T33" fmla="*/ 0 h 846"/>
                    <a:gd name="T34" fmla="*/ 0 w 199"/>
                    <a:gd name="T35" fmla="*/ 0 h 846"/>
                    <a:gd name="T36" fmla="*/ 0 w 199"/>
                    <a:gd name="T37" fmla="*/ 0 h 846"/>
                    <a:gd name="T38" fmla="*/ 0 w 199"/>
                    <a:gd name="T39" fmla="*/ 0 h 846"/>
                    <a:gd name="T40" fmla="*/ 0 w 199"/>
                    <a:gd name="T41" fmla="*/ 0 h 846"/>
                    <a:gd name="T42" fmla="*/ 0 w 199"/>
                    <a:gd name="T43" fmla="*/ 0 h 846"/>
                    <a:gd name="T44" fmla="*/ 0 w 199"/>
                    <a:gd name="T45" fmla="*/ 0 h 846"/>
                    <a:gd name="T46" fmla="*/ 0 w 199"/>
                    <a:gd name="T47" fmla="*/ 0 h 846"/>
                    <a:gd name="T48" fmla="*/ 0 w 199"/>
                    <a:gd name="T49" fmla="*/ 0 h 846"/>
                    <a:gd name="T50" fmla="*/ 0 w 199"/>
                    <a:gd name="T51" fmla="*/ 0 h 846"/>
                    <a:gd name="T52" fmla="*/ 0 w 199"/>
                    <a:gd name="T53" fmla="*/ 0 h 846"/>
                    <a:gd name="T54" fmla="*/ 0 w 199"/>
                    <a:gd name="T55" fmla="*/ 0 h 846"/>
                    <a:gd name="T56" fmla="*/ 0 w 199"/>
                    <a:gd name="T57" fmla="*/ 0 h 846"/>
                    <a:gd name="T58" fmla="*/ 0 w 199"/>
                    <a:gd name="T59" fmla="*/ 0 h 846"/>
                    <a:gd name="T60" fmla="*/ 0 w 199"/>
                    <a:gd name="T61" fmla="*/ 0 h 846"/>
                    <a:gd name="T62" fmla="*/ 0 w 199"/>
                    <a:gd name="T63" fmla="*/ 0 h 846"/>
                    <a:gd name="T64" fmla="*/ 0 w 199"/>
                    <a:gd name="T65" fmla="*/ 0 h 846"/>
                    <a:gd name="T66" fmla="*/ 0 w 199"/>
                    <a:gd name="T67" fmla="*/ 0 h 846"/>
                    <a:gd name="T68" fmla="*/ 0 w 199"/>
                    <a:gd name="T69" fmla="*/ 0 h 846"/>
                    <a:gd name="T70" fmla="*/ 0 w 199"/>
                    <a:gd name="T71" fmla="*/ 0 h 846"/>
                    <a:gd name="T72" fmla="*/ 0 w 199"/>
                    <a:gd name="T73" fmla="*/ 0 h 846"/>
                    <a:gd name="T74" fmla="*/ 0 w 199"/>
                    <a:gd name="T75" fmla="*/ 0 h 846"/>
                    <a:gd name="T76" fmla="*/ 0 w 199"/>
                    <a:gd name="T77" fmla="*/ 0 h 846"/>
                    <a:gd name="T78" fmla="*/ 0 w 199"/>
                    <a:gd name="T79" fmla="*/ 0 h 846"/>
                    <a:gd name="T80" fmla="*/ 0 w 199"/>
                    <a:gd name="T81" fmla="*/ 0 h 846"/>
                    <a:gd name="T82" fmla="*/ 0 w 199"/>
                    <a:gd name="T83" fmla="*/ 0 h 846"/>
                    <a:gd name="T84" fmla="*/ 0 w 199"/>
                    <a:gd name="T85" fmla="*/ 0 h 846"/>
                    <a:gd name="T86" fmla="*/ 0 w 199"/>
                    <a:gd name="T87" fmla="*/ 0 h 846"/>
                    <a:gd name="T88" fmla="*/ 0 w 199"/>
                    <a:gd name="T89" fmla="*/ 0 h 846"/>
                    <a:gd name="T90" fmla="*/ 0 w 199"/>
                    <a:gd name="T91" fmla="*/ 0 h 846"/>
                    <a:gd name="T92" fmla="*/ 0 w 199"/>
                    <a:gd name="T93" fmla="*/ 0 h 846"/>
                    <a:gd name="T94" fmla="*/ 0 w 199"/>
                    <a:gd name="T95" fmla="*/ 0 h 846"/>
                    <a:gd name="T96" fmla="*/ 0 w 199"/>
                    <a:gd name="T97" fmla="*/ 0 h 846"/>
                    <a:gd name="T98" fmla="*/ 0 w 199"/>
                    <a:gd name="T99" fmla="*/ 0 h 846"/>
                    <a:gd name="T100" fmla="*/ 0 w 199"/>
                    <a:gd name="T101" fmla="*/ 0 h 846"/>
                    <a:gd name="T102" fmla="*/ 0 w 199"/>
                    <a:gd name="T103" fmla="*/ 0 h 846"/>
                    <a:gd name="T104" fmla="*/ 0 w 199"/>
                    <a:gd name="T105" fmla="*/ 0 h 8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9"/>
                    <a:gd name="T160" fmla="*/ 0 h 846"/>
                    <a:gd name="T161" fmla="*/ 199 w 199"/>
                    <a:gd name="T162" fmla="*/ 846 h 8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9" h="846">
                      <a:moveTo>
                        <a:pt x="46" y="16"/>
                      </a:moveTo>
                      <a:lnTo>
                        <a:pt x="46" y="37"/>
                      </a:lnTo>
                      <a:lnTo>
                        <a:pt x="49" y="43"/>
                      </a:lnTo>
                      <a:lnTo>
                        <a:pt x="41" y="61"/>
                      </a:lnTo>
                      <a:lnTo>
                        <a:pt x="46" y="66"/>
                      </a:lnTo>
                      <a:lnTo>
                        <a:pt x="45" y="72"/>
                      </a:lnTo>
                      <a:lnTo>
                        <a:pt x="50" y="95"/>
                      </a:lnTo>
                      <a:lnTo>
                        <a:pt x="50" y="99"/>
                      </a:lnTo>
                      <a:lnTo>
                        <a:pt x="16" y="121"/>
                      </a:lnTo>
                      <a:lnTo>
                        <a:pt x="0" y="297"/>
                      </a:lnTo>
                      <a:lnTo>
                        <a:pt x="20" y="327"/>
                      </a:lnTo>
                      <a:lnTo>
                        <a:pt x="12" y="423"/>
                      </a:lnTo>
                      <a:lnTo>
                        <a:pt x="26" y="433"/>
                      </a:lnTo>
                      <a:lnTo>
                        <a:pt x="32" y="581"/>
                      </a:lnTo>
                      <a:lnTo>
                        <a:pt x="43" y="732"/>
                      </a:lnTo>
                      <a:lnTo>
                        <a:pt x="39" y="741"/>
                      </a:lnTo>
                      <a:lnTo>
                        <a:pt x="4" y="768"/>
                      </a:lnTo>
                      <a:lnTo>
                        <a:pt x="7" y="773"/>
                      </a:lnTo>
                      <a:lnTo>
                        <a:pt x="20" y="779"/>
                      </a:lnTo>
                      <a:lnTo>
                        <a:pt x="42" y="773"/>
                      </a:lnTo>
                      <a:lnTo>
                        <a:pt x="62" y="763"/>
                      </a:lnTo>
                      <a:lnTo>
                        <a:pt x="78" y="757"/>
                      </a:lnTo>
                      <a:lnTo>
                        <a:pt x="78" y="782"/>
                      </a:lnTo>
                      <a:lnTo>
                        <a:pt x="85" y="783"/>
                      </a:lnTo>
                      <a:lnTo>
                        <a:pt x="73" y="806"/>
                      </a:lnTo>
                      <a:lnTo>
                        <a:pt x="79" y="841"/>
                      </a:lnTo>
                      <a:lnTo>
                        <a:pt x="92" y="846"/>
                      </a:lnTo>
                      <a:lnTo>
                        <a:pt x="112" y="816"/>
                      </a:lnTo>
                      <a:lnTo>
                        <a:pt x="112" y="795"/>
                      </a:lnTo>
                      <a:lnTo>
                        <a:pt x="119" y="792"/>
                      </a:lnTo>
                      <a:lnTo>
                        <a:pt x="128" y="599"/>
                      </a:lnTo>
                      <a:lnTo>
                        <a:pt x="119" y="580"/>
                      </a:lnTo>
                      <a:lnTo>
                        <a:pt x="143" y="451"/>
                      </a:lnTo>
                      <a:lnTo>
                        <a:pt x="157" y="446"/>
                      </a:lnTo>
                      <a:lnTo>
                        <a:pt x="163" y="311"/>
                      </a:lnTo>
                      <a:lnTo>
                        <a:pt x="199" y="296"/>
                      </a:lnTo>
                      <a:lnTo>
                        <a:pt x="183" y="150"/>
                      </a:lnTo>
                      <a:lnTo>
                        <a:pt x="127" y="112"/>
                      </a:lnTo>
                      <a:lnTo>
                        <a:pt x="112" y="98"/>
                      </a:lnTo>
                      <a:lnTo>
                        <a:pt x="112" y="85"/>
                      </a:lnTo>
                      <a:lnTo>
                        <a:pt x="117" y="75"/>
                      </a:lnTo>
                      <a:lnTo>
                        <a:pt x="124" y="67"/>
                      </a:lnTo>
                      <a:lnTo>
                        <a:pt x="130" y="57"/>
                      </a:lnTo>
                      <a:lnTo>
                        <a:pt x="133" y="46"/>
                      </a:lnTo>
                      <a:lnTo>
                        <a:pt x="133" y="36"/>
                      </a:lnTo>
                      <a:lnTo>
                        <a:pt x="130" y="25"/>
                      </a:lnTo>
                      <a:lnTo>
                        <a:pt x="123" y="14"/>
                      </a:lnTo>
                      <a:lnTo>
                        <a:pt x="112" y="5"/>
                      </a:lnTo>
                      <a:lnTo>
                        <a:pt x="100" y="0"/>
                      </a:lnTo>
                      <a:lnTo>
                        <a:pt x="86" y="0"/>
                      </a:lnTo>
                      <a:lnTo>
                        <a:pt x="73" y="1"/>
                      </a:lnTo>
                      <a:lnTo>
                        <a:pt x="62" y="5"/>
                      </a:lnTo>
                      <a:lnTo>
                        <a:pt x="46" y="16"/>
                      </a:lnTo>
                      <a:close/>
                    </a:path>
                  </a:pathLst>
                </a:custGeom>
                <a:solidFill>
                  <a:srgbClr val="001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grpSp>
          <p:sp>
            <p:nvSpPr>
              <p:cNvPr id="42066" name="Freeform 60"/>
              <p:cNvSpPr>
                <a:spLocks/>
              </p:cNvSpPr>
              <p:nvPr/>
            </p:nvSpPr>
            <p:spPr bwMode="auto">
              <a:xfrm>
                <a:off x="1763" y="2730"/>
                <a:ext cx="28" cy="149"/>
              </a:xfrm>
              <a:custGeom>
                <a:avLst/>
                <a:gdLst>
                  <a:gd name="T0" fmla="*/ 0 w 226"/>
                  <a:gd name="T1" fmla="*/ 0 h 1047"/>
                  <a:gd name="T2" fmla="*/ 0 w 226"/>
                  <a:gd name="T3" fmla="*/ 0 h 1047"/>
                  <a:gd name="T4" fmla="*/ 0 w 226"/>
                  <a:gd name="T5" fmla="*/ 0 h 1047"/>
                  <a:gd name="T6" fmla="*/ 0 w 226"/>
                  <a:gd name="T7" fmla="*/ 0 h 1047"/>
                  <a:gd name="T8" fmla="*/ 0 w 226"/>
                  <a:gd name="T9" fmla="*/ 0 h 1047"/>
                  <a:gd name="T10" fmla="*/ 0 w 226"/>
                  <a:gd name="T11" fmla="*/ 0 h 1047"/>
                  <a:gd name="T12" fmla="*/ 0 w 226"/>
                  <a:gd name="T13" fmla="*/ 0 h 1047"/>
                  <a:gd name="T14" fmla="*/ 0 w 226"/>
                  <a:gd name="T15" fmla="*/ 0 h 1047"/>
                  <a:gd name="T16" fmla="*/ 0 w 226"/>
                  <a:gd name="T17" fmla="*/ 0 h 1047"/>
                  <a:gd name="T18" fmla="*/ 0 w 226"/>
                  <a:gd name="T19" fmla="*/ 0 h 1047"/>
                  <a:gd name="T20" fmla="*/ 0 w 226"/>
                  <a:gd name="T21" fmla="*/ 0 h 1047"/>
                  <a:gd name="T22" fmla="*/ 0 w 226"/>
                  <a:gd name="T23" fmla="*/ 0 h 1047"/>
                  <a:gd name="T24" fmla="*/ 0 w 226"/>
                  <a:gd name="T25" fmla="*/ 0 h 1047"/>
                  <a:gd name="T26" fmla="*/ 0 w 226"/>
                  <a:gd name="T27" fmla="*/ 0 h 1047"/>
                  <a:gd name="T28" fmla="*/ 0 w 226"/>
                  <a:gd name="T29" fmla="*/ 0 h 1047"/>
                  <a:gd name="T30" fmla="*/ 0 w 226"/>
                  <a:gd name="T31" fmla="*/ 0 h 1047"/>
                  <a:gd name="T32" fmla="*/ 0 w 226"/>
                  <a:gd name="T33" fmla="*/ 0 h 1047"/>
                  <a:gd name="T34" fmla="*/ 0 w 226"/>
                  <a:gd name="T35" fmla="*/ 0 h 1047"/>
                  <a:gd name="T36" fmla="*/ 0 w 226"/>
                  <a:gd name="T37" fmla="*/ 0 h 1047"/>
                  <a:gd name="T38" fmla="*/ 0 w 226"/>
                  <a:gd name="T39" fmla="*/ 0 h 1047"/>
                  <a:gd name="T40" fmla="*/ 0 w 226"/>
                  <a:gd name="T41" fmla="*/ 0 h 1047"/>
                  <a:gd name="T42" fmla="*/ 0 w 226"/>
                  <a:gd name="T43" fmla="*/ 0 h 1047"/>
                  <a:gd name="T44" fmla="*/ 0 w 226"/>
                  <a:gd name="T45" fmla="*/ 0 h 1047"/>
                  <a:gd name="T46" fmla="*/ 0 w 226"/>
                  <a:gd name="T47" fmla="*/ 0 h 1047"/>
                  <a:gd name="T48" fmla="*/ 0 w 226"/>
                  <a:gd name="T49" fmla="*/ 0 h 1047"/>
                  <a:gd name="T50" fmla="*/ 0 w 226"/>
                  <a:gd name="T51" fmla="*/ 0 h 1047"/>
                  <a:gd name="T52" fmla="*/ 0 w 226"/>
                  <a:gd name="T53" fmla="*/ 0 h 1047"/>
                  <a:gd name="T54" fmla="*/ 0 w 226"/>
                  <a:gd name="T55" fmla="*/ 0 h 1047"/>
                  <a:gd name="T56" fmla="*/ 0 w 226"/>
                  <a:gd name="T57" fmla="*/ 0 h 1047"/>
                  <a:gd name="T58" fmla="*/ 0 w 226"/>
                  <a:gd name="T59" fmla="*/ 0 h 1047"/>
                  <a:gd name="T60" fmla="*/ 0 w 226"/>
                  <a:gd name="T61" fmla="*/ 0 h 1047"/>
                  <a:gd name="T62" fmla="*/ 0 w 226"/>
                  <a:gd name="T63" fmla="*/ 0 h 1047"/>
                  <a:gd name="T64" fmla="*/ 0 w 226"/>
                  <a:gd name="T65" fmla="*/ 0 h 1047"/>
                  <a:gd name="T66" fmla="*/ 0 w 226"/>
                  <a:gd name="T67" fmla="*/ 0 h 1047"/>
                  <a:gd name="T68" fmla="*/ 0 w 226"/>
                  <a:gd name="T69" fmla="*/ 0 h 1047"/>
                  <a:gd name="T70" fmla="*/ 0 w 226"/>
                  <a:gd name="T71" fmla="*/ 0 h 1047"/>
                  <a:gd name="T72" fmla="*/ 0 w 226"/>
                  <a:gd name="T73" fmla="*/ 0 h 1047"/>
                  <a:gd name="T74" fmla="*/ 0 w 226"/>
                  <a:gd name="T75" fmla="*/ 0 h 1047"/>
                  <a:gd name="T76" fmla="*/ 0 w 226"/>
                  <a:gd name="T77" fmla="*/ 0 h 1047"/>
                  <a:gd name="T78" fmla="*/ 0 w 226"/>
                  <a:gd name="T79" fmla="*/ 0 h 1047"/>
                  <a:gd name="T80" fmla="*/ 0 w 226"/>
                  <a:gd name="T81" fmla="*/ 0 h 1047"/>
                  <a:gd name="T82" fmla="*/ 0 w 226"/>
                  <a:gd name="T83" fmla="*/ 0 h 1047"/>
                  <a:gd name="T84" fmla="*/ 0 w 226"/>
                  <a:gd name="T85" fmla="*/ 0 h 1047"/>
                  <a:gd name="T86" fmla="*/ 0 w 226"/>
                  <a:gd name="T87" fmla="*/ 0 h 1047"/>
                  <a:gd name="T88" fmla="*/ 0 w 226"/>
                  <a:gd name="T89" fmla="*/ 0 h 1047"/>
                  <a:gd name="T90" fmla="*/ 0 w 226"/>
                  <a:gd name="T91" fmla="*/ 0 h 1047"/>
                  <a:gd name="T92" fmla="*/ 0 w 226"/>
                  <a:gd name="T93" fmla="*/ 0 h 1047"/>
                  <a:gd name="T94" fmla="*/ 0 w 226"/>
                  <a:gd name="T95" fmla="*/ 0 h 1047"/>
                  <a:gd name="T96" fmla="*/ 0 w 226"/>
                  <a:gd name="T97" fmla="*/ 0 h 1047"/>
                  <a:gd name="T98" fmla="*/ 0 w 226"/>
                  <a:gd name="T99" fmla="*/ 0 h 1047"/>
                  <a:gd name="T100" fmla="*/ 0 w 226"/>
                  <a:gd name="T101" fmla="*/ 0 h 1047"/>
                  <a:gd name="T102" fmla="*/ 0 w 226"/>
                  <a:gd name="T103" fmla="*/ 0 h 1047"/>
                  <a:gd name="T104" fmla="*/ 0 w 226"/>
                  <a:gd name="T105" fmla="*/ 0 h 1047"/>
                  <a:gd name="T106" fmla="*/ 0 w 226"/>
                  <a:gd name="T107" fmla="*/ 0 h 1047"/>
                  <a:gd name="T108" fmla="*/ 0 w 226"/>
                  <a:gd name="T109" fmla="*/ 0 h 1047"/>
                  <a:gd name="T110" fmla="*/ 0 w 226"/>
                  <a:gd name="T111" fmla="*/ 0 h 1047"/>
                  <a:gd name="T112" fmla="*/ 0 w 226"/>
                  <a:gd name="T113" fmla="*/ 0 h 1047"/>
                  <a:gd name="T114" fmla="*/ 0 w 226"/>
                  <a:gd name="T115" fmla="*/ 0 h 1047"/>
                  <a:gd name="T116" fmla="*/ 0 w 226"/>
                  <a:gd name="T117" fmla="*/ 0 h 10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6"/>
                  <a:gd name="T178" fmla="*/ 0 h 1047"/>
                  <a:gd name="T179" fmla="*/ 226 w 226"/>
                  <a:gd name="T180" fmla="*/ 1047 h 10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6" h="1047">
                    <a:moveTo>
                      <a:pt x="80" y="15"/>
                    </a:moveTo>
                    <a:lnTo>
                      <a:pt x="132" y="0"/>
                    </a:lnTo>
                    <a:lnTo>
                      <a:pt x="171" y="0"/>
                    </a:lnTo>
                    <a:lnTo>
                      <a:pt x="206" y="9"/>
                    </a:lnTo>
                    <a:lnTo>
                      <a:pt x="221" y="45"/>
                    </a:lnTo>
                    <a:lnTo>
                      <a:pt x="221" y="76"/>
                    </a:lnTo>
                    <a:lnTo>
                      <a:pt x="200" y="113"/>
                    </a:lnTo>
                    <a:lnTo>
                      <a:pt x="186" y="112"/>
                    </a:lnTo>
                    <a:lnTo>
                      <a:pt x="207" y="155"/>
                    </a:lnTo>
                    <a:lnTo>
                      <a:pt x="226" y="224"/>
                    </a:lnTo>
                    <a:lnTo>
                      <a:pt x="226" y="286"/>
                    </a:lnTo>
                    <a:lnTo>
                      <a:pt x="221" y="362"/>
                    </a:lnTo>
                    <a:lnTo>
                      <a:pt x="206" y="436"/>
                    </a:lnTo>
                    <a:lnTo>
                      <a:pt x="181" y="440"/>
                    </a:lnTo>
                    <a:lnTo>
                      <a:pt x="181" y="463"/>
                    </a:lnTo>
                    <a:lnTo>
                      <a:pt x="167" y="473"/>
                    </a:lnTo>
                    <a:lnTo>
                      <a:pt x="167" y="547"/>
                    </a:lnTo>
                    <a:lnTo>
                      <a:pt x="153" y="562"/>
                    </a:lnTo>
                    <a:lnTo>
                      <a:pt x="153" y="703"/>
                    </a:lnTo>
                    <a:lnTo>
                      <a:pt x="153" y="791"/>
                    </a:lnTo>
                    <a:lnTo>
                      <a:pt x="173" y="891"/>
                    </a:lnTo>
                    <a:lnTo>
                      <a:pt x="181" y="1018"/>
                    </a:lnTo>
                    <a:lnTo>
                      <a:pt x="159" y="1029"/>
                    </a:lnTo>
                    <a:lnTo>
                      <a:pt x="159" y="1043"/>
                    </a:lnTo>
                    <a:lnTo>
                      <a:pt x="120" y="1043"/>
                    </a:lnTo>
                    <a:lnTo>
                      <a:pt x="115" y="1038"/>
                    </a:lnTo>
                    <a:lnTo>
                      <a:pt x="99" y="1038"/>
                    </a:lnTo>
                    <a:lnTo>
                      <a:pt x="98" y="1047"/>
                    </a:lnTo>
                    <a:lnTo>
                      <a:pt x="71" y="1043"/>
                    </a:lnTo>
                    <a:lnTo>
                      <a:pt x="12" y="1038"/>
                    </a:lnTo>
                    <a:lnTo>
                      <a:pt x="12" y="1029"/>
                    </a:lnTo>
                    <a:lnTo>
                      <a:pt x="66" y="1009"/>
                    </a:lnTo>
                    <a:lnTo>
                      <a:pt x="66" y="990"/>
                    </a:lnTo>
                    <a:lnTo>
                      <a:pt x="19" y="982"/>
                    </a:lnTo>
                    <a:lnTo>
                      <a:pt x="19" y="968"/>
                    </a:lnTo>
                    <a:lnTo>
                      <a:pt x="52" y="949"/>
                    </a:lnTo>
                    <a:lnTo>
                      <a:pt x="52" y="807"/>
                    </a:lnTo>
                    <a:lnTo>
                      <a:pt x="38" y="676"/>
                    </a:lnTo>
                    <a:lnTo>
                      <a:pt x="44" y="545"/>
                    </a:lnTo>
                    <a:lnTo>
                      <a:pt x="45" y="473"/>
                    </a:lnTo>
                    <a:lnTo>
                      <a:pt x="39" y="449"/>
                    </a:lnTo>
                    <a:lnTo>
                      <a:pt x="39" y="347"/>
                    </a:lnTo>
                    <a:lnTo>
                      <a:pt x="0" y="324"/>
                    </a:lnTo>
                    <a:lnTo>
                      <a:pt x="0" y="310"/>
                    </a:lnTo>
                    <a:lnTo>
                      <a:pt x="86" y="170"/>
                    </a:lnTo>
                    <a:lnTo>
                      <a:pt x="126" y="151"/>
                    </a:lnTo>
                    <a:lnTo>
                      <a:pt x="121" y="142"/>
                    </a:lnTo>
                    <a:lnTo>
                      <a:pt x="93" y="136"/>
                    </a:lnTo>
                    <a:lnTo>
                      <a:pt x="93" y="127"/>
                    </a:lnTo>
                    <a:lnTo>
                      <a:pt x="86" y="123"/>
                    </a:lnTo>
                    <a:lnTo>
                      <a:pt x="86" y="113"/>
                    </a:lnTo>
                    <a:lnTo>
                      <a:pt x="80" y="108"/>
                    </a:lnTo>
                    <a:lnTo>
                      <a:pt x="86" y="104"/>
                    </a:lnTo>
                    <a:lnTo>
                      <a:pt x="80" y="100"/>
                    </a:lnTo>
                    <a:lnTo>
                      <a:pt x="93" y="76"/>
                    </a:lnTo>
                    <a:lnTo>
                      <a:pt x="86" y="63"/>
                    </a:lnTo>
                    <a:lnTo>
                      <a:pt x="93" y="49"/>
                    </a:lnTo>
                    <a:lnTo>
                      <a:pt x="80" y="39"/>
                    </a:lnTo>
                    <a:lnTo>
                      <a:pt x="80" y="15"/>
                    </a:lnTo>
                    <a:close/>
                  </a:path>
                </a:pathLst>
              </a:custGeom>
              <a:solidFill>
                <a:srgbClr val="001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67" name="Freeform 61"/>
              <p:cNvSpPr>
                <a:spLocks/>
              </p:cNvSpPr>
              <p:nvPr/>
            </p:nvSpPr>
            <p:spPr bwMode="auto">
              <a:xfrm>
                <a:off x="1469" y="2729"/>
                <a:ext cx="21" cy="80"/>
              </a:xfrm>
              <a:custGeom>
                <a:avLst/>
                <a:gdLst>
                  <a:gd name="T0" fmla="*/ 0 w 167"/>
                  <a:gd name="T1" fmla="*/ 0 h 559"/>
                  <a:gd name="T2" fmla="*/ 0 w 167"/>
                  <a:gd name="T3" fmla="*/ 0 h 559"/>
                  <a:gd name="T4" fmla="*/ 0 w 167"/>
                  <a:gd name="T5" fmla="*/ 0 h 559"/>
                  <a:gd name="T6" fmla="*/ 0 w 167"/>
                  <a:gd name="T7" fmla="*/ 0 h 559"/>
                  <a:gd name="T8" fmla="*/ 0 w 167"/>
                  <a:gd name="T9" fmla="*/ 0 h 559"/>
                  <a:gd name="T10" fmla="*/ 0 w 167"/>
                  <a:gd name="T11" fmla="*/ 0 h 559"/>
                  <a:gd name="T12" fmla="*/ 0 w 167"/>
                  <a:gd name="T13" fmla="*/ 0 h 559"/>
                  <a:gd name="T14" fmla="*/ 0 w 167"/>
                  <a:gd name="T15" fmla="*/ 0 h 559"/>
                  <a:gd name="T16" fmla="*/ 0 w 167"/>
                  <a:gd name="T17" fmla="*/ 0 h 559"/>
                  <a:gd name="T18" fmla="*/ 0 w 167"/>
                  <a:gd name="T19" fmla="*/ 0 h 559"/>
                  <a:gd name="T20" fmla="*/ 0 w 167"/>
                  <a:gd name="T21" fmla="*/ 0 h 559"/>
                  <a:gd name="T22" fmla="*/ 0 w 167"/>
                  <a:gd name="T23" fmla="*/ 0 h 559"/>
                  <a:gd name="T24" fmla="*/ 0 w 167"/>
                  <a:gd name="T25" fmla="*/ 0 h 559"/>
                  <a:gd name="T26" fmla="*/ 0 w 167"/>
                  <a:gd name="T27" fmla="*/ 0 h 559"/>
                  <a:gd name="T28" fmla="*/ 0 w 167"/>
                  <a:gd name="T29" fmla="*/ 0 h 559"/>
                  <a:gd name="T30" fmla="*/ 0 w 167"/>
                  <a:gd name="T31" fmla="*/ 0 h 559"/>
                  <a:gd name="T32" fmla="*/ 0 w 167"/>
                  <a:gd name="T33" fmla="*/ 0 h 559"/>
                  <a:gd name="T34" fmla="*/ 0 w 167"/>
                  <a:gd name="T35" fmla="*/ 0 h 559"/>
                  <a:gd name="T36" fmla="*/ 0 w 167"/>
                  <a:gd name="T37" fmla="*/ 0 h 559"/>
                  <a:gd name="T38" fmla="*/ 0 w 167"/>
                  <a:gd name="T39" fmla="*/ 0 h 559"/>
                  <a:gd name="T40" fmla="*/ 0 w 167"/>
                  <a:gd name="T41" fmla="*/ 0 h 559"/>
                  <a:gd name="T42" fmla="*/ 0 w 167"/>
                  <a:gd name="T43" fmla="*/ 0 h 559"/>
                  <a:gd name="T44" fmla="*/ 0 w 167"/>
                  <a:gd name="T45" fmla="*/ 0 h 559"/>
                  <a:gd name="T46" fmla="*/ 0 w 167"/>
                  <a:gd name="T47" fmla="*/ 0 h 559"/>
                  <a:gd name="T48" fmla="*/ 0 w 167"/>
                  <a:gd name="T49" fmla="*/ 0 h 559"/>
                  <a:gd name="T50" fmla="*/ 0 w 167"/>
                  <a:gd name="T51" fmla="*/ 0 h 559"/>
                  <a:gd name="T52" fmla="*/ 0 w 167"/>
                  <a:gd name="T53" fmla="*/ 0 h 559"/>
                  <a:gd name="T54" fmla="*/ 0 w 167"/>
                  <a:gd name="T55" fmla="*/ 0 h 559"/>
                  <a:gd name="T56" fmla="*/ 0 w 167"/>
                  <a:gd name="T57" fmla="*/ 0 h 559"/>
                  <a:gd name="T58" fmla="*/ 0 w 167"/>
                  <a:gd name="T59" fmla="*/ 0 h 559"/>
                  <a:gd name="T60" fmla="*/ 0 w 167"/>
                  <a:gd name="T61" fmla="*/ 0 h 559"/>
                  <a:gd name="T62" fmla="*/ 0 w 167"/>
                  <a:gd name="T63" fmla="*/ 0 h 559"/>
                  <a:gd name="T64" fmla="*/ 0 w 167"/>
                  <a:gd name="T65" fmla="*/ 0 h 559"/>
                  <a:gd name="T66" fmla="*/ 0 w 167"/>
                  <a:gd name="T67" fmla="*/ 0 h 559"/>
                  <a:gd name="T68" fmla="*/ 0 w 167"/>
                  <a:gd name="T69" fmla="*/ 0 h 559"/>
                  <a:gd name="T70" fmla="*/ 0 w 167"/>
                  <a:gd name="T71" fmla="*/ 0 h 559"/>
                  <a:gd name="T72" fmla="*/ 0 w 167"/>
                  <a:gd name="T73" fmla="*/ 0 h 5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7"/>
                  <a:gd name="T112" fmla="*/ 0 h 559"/>
                  <a:gd name="T113" fmla="*/ 167 w 167"/>
                  <a:gd name="T114" fmla="*/ 559 h 5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7" h="559">
                    <a:moveTo>
                      <a:pt x="84" y="4"/>
                    </a:moveTo>
                    <a:lnTo>
                      <a:pt x="65" y="7"/>
                    </a:lnTo>
                    <a:lnTo>
                      <a:pt x="57" y="27"/>
                    </a:lnTo>
                    <a:lnTo>
                      <a:pt x="57" y="38"/>
                    </a:lnTo>
                    <a:lnTo>
                      <a:pt x="65" y="38"/>
                    </a:lnTo>
                    <a:lnTo>
                      <a:pt x="62" y="42"/>
                    </a:lnTo>
                    <a:lnTo>
                      <a:pt x="65" y="44"/>
                    </a:lnTo>
                    <a:lnTo>
                      <a:pt x="67" y="53"/>
                    </a:lnTo>
                    <a:lnTo>
                      <a:pt x="70" y="55"/>
                    </a:lnTo>
                    <a:lnTo>
                      <a:pt x="76" y="72"/>
                    </a:lnTo>
                    <a:lnTo>
                      <a:pt x="76" y="76"/>
                    </a:lnTo>
                    <a:lnTo>
                      <a:pt x="67" y="76"/>
                    </a:lnTo>
                    <a:lnTo>
                      <a:pt x="54" y="97"/>
                    </a:lnTo>
                    <a:lnTo>
                      <a:pt x="29" y="104"/>
                    </a:lnTo>
                    <a:lnTo>
                      <a:pt x="18" y="121"/>
                    </a:lnTo>
                    <a:lnTo>
                      <a:pt x="6" y="275"/>
                    </a:lnTo>
                    <a:lnTo>
                      <a:pt x="11" y="277"/>
                    </a:lnTo>
                    <a:lnTo>
                      <a:pt x="0" y="304"/>
                    </a:lnTo>
                    <a:lnTo>
                      <a:pt x="6" y="321"/>
                    </a:lnTo>
                    <a:lnTo>
                      <a:pt x="11" y="321"/>
                    </a:lnTo>
                    <a:lnTo>
                      <a:pt x="14" y="324"/>
                    </a:lnTo>
                    <a:lnTo>
                      <a:pt x="18" y="324"/>
                    </a:lnTo>
                    <a:lnTo>
                      <a:pt x="16" y="308"/>
                    </a:lnTo>
                    <a:lnTo>
                      <a:pt x="18" y="298"/>
                    </a:lnTo>
                    <a:lnTo>
                      <a:pt x="21" y="306"/>
                    </a:lnTo>
                    <a:lnTo>
                      <a:pt x="18" y="311"/>
                    </a:lnTo>
                    <a:lnTo>
                      <a:pt x="21" y="315"/>
                    </a:lnTo>
                    <a:lnTo>
                      <a:pt x="27" y="302"/>
                    </a:lnTo>
                    <a:lnTo>
                      <a:pt x="23" y="280"/>
                    </a:lnTo>
                    <a:lnTo>
                      <a:pt x="32" y="281"/>
                    </a:lnTo>
                    <a:lnTo>
                      <a:pt x="27" y="419"/>
                    </a:lnTo>
                    <a:lnTo>
                      <a:pt x="55" y="427"/>
                    </a:lnTo>
                    <a:lnTo>
                      <a:pt x="67" y="508"/>
                    </a:lnTo>
                    <a:lnTo>
                      <a:pt x="65" y="516"/>
                    </a:lnTo>
                    <a:lnTo>
                      <a:pt x="59" y="550"/>
                    </a:lnTo>
                    <a:lnTo>
                      <a:pt x="59" y="556"/>
                    </a:lnTo>
                    <a:lnTo>
                      <a:pt x="79" y="559"/>
                    </a:lnTo>
                    <a:lnTo>
                      <a:pt x="86" y="550"/>
                    </a:lnTo>
                    <a:lnTo>
                      <a:pt x="82" y="520"/>
                    </a:lnTo>
                    <a:lnTo>
                      <a:pt x="79" y="500"/>
                    </a:lnTo>
                    <a:lnTo>
                      <a:pt x="87" y="430"/>
                    </a:lnTo>
                    <a:lnTo>
                      <a:pt x="89" y="431"/>
                    </a:lnTo>
                    <a:lnTo>
                      <a:pt x="97" y="456"/>
                    </a:lnTo>
                    <a:lnTo>
                      <a:pt x="92" y="498"/>
                    </a:lnTo>
                    <a:lnTo>
                      <a:pt x="86" y="502"/>
                    </a:lnTo>
                    <a:lnTo>
                      <a:pt x="97" y="545"/>
                    </a:lnTo>
                    <a:lnTo>
                      <a:pt x="116" y="550"/>
                    </a:lnTo>
                    <a:lnTo>
                      <a:pt x="120" y="546"/>
                    </a:lnTo>
                    <a:lnTo>
                      <a:pt x="106" y="502"/>
                    </a:lnTo>
                    <a:lnTo>
                      <a:pt x="127" y="427"/>
                    </a:lnTo>
                    <a:lnTo>
                      <a:pt x="138" y="421"/>
                    </a:lnTo>
                    <a:lnTo>
                      <a:pt x="138" y="416"/>
                    </a:lnTo>
                    <a:lnTo>
                      <a:pt x="157" y="417"/>
                    </a:lnTo>
                    <a:lnTo>
                      <a:pt x="163" y="427"/>
                    </a:lnTo>
                    <a:lnTo>
                      <a:pt x="167" y="421"/>
                    </a:lnTo>
                    <a:lnTo>
                      <a:pt x="149" y="286"/>
                    </a:lnTo>
                    <a:lnTo>
                      <a:pt x="152" y="286"/>
                    </a:lnTo>
                    <a:lnTo>
                      <a:pt x="152" y="259"/>
                    </a:lnTo>
                    <a:lnTo>
                      <a:pt x="154" y="254"/>
                    </a:lnTo>
                    <a:lnTo>
                      <a:pt x="149" y="188"/>
                    </a:lnTo>
                    <a:lnTo>
                      <a:pt x="144" y="109"/>
                    </a:lnTo>
                    <a:lnTo>
                      <a:pt x="112" y="93"/>
                    </a:lnTo>
                    <a:lnTo>
                      <a:pt x="103" y="76"/>
                    </a:lnTo>
                    <a:lnTo>
                      <a:pt x="111" y="61"/>
                    </a:lnTo>
                    <a:lnTo>
                      <a:pt x="116" y="62"/>
                    </a:lnTo>
                    <a:lnTo>
                      <a:pt x="120" y="55"/>
                    </a:lnTo>
                    <a:lnTo>
                      <a:pt x="120" y="47"/>
                    </a:lnTo>
                    <a:lnTo>
                      <a:pt x="127" y="46"/>
                    </a:lnTo>
                    <a:lnTo>
                      <a:pt x="130" y="22"/>
                    </a:lnTo>
                    <a:lnTo>
                      <a:pt x="122" y="7"/>
                    </a:lnTo>
                    <a:lnTo>
                      <a:pt x="114" y="1"/>
                    </a:lnTo>
                    <a:lnTo>
                      <a:pt x="102" y="1"/>
                    </a:lnTo>
                    <a:lnTo>
                      <a:pt x="93" y="0"/>
                    </a:lnTo>
                    <a:lnTo>
                      <a:pt x="84" y="4"/>
                    </a:lnTo>
                    <a:close/>
                  </a:path>
                </a:pathLst>
              </a:custGeom>
              <a:solidFill>
                <a:srgbClr val="001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68" name="Freeform 62"/>
              <p:cNvSpPr>
                <a:spLocks/>
              </p:cNvSpPr>
              <p:nvPr/>
            </p:nvSpPr>
            <p:spPr bwMode="auto">
              <a:xfrm>
                <a:off x="1617" y="2710"/>
                <a:ext cx="15" cy="79"/>
              </a:xfrm>
              <a:custGeom>
                <a:avLst/>
                <a:gdLst>
                  <a:gd name="T0" fmla="*/ 0 w 120"/>
                  <a:gd name="T1" fmla="*/ 0 h 557"/>
                  <a:gd name="T2" fmla="*/ 0 w 120"/>
                  <a:gd name="T3" fmla="*/ 0 h 557"/>
                  <a:gd name="T4" fmla="*/ 0 w 120"/>
                  <a:gd name="T5" fmla="*/ 0 h 557"/>
                  <a:gd name="T6" fmla="*/ 0 w 120"/>
                  <a:gd name="T7" fmla="*/ 0 h 557"/>
                  <a:gd name="T8" fmla="*/ 0 w 120"/>
                  <a:gd name="T9" fmla="*/ 0 h 557"/>
                  <a:gd name="T10" fmla="*/ 0 w 120"/>
                  <a:gd name="T11" fmla="*/ 0 h 557"/>
                  <a:gd name="T12" fmla="*/ 0 w 120"/>
                  <a:gd name="T13" fmla="*/ 0 h 557"/>
                  <a:gd name="T14" fmla="*/ 0 w 120"/>
                  <a:gd name="T15" fmla="*/ 0 h 557"/>
                  <a:gd name="T16" fmla="*/ 0 w 120"/>
                  <a:gd name="T17" fmla="*/ 0 h 557"/>
                  <a:gd name="T18" fmla="*/ 0 w 120"/>
                  <a:gd name="T19" fmla="*/ 0 h 557"/>
                  <a:gd name="T20" fmla="*/ 0 w 120"/>
                  <a:gd name="T21" fmla="*/ 0 h 557"/>
                  <a:gd name="T22" fmla="*/ 0 w 120"/>
                  <a:gd name="T23" fmla="*/ 0 h 557"/>
                  <a:gd name="T24" fmla="*/ 0 w 120"/>
                  <a:gd name="T25" fmla="*/ 0 h 557"/>
                  <a:gd name="T26" fmla="*/ 0 w 120"/>
                  <a:gd name="T27" fmla="*/ 0 h 557"/>
                  <a:gd name="T28" fmla="*/ 0 w 120"/>
                  <a:gd name="T29" fmla="*/ 0 h 557"/>
                  <a:gd name="T30" fmla="*/ 0 w 120"/>
                  <a:gd name="T31" fmla="*/ 0 h 557"/>
                  <a:gd name="T32" fmla="*/ 0 w 120"/>
                  <a:gd name="T33" fmla="*/ 0 h 557"/>
                  <a:gd name="T34" fmla="*/ 0 w 120"/>
                  <a:gd name="T35" fmla="*/ 0 h 557"/>
                  <a:gd name="T36" fmla="*/ 0 w 120"/>
                  <a:gd name="T37" fmla="*/ 0 h 557"/>
                  <a:gd name="T38" fmla="*/ 0 w 120"/>
                  <a:gd name="T39" fmla="*/ 0 h 557"/>
                  <a:gd name="T40" fmla="*/ 0 w 120"/>
                  <a:gd name="T41" fmla="*/ 0 h 557"/>
                  <a:gd name="T42" fmla="*/ 0 w 120"/>
                  <a:gd name="T43" fmla="*/ 0 h 557"/>
                  <a:gd name="T44" fmla="*/ 0 w 120"/>
                  <a:gd name="T45" fmla="*/ 0 h 557"/>
                  <a:gd name="T46" fmla="*/ 0 w 120"/>
                  <a:gd name="T47" fmla="*/ 0 h 557"/>
                  <a:gd name="T48" fmla="*/ 0 w 120"/>
                  <a:gd name="T49" fmla="*/ 0 h 557"/>
                  <a:gd name="T50" fmla="*/ 0 w 120"/>
                  <a:gd name="T51" fmla="*/ 0 h 557"/>
                  <a:gd name="T52" fmla="*/ 0 w 120"/>
                  <a:gd name="T53" fmla="*/ 0 h 557"/>
                  <a:gd name="T54" fmla="*/ 0 w 120"/>
                  <a:gd name="T55" fmla="*/ 0 h 557"/>
                  <a:gd name="T56" fmla="*/ 0 w 120"/>
                  <a:gd name="T57" fmla="*/ 0 h 557"/>
                  <a:gd name="T58" fmla="*/ 0 w 120"/>
                  <a:gd name="T59" fmla="*/ 0 h 557"/>
                  <a:gd name="T60" fmla="*/ 0 w 120"/>
                  <a:gd name="T61" fmla="*/ 0 h 557"/>
                  <a:gd name="T62" fmla="*/ 0 w 120"/>
                  <a:gd name="T63" fmla="*/ 0 h 557"/>
                  <a:gd name="T64" fmla="*/ 0 w 120"/>
                  <a:gd name="T65" fmla="*/ 0 h 557"/>
                  <a:gd name="T66" fmla="*/ 0 w 120"/>
                  <a:gd name="T67" fmla="*/ 0 h 557"/>
                  <a:gd name="T68" fmla="*/ 0 w 120"/>
                  <a:gd name="T69" fmla="*/ 0 h 557"/>
                  <a:gd name="T70" fmla="*/ 0 w 120"/>
                  <a:gd name="T71" fmla="*/ 0 h 557"/>
                  <a:gd name="T72" fmla="*/ 0 w 120"/>
                  <a:gd name="T73" fmla="*/ 0 h 557"/>
                  <a:gd name="T74" fmla="*/ 0 w 120"/>
                  <a:gd name="T75" fmla="*/ 0 h 557"/>
                  <a:gd name="T76" fmla="*/ 0 w 120"/>
                  <a:gd name="T77" fmla="*/ 0 h 557"/>
                  <a:gd name="T78" fmla="*/ 0 w 120"/>
                  <a:gd name="T79" fmla="*/ 0 h 557"/>
                  <a:gd name="T80" fmla="*/ 0 w 120"/>
                  <a:gd name="T81" fmla="*/ 0 h 557"/>
                  <a:gd name="T82" fmla="*/ 0 w 120"/>
                  <a:gd name="T83" fmla="*/ 0 h 557"/>
                  <a:gd name="T84" fmla="*/ 0 w 120"/>
                  <a:gd name="T85" fmla="*/ 0 h 557"/>
                  <a:gd name="T86" fmla="*/ 0 w 120"/>
                  <a:gd name="T87" fmla="*/ 0 h 557"/>
                  <a:gd name="T88" fmla="*/ 0 w 120"/>
                  <a:gd name="T89" fmla="*/ 0 h 557"/>
                  <a:gd name="T90" fmla="*/ 0 w 120"/>
                  <a:gd name="T91" fmla="*/ 0 h 557"/>
                  <a:gd name="T92" fmla="*/ 0 w 120"/>
                  <a:gd name="T93" fmla="*/ 0 h 557"/>
                  <a:gd name="T94" fmla="*/ 0 w 120"/>
                  <a:gd name="T95" fmla="*/ 0 h 557"/>
                  <a:gd name="T96" fmla="*/ 0 w 120"/>
                  <a:gd name="T97" fmla="*/ 0 h 557"/>
                  <a:gd name="T98" fmla="*/ 0 w 120"/>
                  <a:gd name="T99" fmla="*/ 0 h 557"/>
                  <a:gd name="T100" fmla="*/ 0 w 120"/>
                  <a:gd name="T101" fmla="*/ 0 h 557"/>
                  <a:gd name="T102" fmla="*/ 0 w 120"/>
                  <a:gd name="T103" fmla="*/ 0 h 557"/>
                  <a:gd name="T104" fmla="*/ 0 w 120"/>
                  <a:gd name="T105" fmla="*/ 0 h 557"/>
                  <a:gd name="T106" fmla="*/ 0 w 120"/>
                  <a:gd name="T107" fmla="*/ 0 h 557"/>
                  <a:gd name="T108" fmla="*/ 0 w 120"/>
                  <a:gd name="T109" fmla="*/ 0 h 557"/>
                  <a:gd name="T110" fmla="*/ 0 w 120"/>
                  <a:gd name="T111" fmla="*/ 0 h 557"/>
                  <a:gd name="T112" fmla="*/ 0 w 120"/>
                  <a:gd name="T113" fmla="*/ 0 h 557"/>
                  <a:gd name="T114" fmla="*/ 0 w 120"/>
                  <a:gd name="T115" fmla="*/ 0 h 557"/>
                  <a:gd name="T116" fmla="*/ 0 w 120"/>
                  <a:gd name="T117" fmla="*/ 0 h 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0"/>
                  <a:gd name="T178" fmla="*/ 0 h 557"/>
                  <a:gd name="T179" fmla="*/ 120 w 120"/>
                  <a:gd name="T180" fmla="*/ 557 h 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0" h="557">
                    <a:moveTo>
                      <a:pt x="41" y="7"/>
                    </a:moveTo>
                    <a:lnTo>
                      <a:pt x="70" y="0"/>
                    </a:lnTo>
                    <a:lnTo>
                      <a:pt x="91" y="0"/>
                    </a:lnTo>
                    <a:lnTo>
                      <a:pt x="110" y="4"/>
                    </a:lnTo>
                    <a:lnTo>
                      <a:pt x="118" y="23"/>
                    </a:lnTo>
                    <a:lnTo>
                      <a:pt x="118" y="40"/>
                    </a:lnTo>
                    <a:lnTo>
                      <a:pt x="106" y="60"/>
                    </a:lnTo>
                    <a:lnTo>
                      <a:pt x="99" y="60"/>
                    </a:lnTo>
                    <a:lnTo>
                      <a:pt x="110" y="82"/>
                    </a:lnTo>
                    <a:lnTo>
                      <a:pt x="120" y="119"/>
                    </a:lnTo>
                    <a:lnTo>
                      <a:pt x="120" y="150"/>
                    </a:lnTo>
                    <a:lnTo>
                      <a:pt x="118" y="192"/>
                    </a:lnTo>
                    <a:lnTo>
                      <a:pt x="110" y="231"/>
                    </a:lnTo>
                    <a:lnTo>
                      <a:pt x="96" y="233"/>
                    </a:lnTo>
                    <a:lnTo>
                      <a:pt x="96" y="245"/>
                    </a:lnTo>
                    <a:lnTo>
                      <a:pt x="89" y="250"/>
                    </a:lnTo>
                    <a:lnTo>
                      <a:pt x="89" y="291"/>
                    </a:lnTo>
                    <a:lnTo>
                      <a:pt x="80" y="299"/>
                    </a:lnTo>
                    <a:lnTo>
                      <a:pt x="80" y="374"/>
                    </a:lnTo>
                    <a:lnTo>
                      <a:pt x="80" y="422"/>
                    </a:lnTo>
                    <a:lnTo>
                      <a:pt x="92" y="474"/>
                    </a:lnTo>
                    <a:lnTo>
                      <a:pt x="96" y="543"/>
                    </a:lnTo>
                    <a:lnTo>
                      <a:pt x="85" y="548"/>
                    </a:lnTo>
                    <a:lnTo>
                      <a:pt x="85" y="556"/>
                    </a:lnTo>
                    <a:lnTo>
                      <a:pt x="64" y="556"/>
                    </a:lnTo>
                    <a:lnTo>
                      <a:pt x="61" y="553"/>
                    </a:lnTo>
                    <a:lnTo>
                      <a:pt x="53" y="553"/>
                    </a:lnTo>
                    <a:lnTo>
                      <a:pt x="52" y="557"/>
                    </a:lnTo>
                    <a:lnTo>
                      <a:pt x="37" y="556"/>
                    </a:lnTo>
                    <a:lnTo>
                      <a:pt x="6" y="553"/>
                    </a:lnTo>
                    <a:lnTo>
                      <a:pt x="6" y="548"/>
                    </a:lnTo>
                    <a:lnTo>
                      <a:pt x="34" y="538"/>
                    </a:lnTo>
                    <a:lnTo>
                      <a:pt x="34" y="528"/>
                    </a:lnTo>
                    <a:lnTo>
                      <a:pt x="9" y="523"/>
                    </a:lnTo>
                    <a:lnTo>
                      <a:pt x="9" y="516"/>
                    </a:lnTo>
                    <a:lnTo>
                      <a:pt x="27" y="506"/>
                    </a:lnTo>
                    <a:lnTo>
                      <a:pt x="27" y="429"/>
                    </a:lnTo>
                    <a:lnTo>
                      <a:pt x="21" y="359"/>
                    </a:lnTo>
                    <a:lnTo>
                      <a:pt x="23" y="290"/>
                    </a:lnTo>
                    <a:lnTo>
                      <a:pt x="24" y="250"/>
                    </a:lnTo>
                    <a:lnTo>
                      <a:pt x="21" y="238"/>
                    </a:lnTo>
                    <a:lnTo>
                      <a:pt x="21" y="184"/>
                    </a:lnTo>
                    <a:lnTo>
                      <a:pt x="0" y="172"/>
                    </a:lnTo>
                    <a:lnTo>
                      <a:pt x="0" y="164"/>
                    </a:lnTo>
                    <a:lnTo>
                      <a:pt x="45" y="90"/>
                    </a:lnTo>
                    <a:lnTo>
                      <a:pt x="67" y="80"/>
                    </a:lnTo>
                    <a:lnTo>
                      <a:pt x="64" y="75"/>
                    </a:lnTo>
                    <a:lnTo>
                      <a:pt x="48" y="72"/>
                    </a:lnTo>
                    <a:lnTo>
                      <a:pt x="48" y="68"/>
                    </a:lnTo>
                    <a:lnTo>
                      <a:pt x="45" y="65"/>
                    </a:lnTo>
                    <a:lnTo>
                      <a:pt x="45" y="60"/>
                    </a:lnTo>
                    <a:lnTo>
                      <a:pt x="41" y="58"/>
                    </a:lnTo>
                    <a:lnTo>
                      <a:pt x="45" y="54"/>
                    </a:lnTo>
                    <a:lnTo>
                      <a:pt x="42" y="52"/>
                    </a:lnTo>
                    <a:lnTo>
                      <a:pt x="48" y="40"/>
                    </a:lnTo>
                    <a:lnTo>
                      <a:pt x="45" y="32"/>
                    </a:lnTo>
                    <a:lnTo>
                      <a:pt x="48" y="25"/>
                    </a:lnTo>
                    <a:lnTo>
                      <a:pt x="42" y="20"/>
                    </a:lnTo>
                    <a:lnTo>
                      <a:pt x="41" y="7"/>
                    </a:lnTo>
                    <a:close/>
                  </a:path>
                </a:pathLst>
              </a:custGeom>
              <a:solidFill>
                <a:srgbClr val="001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69" name="Freeform 63"/>
              <p:cNvSpPr>
                <a:spLocks/>
              </p:cNvSpPr>
              <p:nvPr/>
            </p:nvSpPr>
            <p:spPr bwMode="auto">
              <a:xfrm>
                <a:off x="1595" y="2702"/>
                <a:ext cx="20" cy="71"/>
              </a:xfrm>
              <a:custGeom>
                <a:avLst/>
                <a:gdLst>
                  <a:gd name="T0" fmla="*/ 0 w 160"/>
                  <a:gd name="T1" fmla="*/ 0 h 499"/>
                  <a:gd name="T2" fmla="*/ 0 w 160"/>
                  <a:gd name="T3" fmla="*/ 0 h 499"/>
                  <a:gd name="T4" fmla="*/ 0 w 160"/>
                  <a:gd name="T5" fmla="*/ 0 h 499"/>
                  <a:gd name="T6" fmla="*/ 0 w 160"/>
                  <a:gd name="T7" fmla="*/ 0 h 499"/>
                  <a:gd name="T8" fmla="*/ 0 w 160"/>
                  <a:gd name="T9" fmla="*/ 0 h 499"/>
                  <a:gd name="T10" fmla="*/ 0 w 160"/>
                  <a:gd name="T11" fmla="*/ 0 h 499"/>
                  <a:gd name="T12" fmla="*/ 0 w 160"/>
                  <a:gd name="T13" fmla="*/ 0 h 499"/>
                  <a:gd name="T14" fmla="*/ 0 w 160"/>
                  <a:gd name="T15" fmla="*/ 0 h 499"/>
                  <a:gd name="T16" fmla="*/ 0 w 160"/>
                  <a:gd name="T17" fmla="*/ 0 h 499"/>
                  <a:gd name="T18" fmla="*/ 0 w 160"/>
                  <a:gd name="T19" fmla="*/ 0 h 499"/>
                  <a:gd name="T20" fmla="*/ 0 w 160"/>
                  <a:gd name="T21" fmla="*/ 0 h 499"/>
                  <a:gd name="T22" fmla="*/ 0 w 160"/>
                  <a:gd name="T23" fmla="*/ 0 h 499"/>
                  <a:gd name="T24" fmla="*/ 0 w 160"/>
                  <a:gd name="T25" fmla="*/ 0 h 499"/>
                  <a:gd name="T26" fmla="*/ 0 w 160"/>
                  <a:gd name="T27" fmla="*/ 0 h 499"/>
                  <a:gd name="T28" fmla="*/ 0 w 160"/>
                  <a:gd name="T29" fmla="*/ 0 h 499"/>
                  <a:gd name="T30" fmla="*/ 0 w 160"/>
                  <a:gd name="T31" fmla="*/ 0 h 499"/>
                  <a:gd name="T32" fmla="*/ 0 w 160"/>
                  <a:gd name="T33" fmla="*/ 0 h 499"/>
                  <a:gd name="T34" fmla="*/ 0 w 160"/>
                  <a:gd name="T35" fmla="*/ 0 h 499"/>
                  <a:gd name="T36" fmla="*/ 0 w 160"/>
                  <a:gd name="T37" fmla="*/ 0 h 499"/>
                  <a:gd name="T38" fmla="*/ 0 w 160"/>
                  <a:gd name="T39" fmla="*/ 0 h 499"/>
                  <a:gd name="T40" fmla="*/ 0 w 160"/>
                  <a:gd name="T41" fmla="*/ 0 h 499"/>
                  <a:gd name="T42" fmla="*/ 0 w 160"/>
                  <a:gd name="T43" fmla="*/ 0 h 499"/>
                  <a:gd name="T44" fmla="*/ 0 w 160"/>
                  <a:gd name="T45" fmla="*/ 0 h 499"/>
                  <a:gd name="T46" fmla="*/ 0 w 160"/>
                  <a:gd name="T47" fmla="*/ 0 h 499"/>
                  <a:gd name="T48" fmla="*/ 0 w 160"/>
                  <a:gd name="T49" fmla="*/ 0 h 499"/>
                  <a:gd name="T50" fmla="*/ 0 w 160"/>
                  <a:gd name="T51" fmla="*/ 0 h 499"/>
                  <a:gd name="T52" fmla="*/ 0 w 160"/>
                  <a:gd name="T53" fmla="*/ 0 h 499"/>
                  <a:gd name="T54" fmla="*/ 0 w 160"/>
                  <a:gd name="T55" fmla="*/ 0 h 499"/>
                  <a:gd name="T56" fmla="*/ 0 w 160"/>
                  <a:gd name="T57" fmla="*/ 0 h 499"/>
                  <a:gd name="T58" fmla="*/ 0 w 160"/>
                  <a:gd name="T59" fmla="*/ 0 h 499"/>
                  <a:gd name="T60" fmla="*/ 0 w 160"/>
                  <a:gd name="T61" fmla="*/ 0 h 499"/>
                  <a:gd name="T62" fmla="*/ 0 w 160"/>
                  <a:gd name="T63" fmla="*/ 0 h 499"/>
                  <a:gd name="T64" fmla="*/ 0 w 160"/>
                  <a:gd name="T65" fmla="*/ 0 h 499"/>
                  <a:gd name="T66" fmla="*/ 0 w 160"/>
                  <a:gd name="T67" fmla="*/ 0 h 499"/>
                  <a:gd name="T68" fmla="*/ 0 w 160"/>
                  <a:gd name="T69" fmla="*/ 0 h 499"/>
                  <a:gd name="T70" fmla="*/ 0 w 160"/>
                  <a:gd name="T71" fmla="*/ 0 h 499"/>
                  <a:gd name="T72" fmla="*/ 0 w 16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0"/>
                  <a:gd name="T112" fmla="*/ 0 h 499"/>
                  <a:gd name="T113" fmla="*/ 160 w 160"/>
                  <a:gd name="T114" fmla="*/ 499 h 4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0" h="499">
                    <a:moveTo>
                      <a:pt x="79" y="4"/>
                    </a:moveTo>
                    <a:lnTo>
                      <a:pt x="98" y="7"/>
                    </a:lnTo>
                    <a:lnTo>
                      <a:pt x="105" y="26"/>
                    </a:lnTo>
                    <a:lnTo>
                      <a:pt x="105" y="34"/>
                    </a:lnTo>
                    <a:lnTo>
                      <a:pt x="97" y="34"/>
                    </a:lnTo>
                    <a:lnTo>
                      <a:pt x="100" y="37"/>
                    </a:lnTo>
                    <a:lnTo>
                      <a:pt x="98" y="39"/>
                    </a:lnTo>
                    <a:lnTo>
                      <a:pt x="96" y="47"/>
                    </a:lnTo>
                    <a:lnTo>
                      <a:pt x="93" y="49"/>
                    </a:lnTo>
                    <a:lnTo>
                      <a:pt x="87" y="64"/>
                    </a:lnTo>
                    <a:lnTo>
                      <a:pt x="87" y="67"/>
                    </a:lnTo>
                    <a:lnTo>
                      <a:pt x="96" y="67"/>
                    </a:lnTo>
                    <a:lnTo>
                      <a:pt x="108" y="86"/>
                    </a:lnTo>
                    <a:lnTo>
                      <a:pt x="132" y="93"/>
                    </a:lnTo>
                    <a:lnTo>
                      <a:pt x="142" y="108"/>
                    </a:lnTo>
                    <a:lnTo>
                      <a:pt x="155" y="245"/>
                    </a:lnTo>
                    <a:lnTo>
                      <a:pt x="149" y="247"/>
                    </a:lnTo>
                    <a:lnTo>
                      <a:pt x="160" y="270"/>
                    </a:lnTo>
                    <a:lnTo>
                      <a:pt x="155" y="285"/>
                    </a:lnTo>
                    <a:lnTo>
                      <a:pt x="149" y="285"/>
                    </a:lnTo>
                    <a:lnTo>
                      <a:pt x="147" y="289"/>
                    </a:lnTo>
                    <a:lnTo>
                      <a:pt x="142" y="289"/>
                    </a:lnTo>
                    <a:lnTo>
                      <a:pt x="144" y="274"/>
                    </a:lnTo>
                    <a:lnTo>
                      <a:pt x="142" y="265"/>
                    </a:lnTo>
                    <a:lnTo>
                      <a:pt x="140" y="272"/>
                    </a:lnTo>
                    <a:lnTo>
                      <a:pt x="142" y="277"/>
                    </a:lnTo>
                    <a:lnTo>
                      <a:pt x="139" y="280"/>
                    </a:lnTo>
                    <a:lnTo>
                      <a:pt x="134" y="269"/>
                    </a:lnTo>
                    <a:lnTo>
                      <a:pt x="137" y="249"/>
                    </a:lnTo>
                    <a:lnTo>
                      <a:pt x="129" y="250"/>
                    </a:lnTo>
                    <a:lnTo>
                      <a:pt x="134" y="374"/>
                    </a:lnTo>
                    <a:lnTo>
                      <a:pt x="107" y="380"/>
                    </a:lnTo>
                    <a:lnTo>
                      <a:pt x="96" y="453"/>
                    </a:lnTo>
                    <a:lnTo>
                      <a:pt x="98" y="461"/>
                    </a:lnTo>
                    <a:lnTo>
                      <a:pt x="103" y="491"/>
                    </a:lnTo>
                    <a:lnTo>
                      <a:pt x="103" y="496"/>
                    </a:lnTo>
                    <a:lnTo>
                      <a:pt x="84" y="499"/>
                    </a:lnTo>
                    <a:lnTo>
                      <a:pt x="77" y="491"/>
                    </a:lnTo>
                    <a:lnTo>
                      <a:pt x="81" y="465"/>
                    </a:lnTo>
                    <a:lnTo>
                      <a:pt x="84" y="446"/>
                    </a:lnTo>
                    <a:lnTo>
                      <a:pt x="77" y="384"/>
                    </a:lnTo>
                    <a:lnTo>
                      <a:pt x="74" y="384"/>
                    </a:lnTo>
                    <a:lnTo>
                      <a:pt x="67" y="406"/>
                    </a:lnTo>
                    <a:lnTo>
                      <a:pt x="72" y="444"/>
                    </a:lnTo>
                    <a:lnTo>
                      <a:pt x="77" y="448"/>
                    </a:lnTo>
                    <a:lnTo>
                      <a:pt x="67" y="486"/>
                    </a:lnTo>
                    <a:lnTo>
                      <a:pt x="48" y="491"/>
                    </a:lnTo>
                    <a:lnTo>
                      <a:pt x="45" y="488"/>
                    </a:lnTo>
                    <a:lnTo>
                      <a:pt x="59" y="449"/>
                    </a:lnTo>
                    <a:lnTo>
                      <a:pt x="38" y="380"/>
                    </a:lnTo>
                    <a:lnTo>
                      <a:pt x="28" y="375"/>
                    </a:lnTo>
                    <a:lnTo>
                      <a:pt x="28" y="370"/>
                    </a:lnTo>
                    <a:lnTo>
                      <a:pt x="9" y="372"/>
                    </a:lnTo>
                    <a:lnTo>
                      <a:pt x="4" y="380"/>
                    </a:lnTo>
                    <a:lnTo>
                      <a:pt x="0" y="375"/>
                    </a:lnTo>
                    <a:lnTo>
                      <a:pt x="17" y="254"/>
                    </a:lnTo>
                    <a:lnTo>
                      <a:pt x="14" y="255"/>
                    </a:lnTo>
                    <a:lnTo>
                      <a:pt x="14" y="230"/>
                    </a:lnTo>
                    <a:lnTo>
                      <a:pt x="12" y="227"/>
                    </a:lnTo>
                    <a:lnTo>
                      <a:pt x="17" y="167"/>
                    </a:lnTo>
                    <a:lnTo>
                      <a:pt x="23" y="97"/>
                    </a:lnTo>
                    <a:lnTo>
                      <a:pt x="53" y="83"/>
                    </a:lnTo>
                    <a:lnTo>
                      <a:pt x="62" y="67"/>
                    </a:lnTo>
                    <a:lnTo>
                      <a:pt x="53" y="54"/>
                    </a:lnTo>
                    <a:lnTo>
                      <a:pt x="48" y="56"/>
                    </a:lnTo>
                    <a:lnTo>
                      <a:pt x="45" y="49"/>
                    </a:lnTo>
                    <a:lnTo>
                      <a:pt x="45" y="42"/>
                    </a:lnTo>
                    <a:lnTo>
                      <a:pt x="38" y="41"/>
                    </a:lnTo>
                    <a:lnTo>
                      <a:pt x="36" y="21"/>
                    </a:lnTo>
                    <a:lnTo>
                      <a:pt x="43" y="7"/>
                    </a:lnTo>
                    <a:lnTo>
                      <a:pt x="51" y="1"/>
                    </a:lnTo>
                    <a:lnTo>
                      <a:pt x="63" y="1"/>
                    </a:lnTo>
                    <a:lnTo>
                      <a:pt x="71" y="0"/>
                    </a:lnTo>
                    <a:lnTo>
                      <a:pt x="79" y="4"/>
                    </a:lnTo>
                    <a:close/>
                  </a:path>
                </a:pathLst>
              </a:custGeom>
              <a:solidFill>
                <a:srgbClr val="001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70" name="Freeform 64"/>
              <p:cNvSpPr>
                <a:spLocks/>
              </p:cNvSpPr>
              <p:nvPr/>
            </p:nvSpPr>
            <p:spPr bwMode="auto">
              <a:xfrm>
                <a:off x="1494" y="2708"/>
                <a:ext cx="13" cy="50"/>
              </a:xfrm>
              <a:custGeom>
                <a:avLst/>
                <a:gdLst>
                  <a:gd name="T0" fmla="*/ 0 w 107"/>
                  <a:gd name="T1" fmla="*/ 0 h 353"/>
                  <a:gd name="T2" fmla="*/ 0 w 107"/>
                  <a:gd name="T3" fmla="*/ 0 h 353"/>
                  <a:gd name="T4" fmla="*/ 0 w 107"/>
                  <a:gd name="T5" fmla="*/ 0 h 353"/>
                  <a:gd name="T6" fmla="*/ 0 w 107"/>
                  <a:gd name="T7" fmla="*/ 0 h 353"/>
                  <a:gd name="T8" fmla="*/ 0 w 107"/>
                  <a:gd name="T9" fmla="*/ 0 h 353"/>
                  <a:gd name="T10" fmla="*/ 0 w 107"/>
                  <a:gd name="T11" fmla="*/ 0 h 353"/>
                  <a:gd name="T12" fmla="*/ 0 w 107"/>
                  <a:gd name="T13" fmla="*/ 0 h 353"/>
                  <a:gd name="T14" fmla="*/ 0 w 107"/>
                  <a:gd name="T15" fmla="*/ 0 h 353"/>
                  <a:gd name="T16" fmla="*/ 0 w 107"/>
                  <a:gd name="T17" fmla="*/ 0 h 353"/>
                  <a:gd name="T18" fmla="*/ 0 w 107"/>
                  <a:gd name="T19" fmla="*/ 0 h 353"/>
                  <a:gd name="T20" fmla="*/ 0 w 107"/>
                  <a:gd name="T21" fmla="*/ 0 h 353"/>
                  <a:gd name="T22" fmla="*/ 0 w 107"/>
                  <a:gd name="T23" fmla="*/ 0 h 353"/>
                  <a:gd name="T24" fmla="*/ 0 w 107"/>
                  <a:gd name="T25" fmla="*/ 0 h 353"/>
                  <a:gd name="T26" fmla="*/ 0 w 107"/>
                  <a:gd name="T27" fmla="*/ 0 h 353"/>
                  <a:gd name="T28" fmla="*/ 0 w 107"/>
                  <a:gd name="T29" fmla="*/ 0 h 353"/>
                  <a:gd name="T30" fmla="*/ 0 w 107"/>
                  <a:gd name="T31" fmla="*/ 0 h 353"/>
                  <a:gd name="T32" fmla="*/ 0 w 107"/>
                  <a:gd name="T33" fmla="*/ 0 h 353"/>
                  <a:gd name="T34" fmla="*/ 0 w 107"/>
                  <a:gd name="T35" fmla="*/ 0 h 353"/>
                  <a:gd name="T36" fmla="*/ 0 w 107"/>
                  <a:gd name="T37" fmla="*/ 0 h 353"/>
                  <a:gd name="T38" fmla="*/ 0 w 107"/>
                  <a:gd name="T39" fmla="*/ 0 h 353"/>
                  <a:gd name="T40" fmla="*/ 0 w 107"/>
                  <a:gd name="T41" fmla="*/ 0 h 353"/>
                  <a:gd name="T42" fmla="*/ 0 w 107"/>
                  <a:gd name="T43" fmla="*/ 0 h 353"/>
                  <a:gd name="T44" fmla="*/ 0 w 107"/>
                  <a:gd name="T45" fmla="*/ 0 h 353"/>
                  <a:gd name="T46" fmla="*/ 0 w 107"/>
                  <a:gd name="T47" fmla="*/ 0 h 353"/>
                  <a:gd name="T48" fmla="*/ 0 w 107"/>
                  <a:gd name="T49" fmla="*/ 0 h 353"/>
                  <a:gd name="T50" fmla="*/ 0 w 107"/>
                  <a:gd name="T51" fmla="*/ 0 h 353"/>
                  <a:gd name="T52" fmla="*/ 0 w 107"/>
                  <a:gd name="T53" fmla="*/ 0 h 353"/>
                  <a:gd name="T54" fmla="*/ 0 w 107"/>
                  <a:gd name="T55" fmla="*/ 0 h 353"/>
                  <a:gd name="T56" fmla="*/ 0 w 107"/>
                  <a:gd name="T57" fmla="*/ 0 h 353"/>
                  <a:gd name="T58" fmla="*/ 0 w 107"/>
                  <a:gd name="T59" fmla="*/ 0 h 353"/>
                  <a:gd name="T60" fmla="*/ 0 w 107"/>
                  <a:gd name="T61" fmla="*/ 0 h 353"/>
                  <a:gd name="T62" fmla="*/ 0 w 107"/>
                  <a:gd name="T63" fmla="*/ 0 h 353"/>
                  <a:gd name="T64" fmla="*/ 0 w 107"/>
                  <a:gd name="T65" fmla="*/ 0 h 353"/>
                  <a:gd name="T66" fmla="*/ 0 w 107"/>
                  <a:gd name="T67" fmla="*/ 0 h 353"/>
                  <a:gd name="T68" fmla="*/ 0 w 107"/>
                  <a:gd name="T69" fmla="*/ 0 h 353"/>
                  <a:gd name="T70" fmla="*/ 0 w 107"/>
                  <a:gd name="T71" fmla="*/ 0 h 353"/>
                  <a:gd name="T72" fmla="*/ 0 w 107"/>
                  <a:gd name="T73" fmla="*/ 0 h 3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7"/>
                  <a:gd name="T112" fmla="*/ 0 h 353"/>
                  <a:gd name="T113" fmla="*/ 107 w 107"/>
                  <a:gd name="T114" fmla="*/ 353 h 3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7" h="353">
                    <a:moveTo>
                      <a:pt x="54" y="2"/>
                    </a:moveTo>
                    <a:lnTo>
                      <a:pt x="42" y="4"/>
                    </a:lnTo>
                    <a:lnTo>
                      <a:pt x="37" y="17"/>
                    </a:lnTo>
                    <a:lnTo>
                      <a:pt x="37" y="23"/>
                    </a:lnTo>
                    <a:lnTo>
                      <a:pt x="42" y="23"/>
                    </a:lnTo>
                    <a:lnTo>
                      <a:pt x="41" y="26"/>
                    </a:lnTo>
                    <a:lnTo>
                      <a:pt x="42" y="27"/>
                    </a:lnTo>
                    <a:lnTo>
                      <a:pt x="44" y="33"/>
                    </a:lnTo>
                    <a:lnTo>
                      <a:pt x="45" y="34"/>
                    </a:lnTo>
                    <a:lnTo>
                      <a:pt x="49" y="45"/>
                    </a:lnTo>
                    <a:lnTo>
                      <a:pt x="49" y="47"/>
                    </a:lnTo>
                    <a:lnTo>
                      <a:pt x="44" y="47"/>
                    </a:lnTo>
                    <a:lnTo>
                      <a:pt x="35" y="60"/>
                    </a:lnTo>
                    <a:lnTo>
                      <a:pt x="19" y="65"/>
                    </a:lnTo>
                    <a:lnTo>
                      <a:pt x="12" y="77"/>
                    </a:lnTo>
                    <a:lnTo>
                      <a:pt x="4" y="173"/>
                    </a:lnTo>
                    <a:lnTo>
                      <a:pt x="7" y="174"/>
                    </a:lnTo>
                    <a:lnTo>
                      <a:pt x="0" y="192"/>
                    </a:lnTo>
                    <a:lnTo>
                      <a:pt x="4" y="203"/>
                    </a:lnTo>
                    <a:lnTo>
                      <a:pt x="7" y="203"/>
                    </a:lnTo>
                    <a:lnTo>
                      <a:pt x="9" y="205"/>
                    </a:lnTo>
                    <a:lnTo>
                      <a:pt x="12" y="205"/>
                    </a:lnTo>
                    <a:lnTo>
                      <a:pt x="10" y="194"/>
                    </a:lnTo>
                    <a:lnTo>
                      <a:pt x="12" y="188"/>
                    </a:lnTo>
                    <a:lnTo>
                      <a:pt x="13" y="193"/>
                    </a:lnTo>
                    <a:lnTo>
                      <a:pt x="12" y="196"/>
                    </a:lnTo>
                    <a:lnTo>
                      <a:pt x="14" y="199"/>
                    </a:lnTo>
                    <a:lnTo>
                      <a:pt x="17" y="191"/>
                    </a:lnTo>
                    <a:lnTo>
                      <a:pt x="15" y="176"/>
                    </a:lnTo>
                    <a:lnTo>
                      <a:pt x="20" y="176"/>
                    </a:lnTo>
                    <a:lnTo>
                      <a:pt x="17" y="264"/>
                    </a:lnTo>
                    <a:lnTo>
                      <a:pt x="35" y="269"/>
                    </a:lnTo>
                    <a:lnTo>
                      <a:pt x="44" y="321"/>
                    </a:lnTo>
                    <a:lnTo>
                      <a:pt x="42" y="326"/>
                    </a:lnTo>
                    <a:lnTo>
                      <a:pt x="39" y="347"/>
                    </a:lnTo>
                    <a:lnTo>
                      <a:pt x="39" y="351"/>
                    </a:lnTo>
                    <a:lnTo>
                      <a:pt x="51" y="353"/>
                    </a:lnTo>
                    <a:lnTo>
                      <a:pt x="55" y="348"/>
                    </a:lnTo>
                    <a:lnTo>
                      <a:pt x="53" y="329"/>
                    </a:lnTo>
                    <a:lnTo>
                      <a:pt x="51" y="316"/>
                    </a:lnTo>
                    <a:lnTo>
                      <a:pt x="56" y="271"/>
                    </a:lnTo>
                    <a:lnTo>
                      <a:pt x="57" y="272"/>
                    </a:lnTo>
                    <a:lnTo>
                      <a:pt x="62" y="288"/>
                    </a:lnTo>
                    <a:lnTo>
                      <a:pt x="59" y="314"/>
                    </a:lnTo>
                    <a:lnTo>
                      <a:pt x="55" y="317"/>
                    </a:lnTo>
                    <a:lnTo>
                      <a:pt x="62" y="344"/>
                    </a:lnTo>
                    <a:lnTo>
                      <a:pt x="75" y="347"/>
                    </a:lnTo>
                    <a:lnTo>
                      <a:pt x="77" y="345"/>
                    </a:lnTo>
                    <a:lnTo>
                      <a:pt x="67" y="317"/>
                    </a:lnTo>
                    <a:lnTo>
                      <a:pt x="82" y="269"/>
                    </a:lnTo>
                    <a:lnTo>
                      <a:pt x="88" y="266"/>
                    </a:lnTo>
                    <a:lnTo>
                      <a:pt x="88" y="262"/>
                    </a:lnTo>
                    <a:lnTo>
                      <a:pt x="100" y="263"/>
                    </a:lnTo>
                    <a:lnTo>
                      <a:pt x="105" y="269"/>
                    </a:lnTo>
                    <a:lnTo>
                      <a:pt x="107" y="266"/>
                    </a:lnTo>
                    <a:lnTo>
                      <a:pt x="95" y="179"/>
                    </a:lnTo>
                    <a:lnTo>
                      <a:pt x="97" y="181"/>
                    </a:lnTo>
                    <a:lnTo>
                      <a:pt x="97" y="162"/>
                    </a:lnTo>
                    <a:lnTo>
                      <a:pt x="98" y="160"/>
                    </a:lnTo>
                    <a:lnTo>
                      <a:pt x="95" y="118"/>
                    </a:lnTo>
                    <a:lnTo>
                      <a:pt x="92" y="68"/>
                    </a:lnTo>
                    <a:lnTo>
                      <a:pt x="72" y="58"/>
                    </a:lnTo>
                    <a:lnTo>
                      <a:pt x="65" y="47"/>
                    </a:lnTo>
                    <a:lnTo>
                      <a:pt x="72" y="38"/>
                    </a:lnTo>
                    <a:lnTo>
                      <a:pt x="75" y="39"/>
                    </a:lnTo>
                    <a:lnTo>
                      <a:pt x="77" y="34"/>
                    </a:lnTo>
                    <a:lnTo>
                      <a:pt x="77" y="29"/>
                    </a:lnTo>
                    <a:lnTo>
                      <a:pt x="82" y="28"/>
                    </a:lnTo>
                    <a:lnTo>
                      <a:pt x="83" y="14"/>
                    </a:lnTo>
                    <a:lnTo>
                      <a:pt x="78" y="4"/>
                    </a:lnTo>
                    <a:lnTo>
                      <a:pt x="73" y="1"/>
                    </a:lnTo>
                    <a:lnTo>
                      <a:pt x="65" y="1"/>
                    </a:lnTo>
                    <a:lnTo>
                      <a:pt x="59" y="0"/>
                    </a:lnTo>
                    <a:lnTo>
                      <a:pt x="54" y="2"/>
                    </a:lnTo>
                    <a:close/>
                  </a:path>
                </a:pathLst>
              </a:custGeom>
              <a:solidFill>
                <a:srgbClr val="001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grpSp>
        <p:grpSp>
          <p:nvGrpSpPr>
            <p:cNvPr id="42050" name="Group 65"/>
            <p:cNvGrpSpPr>
              <a:grpSpLocks/>
            </p:cNvGrpSpPr>
            <p:nvPr/>
          </p:nvGrpSpPr>
          <p:grpSpPr bwMode="auto">
            <a:xfrm>
              <a:off x="1440" y="3333"/>
              <a:ext cx="785" cy="394"/>
              <a:chOff x="1385" y="2713"/>
              <a:chExt cx="449" cy="220"/>
            </a:xfrm>
          </p:grpSpPr>
          <p:sp>
            <p:nvSpPr>
              <p:cNvPr id="42056" name="Freeform 66"/>
              <p:cNvSpPr>
                <a:spLocks/>
              </p:cNvSpPr>
              <p:nvPr/>
            </p:nvSpPr>
            <p:spPr bwMode="auto">
              <a:xfrm>
                <a:off x="1737" y="2730"/>
                <a:ext cx="40" cy="152"/>
              </a:xfrm>
              <a:custGeom>
                <a:avLst/>
                <a:gdLst>
                  <a:gd name="T0" fmla="*/ 0 w 323"/>
                  <a:gd name="T1" fmla="*/ 0 h 1069"/>
                  <a:gd name="T2" fmla="*/ 0 w 323"/>
                  <a:gd name="T3" fmla="*/ 0 h 1069"/>
                  <a:gd name="T4" fmla="*/ 0 w 323"/>
                  <a:gd name="T5" fmla="*/ 0 h 1069"/>
                  <a:gd name="T6" fmla="*/ 0 w 323"/>
                  <a:gd name="T7" fmla="*/ 0 h 1069"/>
                  <a:gd name="T8" fmla="*/ 0 w 323"/>
                  <a:gd name="T9" fmla="*/ 0 h 1069"/>
                  <a:gd name="T10" fmla="*/ 0 w 323"/>
                  <a:gd name="T11" fmla="*/ 0 h 1069"/>
                  <a:gd name="T12" fmla="*/ 0 w 323"/>
                  <a:gd name="T13" fmla="*/ 0 h 1069"/>
                  <a:gd name="T14" fmla="*/ 0 w 323"/>
                  <a:gd name="T15" fmla="*/ 0 h 1069"/>
                  <a:gd name="T16" fmla="*/ 0 w 323"/>
                  <a:gd name="T17" fmla="*/ 0 h 1069"/>
                  <a:gd name="T18" fmla="*/ 0 w 323"/>
                  <a:gd name="T19" fmla="*/ 0 h 1069"/>
                  <a:gd name="T20" fmla="*/ 0 w 323"/>
                  <a:gd name="T21" fmla="*/ 0 h 1069"/>
                  <a:gd name="T22" fmla="*/ 0 w 323"/>
                  <a:gd name="T23" fmla="*/ 0 h 1069"/>
                  <a:gd name="T24" fmla="*/ 0 w 323"/>
                  <a:gd name="T25" fmla="*/ 0 h 1069"/>
                  <a:gd name="T26" fmla="*/ 0 w 323"/>
                  <a:gd name="T27" fmla="*/ 0 h 1069"/>
                  <a:gd name="T28" fmla="*/ 0 w 323"/>
                  <a:gd name="T29" fmla="*/ 0 h 1069"/>
                  <a:gd name="T30" fmla="*/ 0 w 323"/>
                  <a:gd name="T31" fmla="*/ 0 h 1069"/>
                  <a:gd name="T32" fmla="*/ 0 w 323"/>
                  <a:gd name="T33" fmla="*/ 0 h 1069"/>
                  <a:gd name="T34" fmla="*/ 0 w 323"/>
                  <a:gd name="T35" fmla="*/ 0 h 1069"/>
                  <a:gd name="T36" fmla="*/ 0 w 323"/>
                  <a:gd name="T37" fmla="*/ 0 h 1069"/>
                  <a:gd name="T38" fmla="*/ 0 w 323"/>
                  <a:gd name="T39" fmla="*/ 0 h 1069"/>
                  <a:gd name="T40" fmla="*/ 0 w 323"/>
                  <a:gd name="T41" fmla="*/ 0 h 1069"/>
                  <a:gd name="T42" fmla="*/ 0 w 323"/>
                  <a:gd name="T43" fmla="*/ 0 h 1069"/>
                  <a:gd name="T44" fmla="*/ 0 w 323"/>
                  <a:gd name="T45" fmla="*/ 0 h 1069"/>
                  <a:gd name="T46" fmla="*/ 0 w 323"/>
                  <a:gd name="T47" fmla="*/ 0 h 1069"/>
                  <a:gd name="T48" fmla="*/ 0 w 323"/>
                  <a:gd name="T49" fmla="*/ 0 h 1069"/>
                  <a:gd name="T50" fmla="*/ 0 w 323"/>
                  <a:gd name="T51" fmla="*/ 0 h 1069"/>
                  <a:gd name="T52" fmla="*/ 0 w 323"/>
                  <a:gd name="T53" fmla="*/ 0 h 1069"/>
                  <a:gd name="T54" fmla="*/ 0 w 323"/>
                  <a:gd name="T55" fmla="*/ 0 h 1069"/>
                  <a:gd name="T56" fmla="*/ 0 w 323"/>
                  <a:gd name="T57" fmla="*/ 0 h 1069"/>
                  <a:gd name="T58" fmla="*/ 0 w 323"/>
                  <a:gd name="T59" fmla="*/ 0 h 1069"/>
                  <a:gd name="T60" fmla="*/ 0 w 323"/>
                  <a:gd name="T61" fmla="*/ 0 h 1069"/>
                  <a:gd name="T62" fmla="*/ 0 w 323"/>
                  <a:gd name="T63" fmla="*/ 0 h 1069"/>
                  <a:gd name="T64" fmla="*/ 0 w 323"/>
                  <a:gd name="T65" fmla="*/ 0 h 1069"/>
                  <a:gd name="T66" fmla="*/ 0 w 323"/>
                  <a:gd name="T67" fmla="*/ 0 h 1069"/>
                  <a:gd name="T68" fmla="*/ 0 w 323"/>
                  <a:gd name="T69" fmla="*/ 0 h 1069"/>
                  <a:gd name="T70" fmla="*/ 0 w 323"/>
                  <a:gd name="T71" fmla="*/ 0 h 1069"/>
                  <a:gd name="T72" fmla="*/ 0 w 323"/>
                  <a:gd name="T73" fmla="*/ 0 h 10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3"/>
                  <a:gd name="T112" fmla="*/ 0 h 1069"/>
                  <a:gd name="T113" fmla="*/ 323 w 323"/>
                  <a:gd name="T114" fmla="*/ 1069 h 10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3" h="1069">
                    <a:moveTo>
                      <a:pt x="163" y="7"/>
                    </a:moveTo>
                    <a:lnTo>
                      <a:pt x="125" y="14"/>
                    </a:lnTo>
                    <a:lnTo>
                      <a:pt x="109" y="55"/>
                    </a:lnTo>
                    <a:lnTo>
                      <a:pt x="109" y="73"/>
                    </a:lnTo>
                    <a:lnTo>
                      <a:pt x="126" y="73"/>
                    </a:lnTo>
                    <a:lnTo>
                      <a:pt x="120" y="79"/>
                    </a:lnTo>
                    <a:lnTo>
                      <a:pt x="125" y="84"/>
                    </a:lnTo>
                    <a:lnTo>
                      <a:pt x="130" y="102"/>
                    </a:lnTo>
                    <a:lnTo>
                      <a:pt x="135" y="104"/>
                    </a:lnTo>
                    <a:lnTo>
                      <a:pt x="146" y="138"/>
                    </a:lnTo>
                    <a:lnTo>
                      <a:pt x="146" y="146"/>
                    </a:lnTo>
                    <a:lnTo>
                      <a:pt x="130" y="146"/>
                    </a:lnTo>
                    <a:lnTo>
                      <a:pt x="104" y="186"/>
                    </a:lnTo>
                    <a:lnTo>
                      <a:pt x="57" y="199"/>
                    </a:lnTo>
                    <a:lnTo>
                      <a:pt x="35" y="233"/>
                    </a:lnTo>
                    <a:lnTo>
                      <a:pt x="10" y="526"/>
                    </a:lnTo>
                    <a:lnTo>
                      <a:pt x="22" y="529"/>
                    </a:lnTo>
                    <a:lnTo>
                      <a:pt x="0" y="581"/>
                    </a:lnTo>
                    <a:lnTo>
                      <a:pt x="10" y="613"/>
                    </a:lnTo>
                    <a:lnTo>
                      <a:pt x="21" y="613"/>
                    </a:lnTo>
                    <a:lnTo>
                      <a:pt x="26" y="620"/>
                    </a:lnTo>
                    <a:lnTo>
                      <a:pt x="35" y="620"/>
                    </a:lnTo>
                    <a:lnTo>
                      <a:pt x="31" y="589"/>
                    </a:lnTo>
                    <a:lnTo>
                      <a:pt x="35" y="570"/>
                    </a:lnTo>
                    <a:lnTo>
                      <a:pt x="40" y="585"/>
                    </a:lnTo>
                    <a:lnTo>
                      <a:pt x="35" y="594"/>
                    </a:lnTo>
                    <a:lnTo>
                      <a:pt x="41" y="602"/>
                    </a:lnTo>
                    <a:lnTo>
                      <a:pt x="52" y="576"/>
                    </a:lnTo>
                    <a:lnTo>
                      <a:pt x="45" y="534"/>
                    </a:lnTo>
                    <a:lnTo>
                      <a:pt x="63" y="536"/>
                    </a:lnTo>
                    <a:lnTo>
                      <a:pt x="52" y="802"/>
                    </a:lnTo>
                    <a:lnTo>
                      <a:pt x="105" y="816"/>
                    </a:lnTo>
                    <a:lnTo>
                      <a:pt x="130" y="970"/>
                    </a:lnTo>
                    <a:lnTo>
                      <a:pt x="125" y="985"/>
                    </a:lnTo>
                    <a:lnTo>
                      <a:pt x="114" y="1050"/>
                    </a:lnTo>
                    <a:lnTo>
                      <a:pt x="114" y="1062"/>
                    </a:lnTo>
                    <a:lnTo>
                      <a:pt x="152" y="1069"/>
                    </a:lnTo>
                    <a:lnTo>
                      <a:pt x="166" y="1052"/>
                    </a:lnTo>
                    <a:lnTo>
                      <a:pt x="158" y="993"/>
                    </a:lnTo>
                    <a:lnTo>
                      <a:pt x="152" y="954"/>
                    </a:lnTo>
                    <a:lnTo>
                      <a:pt x="167" y="823"/>
                    </a:lnTo>
                    <a:lnTo>
                      <a:pt x="171" y="824"/>
                    </a:lnTo>
                    <a:lnTo>
                      <a:pt x="188" y="871"/>
                    </a:lnTo>
                    <a:lnTo>
                      <a:pt x="176" y="950"/>
                    </a:lnTo>
                    <a:lnTo>
                      <a:pt x="166" y="958"/>
                    </a:lnTo>
                    <a:lnTo>
                      <a:pt x="188" y="1041"/>
                    </a:lnTo>
                    <a:lnTo>
                      <a:pt x="224" y="1051"/>
                    </a:lnTo>
                    <a:lnTo>
                      <a:pt x="230" y="1045"/>
                    </a:lnTo>
                    <a:lnTo>
                      <a:pt x="203" y="959"/>
                    </a:lnTo>
                    <a:lnTo>
                      <a:pt x="245" y="816"/>
                    </a:lnTo>
                    <a:lnTo>
                      <a:pt x="265" y="805"/>
                    </a:lnTo>
                    <a:lnTo>
                      <a:pt x="265" y="794"/>
                    </a:lnTo>
                    <a:lnTo>
                      <a:pt x="302" y="796"/>
                    </a:lnTo>
                    <a:lnTo>
                      <a:pt x="313" y="816"/>
                    </a:lnTo>
                    <a:lnTo>
                      <a:pt x="323" y="805"/>
                    </a:lnTo>
                    <a:lnTo>
                      <a:pt x="287" y="546"/>
                    </a:lnTo>
                    <a:lnTo>
                      <a:pt x="292" y="546"/>
                    </a:lnTo>
                    <a:lnTo>
                      <a:pt x="292" y="494"/>
                    </a:lnTo>
                    <a:lnTo>
                      <a:pt x="297" y="487"/>
                    </a:lnTo>
                    <a:lnTo>
                      <a:pt x="287" y="361"/>
                    </a:lnTo>
                    <a:lnTo>
                      <a:pt x="275" y="209"/>
                    </a:lnTo>
                    <a:lnTo>
                      <a:pt x="214" y="179"/>
                    </a:lnTo>
                    <a:lnTo>
                      <a:pt x="197" y="146"/>
                    </a:lnTo>
                    <a:lnTo>
                      <a:pt x="213" y="116"/>
                    </a:lnTo>
                    <a:lnTo>
                      <a:pt x="224" y="119"/>
                    </a:lnTo>
                    <a:lnTo>
                      <a:pt x="230" y="105"/>
                    </a:lnTo>
                    <a:lnTo>
                      <a:pt x="230" y="90"/>
                    </a:lnTo>
                    <a:lnTo>
                      <a:pt x="245" y="87"/>
                    </a:lnTo>
                    <a:lnTo>
                      <a:pt x="249" y="45"/>
                    </a:lnTo>
                    <a:lnTo>
                      <a:pt x="235" y="14"/>
                    </a:lnTo>
                    <a:lnTo>
                      <a:pt x="219" y="3"/>
                    </a:lnTo>
                    <a:lnTo>
                      <a:pt x="195" y="3"/>
                    </a:lnTo>
                    <a:lnTo>
                      <a:pt x="178" y="0"/>
                    </a:lnTo>
                    <a:lnTo>
                      <a:pt x="163" y="7"/>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57" name="Freeform 67"/>
              <p:cNvSpPr>
                <a:spLocks/>
              </p:cNvSpPr>
              <p:nvPr/>
            </p:nvSpPr>
            <p:spPr bwMode="auto">
              <a:xfrm>
                <a:off x="1633" y="2739"/>
                <a:ext cx="40" cy="151"/>
              </a:xfrm>
              <a:custGeom>
                <a:avLst/>
                <a:gdLst>
                  <a:gd name="T0" fmla="*/ 0 w 323"/>
                  <a:gd name="T1" fmla="*/ 0 h 1060"/>
                  <a:gd name="T2" fmla="*/ 0 w 323"/>
                  <a:gd name="T3" fmla="*/ 0 h 1060"/>
                  <a:gd name="T4" fmla="*/ 0 w 323"/>
                  <a:gd name="T5" fmla="*/ 0 h 1060"/>
                  <a:gd name="T6" fmla="*/ 0 w 323"/>
                  <a:gd name="T7" fmla="*/ 0 h 1060"/>
                  <a:gd name="T8" fmla="*/ 0 w 323"/>
                  <a:gd name="T9" fmla="*/ 0 h 1060"/>
                  <a:gd name="T10" fmla="*/ 0 w 323"/>
                  <a:gd name="T11" fmla="*/ 0 h 1060"/>
                  <a:gd name="T12" fmla="*/ 0 w 323"/>
                  <a:gd name="T13" fmla="*/ 0 h 1060"/>
                  <a:gd name="T14" fmla="*/ 0 w 323"/>
                  <a:gd name="T15" fmla="*/ 0 h 1060"/>
                  <a:gd name="T16" fmla="*/ 0 w 323"/>
                  <a:gd name="T17" fmla="*/ 0 h 1060"/>
                  <a:gd name="T18" fmla="*/ 0 w 323"/>
                  <a:gd name="T19" fmla="*/ 0 h 1060"/>
                  <a:gd name="T20" fmla="*/ 0 w 323"/>
                  <a:gd name="T21" fmla="*/ 0 h 1060"/>
                  <a:gd name="T22" fmla="*/ 0 w 323"/>
                  <a:gd name="T23" fmla="*/ 0 h 1060"/>
                  <a:gd name="T24" fmla="*/ 0 w 323"/>
                  <a:gd name="T25" fmla="*/ 0 h 1060"/>
                  <a:gd name="T26" fmla="*/ 0 w 323"/>
                  <a:gd name="T27" fmla="*/ 0 h 1060"/>
                  <a:gd name="T28" fmla="*/ 0 w 323"/>
                  <a:gd name="T29" fmla="*/ 0 h 1060"/>
                  <a:gd name="T30" fmla="*/ 0 w 323"/>
                  <a:gd name="T31" fmla="*/ 0 h 1060"/>
                  <a:gd name="T32" fmla="*/ 0 w 323"/>
                  <a:gd name="T33" fmla="*/ 0 h 1060"/>
                  <a:gd name="T34" fmla="*/ 0 w 323"/>
                  <a:gd name="T35" fmla="*/ 0 h 1060"/>
                  <a:gd name="T36" fmla="*/ 0 w 323"/>
                  <a:gd name="T37" fmla="*/ 0 h 1060"/>
                  <a:gd name="T38" fmla="*/ 0 w 323"/>
                  <a:gd name="T39" fmla="*/ 0 h 1060"/>
                  <a:gd name="T40" fmla="*/ 0 w 323"/>
                  <a:gd name="T41" fmla="*/ 0 h 1060"/>
                  <a:gd name="T42" fmla="*/ 0 w 323"/>
                  <a:gd name="T43" fmla="*/ 0 h 1060"/>
                  <a:gd name="T44" fmla="*/ 0 w 323"/>
                  <a:gd name="T45" fmla="*/ 0 h 1060"/>
                  <a:gd name="T46" fmla="*/ 0 w 323"/>
                  <a:gd name="T47" fmla="*/ 0 h 1060"/>
                  <a:gd name="T48" fmla="*/ 0 w 323"/>
                  <a:gd name="T49" fmla="*/ 0 h 1060"/>
                  <a:gd name="T50" fmla="*/ 0 w 323"/>
                  <a:gd name="T51" fmla="*/ 0 h 1060"/>
                  <a:gd name="T52" fmla="*/ 0 w 323"/>
                  <a:gd name="T53" fmla="*/ 0 h 1060"/>
                  <a:gd name="T54" fmla="*/ 0 w 323"/>
                  <a:gd name="T55" fmla="*/ 0 h 1060"/>
                  <a:gd name="T56" fmla="*/ 0 w 323"/>
                  <a:gd name="T57" fmla="*/ 0 h 1060"/>
                  <a:gd name="T58" fmla="*/ 0 w 323"/>
                  <a:gd name="T59" fmla="*/ 0 h 1060"/>
                  <a:gd name="T60" fmla="*/ 0 w 323"/>
                  <a:gd name="T61" fmla="*/ 0 h 1060"/>
                  <a:gd name="T62" fmla="*/ 0 w 323"/>
                  <a:gd name="T63" fmla="*/ 0 h 1060"/>
                  <a:gd name="T64" fmla="*/ 0 w 323"/>
                  <a:gd name="T65" fmla="*/ 0 h 1060"/>
                  <a:gd name="T66" fmla="*/ 0 w 323"/>
                  <a:gd name="T67" fmla="*/ 0 h 1060"/>
                  <a:gd name="T68" fmla="*/ 0 w 323"/>
                  <a:gd name="T69" fmla="*/ 0 h 1060"/>
                  <a:gd name="T70" fmla="*/ 0 w 323"/>
                  <a:gd name="T71" fmla="*/ 0 h 1060"/>
                  <a:gd name="T72" fmla="*/ 0 w 323"/>
                  <a:gd name="T73" fmla="*/ 0 h 10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3"/>
                  <a:gd name="T112" fmla="*/ 0 h 1060"/>
                  <a:gd name="T113" fmla="*/ 323 w 323"/>
                  <a:gd name="T114" fmla="*/ 1060 h 10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3" h="1060">
                    <a:moveTo>
                      <a:pt x="242" y="13"/>
                    </a:moveTo>
                    <a:lnTo>
                      <a:pt x="203" y="0"/>
                    </a:lnTo>
                    <a:lnTo>
                      <a:pt x="161" y="7"/>
                    </a:lnTo>
                    <a:lnTo>
                      <a:pt x="132" y="33"/>
                    </a:lnTo>
                    <a:lnTo>
                      <a:pt x="122" y="66"/>
                    </a:lnTo>
                    <a:lnTo>
                      <a:pt x="131" y="105"/>
                    </a:lnTo>
                    <a:lnTo>
                      <a:pt x="116" y="128"/>
                    </a:lnTo>
                    <a:lnTo>
                      <a:pt x="96" y="138"/>
                    </a:lnTo>
                    <a:lnTo>
                      <a:pt x="39" y="161"/>
                    </a:lnTo>
                    <a:lnTo>
                      <a:pt x="24" y="177"/>
                    </a:lnTo>
                    <a:lnTo>
                      <a:pt x="0" y="347"/>
                    </a:lnTo>
                    <a:lnTo>
                      <a:pt x="9" y="382"/>
                    </a:lnTo>
                    <a:lnTo>
                      <a:pt x="69" y="396"/>
                    </a:lnTo>
                    <a:lnTo>
                      <a:pt x="60" y="557"/>
                    </a:lnTo>
                    <a:lnTo>
                      <a:pt x="100" y="572"/>
                    </a:lnTo>
                    <a:lnTo>
                      <a:pt x="111" y="690"/>
                    </a:lnTo>
                    <a:lnTo>
                      <a:pt x="103" y="895"/>
                    </a:lnTo>
                    <a:lnTo>
                      <a:pt x="100" y="1008"/>
                    </a:lnTo>
                    <a:lnTo>
                      <a:pt x="110" y="1012"/>
                    </a:lnTo>
                    <a:lnTo>
                      <a:pt x="110" y="1021"/>
                    </a:lnTo>
                    <a:lnTo>
                      <a:pt x="142" y="1041"/>
                    </a:lnTo>
                    <a:lnTo>
                      <a:pt x="161" y="1055"/>
                    </a:lnTo>
                    <a:lnTo>
                      <a:pt x="173" y="1060"/>
                    </a:lnTo>
                    <a:lnTo>
                      <a:pt x="189" y="1060"/>
                    </a:lnTo>
                    <a:lnTo>
                      <a:pt x="204" y="1056"/>
                    </a:lnTo>
                    <a:lnTo>
                      <a:pt x="207" y="1051"/>
                    </a:lnTo>
                    <a:lnTo>
                      <a:pt x="204" y="1043"/>
                    </a:lnTo>
                    <a:lnTo>
                      <a:pt x="197" y="1034"/>
                    </a:lnTo>
                    <a:lnTo>
                      <a:pt x="187" y="1020"/>
                    </a:lnTo>
                    <a:lnTo>
                      <a:pt x="171" y="1008"/>
                    </a:lnTo>
                    <a:lnTo>
                      <a:pt x="182" y="1012"/>
                    </a:lnTo>
                    <a:lnTo>
                      <a:pt x="182" y="998"/>
                    </a:lnTo>
                    <a:lnTo>
                      <a:pt x="228" y="1018"/>
                    </a:lnTo>
                    <a:lnTo>
                      <a:pt x="246" y="1018"/>
                    </a:lnTo>
                    <a:lnTo>
                      <a:pt x="252" y="1012"/>
                    </a:lnTo>
                    <a:lnTo>
                      <a:pt x="252" y="1005"/>
                    </a:lnTo>
                    <a:lnTo>
                      <a:pt x="249" y="999"/>
                    </a:lnTo>
                    <a:lnTo>
                      <a:pt x="246" y="991"/>
                    </a:lnTo>
                    <a:lnTo>
                      <a:pt x="235" y="981"/>
                    </a:lnTo>
                    <a:lnTo>
                      <a:pt x="227" y="972"/>
                    </a:lnTo>
                    <a:lnTo>
                      <a:pt x="238" y="970"/>
                    </a:lnTo>
                    <a:lnTo>
                      <a:pt x="248" y="870"/>
                    </a:lnTo>
                    <a:lnTo>
                      <a:pt x="253" y="710"/>
                    </a:lnTo>
                    <a:lnTo>
                      <a:pt x="271" y="580"/>
                    </a:lnTo>
                    <a:lnTo>
                      <a:pt x="276" y="544"/>
                    </a:lnTo>
                    <a:lnTo>
                      <a:pt x="281" y="525"/>
                    </a:lnTo>
                    <a:lnTo>
                      <a:pt x="268" y="445"/>
                    </a:lnTo>
                    <a:lnTo>
                      <a:pt x="263" y="410"/>
                    </a:lnTo>
                    <a:lnTo>
                      <a:pt x="272" y="414"/>
                    </a:lnTo>
                    <a:lnTo>
                      <a:pt x="277" y="409"/>
                    </a:lnTo>
                    <a:lnTo>
                      <a:pt x="281" y="409"/>
                    </a:lnTo>
                    <a:lnTo>
                      <a:pt x="290" y="403"/>
                    </a:lnTo>
                    <a:lnTo>
                      <a:pt x="299" y="404"/>
                    </a:lnTo>
                    <a:lnTo>
                      <a:pt x="303" y="396"/>
                    </a:lnTo>
                    <a:lnTo>
                      <a:pt x="308" y="394"/>
                    </a:lnTo>
                    <a:lnTo>
                      <a:pt x="311" y="387"/>
                    </a:lnTo>
                    <a:lnTo>
                      <a:pt x="319" y="382"/>
                    </a:lnTo>
                    <a:lnTo>
                      <a:pt x="323" y="373"/>
                    </a:lnTo>
                    <a:lnTo>
                      <a:pt x="306" y="338"/>
                    </a:lnTo>
                    <a:lnTo>
                      <a:pt x="313" y="315"/>
                    </a:lnTo>
                    <a:lnTo>
                      <a:pt x="282" y="338"/>
                    </a:lnTo>
                    <a:lnTo>
                      <a:pt x="236" y="181"/>
                    </a:lnTo>
                    <a:lnTo>
                      <a:pt x="200" y="150"/>
                    </a:lnTo>
                    <a:lnTo>
                      <a:pt x="207" y="143"/>
                    </a:lnTo>
                    <a:lnTo>
                      <a:pt x="238" y="138"/>
                    </a:lnTo>
                    <a:lnTo>
                      <a:pt x="241" y="118"/>
                    </a:lnTo>
                    <a:lnTo>
                      <a:pt x="232" y="113"/>
                    </a:lnTo>
                    <a:lnTo>
                      <a:pt x="243" y="112"/>
                    </a:lnTo>
                    <a:lnTo>
                      <a:pt x="242" y="105"/>
                    </a:lnTo>
                    <a:lnTo>
                      <a:pt x="254" y="101"/>
                    </a:lnTo>
                    <a:lnTo>
                      <a:pt x="245" y="74"/>
                    </a:lnTo>
                    <a:lnTo>
                      <a:pt x="253" y="71"/>
                    </a:lnTo>
                    <a:lnTo>
                      <a:pt x="248" y="37"/>
                    </a:lnTo>
                    <a:lnTo>
                      <a:pt x="257" y="37"/>
                    </a:lnTo>
                    <a:lnTo>
                      <a:pt x="242" y="13"/>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58" name="Freeform 68"/>
              <p:cNvSpPr>
                <a:spLocks/>
              </p:cNvSpPr>
              <p:nvPr/>
            </p:nvSpPr>
            <p:spPr bwMode="auto">
              <a:xfrm>
                <a:off x="1557" y="2730"/>
                <a:ext cx="30" cy="144"/>
              </a:xfrm>
              <a:custGeom>
                <a:avLst/>
                <a:gdLst>
                  <a:gd name="T0" fmla="*/ 0 w 241"/>
                  <a:gd name="T1" fmla="*/ 0 h 1012"/>
                  <a:gd name="T2" fmla="*/ 0 w 241"/>
                  <a:gd name="T3" fmla="*/ 0 h 1012"/>
                  <a:gd name="T4" fmla="*/ 0 w 241"/>
                  <a:gd name="T5" fmla="*/ 0 h 1012"/>
                  <a:gd name="T6" fmla="*/ 0 w 241"/>
                  <a:gd name="T7" fmla="*/ 0 h 1012"/>
                  <a:gd name="T8" fmla="*/ 0 w 241"/>
                  <a:gd name="T9" fmla="*/ 0 h 1012"/>
                  <a:gd name="T10" fmla="*/ 0 w 241"/>
                  <a:gd name="T11" fmla="*/ 0 h 1012"/>
                  <a:gd name="T12" fmla="*/ 0 w 241"/>
                  <a:gd name="T13" fmla="*/ 0 h 1012"/>
                  <a:gd name="T14" fmla="*/ 0 w 241"/>
                  <a:gd name="T15" fmla="*/ 0 h 1012"/>
                  <a:gd name="T16" fmla="*/ 0 w 241"/>
                  <a:gd name="T17" fmla="*/ 0 h 1012"/>
                  <a:gd name="T18" fmla="*/ 0 w 241"/>
                  <a:gd name="T19" fmla="*/ 0 h 1012"/>
                  <a:gd name="T20" fmla="*/ 0 w 241"/>
                  <a:gd name="T21" fmla="*/ 0 h 1012"/>
                  <a:gd name="T22" fmla="*/ 0 w 241"/>
                  <a:gd name="T23" fmla="*/ 0 h 1012"/>
                  <a:gd name="T24" fmla="*/ 0 w 241"/>
                  <a:gd name="T25" fmla="*/ 0 h 1012"/>
                  <a:gd name="T26" fmla="*/ 0 w 241"/>
                  <a:gd name="T27" fmla="*/ 0 h 1012"/>
                  <a:gd name="T28" fmla="*/ 0 w 241"/>
                  <a:gd name="T29" fmla="*/ 0 h 1012"/>
                  <a:gd name="T30" fmla="*/ 0 w 241"/>
                  <a:gd name="T31" fmla="*/ 0 h 1012"/>
                  <a:gd name="T32" fmla="*/ 0 w 241"/>
                  <a:gd name="T33" fmla="*/ 0 h 1012"/>
                  <a:gd name="T34" fmla="*/ 0 w 241"/>
                  <a:gd name="T35" fmla="*/ 0 h 1012"/>
                  <a:gd name="T36" fmla="*/ 0 w 241"/>
                  <a:gd name="T37" fmla="*/ 0 h 1012"/>
                  <a:gd name="T38" fmla="*/ 0 w 241"/>
                  <a:gd name="T39" fmla="*/ 0 h 1012"/>
                  <a:gd name="T40" fmla="*/ 0 w 241"/>
                  <a:gd name="T41" fmla="*/ 0 h 1012"/>
                  <a:gd name="T42" fmla="*/ 0 w 241"/>
                  <a:gd name="T43" fmla="*/ 0 h 1012"/>
                  <a:gd name="T44" fmla="*/ 0 w 241"/>
                  <a:gd name="T45" fmla="*/ 0 h 1012"/>
                  <a:gd name="T46" fmla="*/ 0 w 241"/>
                  <a:gd name="T47" fmla="*/ 0 h 1012"/>
                  <a:gd name="T48" fmla="*/ 0 w 241"/>
                  <a:gd name="T49" fmla="*/ 0 h 1012"/>
                  <a:gd name="T50" fmla="*/ 0 w 241"/>
                  <a:gd name="T51" fmla="*/ 0 h 1012"/>
                  <a:gd name="T52" fmla="*/ 0 w 241"/>
                  <a:gd name="T53" fmla="*/ 0 h 1012"/>
                  <a:gd name="T54" fmla="*/ 0 w 241"/>
                  <a:gd name="T55" fmla="*/ 0 h 1012"/>
                  <a:gd name="T56" fmla="*/ 0 w 241"/>
                  <a:gd name="T57" fmla="*/ 0 h 1012"/>
                  <a:gd name="T58" fmla="*/ 0 w 241"/>
                  <a:gd name="T59" fmla="*/ 0 h 1012"/>
                  <a:gd name="T60" fmla="*/ 0 w 241"/>
                  <a:gd name="T61" fmla="*/ 0 h 1012"/>
                  <a:gd name="T62" fmla="*/ 0 w 241"/>
                  <a:gd name="T63" fmla="*/ 0 h 1012"/>
                  <a:gd name="T64" fmla="*/ 0 w 241"/>
                  <a:gd name="T65" fmla="*/ 0 h 1012"/>
                  <a:gd name="T66" fmla="*/ 0 w 241"/>
                  <a:gd name="T67" fmla="*/ 0 h 1012"/>
                  <a:gd name="T68" fmla="*/ 0 w 241"/>
                  <a:gd name="T69" fmla="*/ 0 h 1012"/>
                  <a:gd name="T70" fmla="*/ 0 w 241"/>
                  <a:gd name="T71" fmla="*/ 0 h 1012"/>
                  <a:gd name="T72" fmla="*/ 0 w 241"/>
                  <a:gd name="T73" fmla="*/ 0 h 1012"/>
                  <a:gd name="T74" fmla="*/ 0 w 241"/>
                  <a:gd name="T75" fmla="*/ 0 h 1012"/>
                  <a:gd name="T76" fmla="*/ 0 w 241"/>
                  <a:gd name="T77" fmla="*/ 0 h 1012"/>
                  <a:gd name="T78" fmla="*/ 0 w 241"/>
                  <a:gd name="T79" fmla="*/ 0 h 1012"/>
                  <a:gd name="T80" fmla="*/ 0 w 241"/>
                  <a:gd name="T81" fmla="*/ 0 h 1012"/>
                  <a:gd name="T82" fmla="*/ 0 w 241"/>
                  <a:gd name="T83" fmla="*/ 0 h 1012"/>
                  <a:gd name="T84" fmla="*/ 0 w 241"/>
                  <a:gd name="T85" fmla="*/ 0 h 1012"/>
                  <a:gd name="T86" fmla="*/ 0 w 241"/>
                  <a:gd name="T87" fmla="*/ 0 h 1012"/>
                  <a:gd name="T88" fmla="*/ 0 w 241"/>
                  <a:gd name="T89" fmla="*/ 0 h 1012"/>
                  <a:gd name="T90" fmla="*/ 0 w 241"/>
                  <a:gd name="T91" fmla="*/ 0 h 1012"/>
                  <a:gd name="T92" fmla="*/ 0 w 241"/>
                  <a:gd name="T93" fmla="*/ 0 h 1012"/>
                  <a:gd name="T94" fmla="*/ 0 w 241"/>
                  <a:gd name="T95" fmla="*/ 0 h 1012"/>
                  <a:gd name="T96" fmla="*/ 0 w 241"/>
                  <a:gd name="T97" fmla="*/ 0 h 1012"/>
                  <a:gd name="T98" fmla="*/ 0 w 241"/>
                  <a:gd name="T99" fmla="*/ 0 h 1012"/>
                  <a:gd name="T100" fmla="*/ 0 w 241"/>
                  <a:gd name="T101" fmla="*/ 0 h 1012"/>
                  <a:gd name="T102" fmla="*/ 0 w 241"/>
                  <a:gd name="T103" fmla="*/ 0 h 1012"/>
                  <a:gd name="T104" fmla="*/ 0 w 241"/>
                  <a:gd name="T105" fmla="*/ 0 h 10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1"/>
                  <a:gd name="T160" fmla="*/ 0 h 1012"/>
                  <a:gd name="T161" fmla="*/ 241 w 241"/>
                  <a:gd name="T162" fmla="*/ 1012 h 10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1" h="1012">
                    <a:moveTo>
                      <a:pt x="184" y="20"/>
                    </a:moveTo>
                    <a:lnTo>
                      <a:pt x="184" y="46"/>
                    </a:lnTo>
                    <a:lnTo>
                      <a:pt x="180" y="53"/>
                    </a:lnTo>
                    <a:lnTo>
                      <a:pt x="190" y="74"/>
                    </a:lnTo>
                    <a:lnTo>
                      <a:pt x="184" y="79"/>
                    </a:lnTo>
                    <a:lnTo>
                      <a:pt x="186" y="87"/>
                    </a:lnTo>
                    <a:lnTo>
                      <a:pt x="179" y="114"/>
                    </a:lnTo>
                    <a:lnTo>
                      <a:pt x="179" y="120"/>
                    </a:lnTo>
                    <a:lnTo>
                      <a:pt x="220" y="147"/>
                    </a:lnTo>
                    <a:lnTo>
                      <a:pt x="241" y="356"/>
                    </a:lnTo>
                    <a:lnTo>
                      <a:pt x="215" y="393"/>
                    </a:lnTo>
                    <a:lnTo>
                      <a:pt x="224" y="506"/>
                    </a:lnTo>
                    <a:lnTo>
                      <a:pt x="208" y="519"/>
                    </a:lnTo>
                    <a:lnTo>
                      <a:pt x="201" y="696"/>
                    </a:lnTo>
                    <a:lnTo>
                      <a:pt x="188" y="875"/>
                    </a:lnTo>
                    <a:lnTo>
                      <a:pt x="192" y="885"/>
                    </a:lnTo>
                    <a:lnTo>
                      <a:pt x="236" y="920"/>
                    </a:lnTo>
                    <a:lnTo>
                      <a:pt x="231" y="926"/>
                    </a:lnTo>
                    <a:lnTo>
                      <a:pt x="215" y="932"/>
                    </a:lnTo>
                    <a:lnTo>
                      <a:pt x="189" y="926"/>
                    </a:lnTo>
                    <a:lnTo>
                      <a:pt x="166" y="913"/>
                    </a:lnTo>
                    <a:lnTo>
                      <a:pt x="146" y="905"/>
                    </a:lnTo>
                    <a:lnTo>
                      <a:pt x="146" y="936"/>
                    </a:lnTo>
                    <a:lnTo>
                      <a:pt x="138" y="937"/>
                    </a:lnTo>
                    <a:lnTo>
                      <a:pt x="151" y="964"/>
                    </a:lnTo>
                    <a:lnTo>
                      <a:pt x="145" y="1006"/>
                    </a:lnTo>
                    <a:lnTo>
                      <a:pt x="130" y="1012"/>
                    </a:lnTo>
                    <a:lnTo>
                      <a:pt x="104" y="977"/>
                    </a:lnTo>
                    <a:lnTo>
                      <a:pt x="104" y="952"/>
                    </a:lnTo>
                    <a:lnTo>
                      <a:pt x="95" y="948"/>
                    </a:lnTo>
                    <a:lnTo>
                      <a:pt x="86" y="718"/>
                    </a:lnTo>
                    <a:lnTo>
                      <a:pt x="95" y="695"/>
                    </a:lnTo>
                    <a:lnTo>
                      <a:pt x="68" y="540"/>
                    </a:lnTo>
                    <a:lnTo>
                      <a:pt x="51" y="534"/>
                    </a:lnTo>
                    <a:lnTo>
                      <a:pt x="44" y="375"/>
                    </a:lnTo>
                    <a:lnTo>
                      <a:pt x="0" y="355"/>
                    </a:lnTo>
                    <a:lnTo>
                      <a:pt x="19" y="182"/>
                    </a:lnTo>
                    <a:lnTo>
                      <a:pt x="87" y="134"/>
                    </a:lnTo>
                    <a:lnTo>
                      <a:pt x="105" y="119"/>
                    </a:lnTo>
                    <a:lnTo>
                      <a:pt x="106" y="102"/>
                    </a:lnTo>
                    <a:lnTo>
                      <a:pt x="99" y="91"/>
                    </a:lnTo>
                    <a:lnTo>
                      <a:pt x="91" y="81"/>
                    </a:lnTo>
                    <a:lnTo>
                      <a:pt x="84" y="69"/>
                    </a:lnTo>
                    <a:lnTo>
                      <a:pt x="80" y="57"/>
                    </a:lnTo>
                    <a:lnTo>
                      <a:pt x="80" y="45"/>
                    </a:lnTo>
                    <a:lnTo>
                      <a:pt x="84" y="33"/>
                    </a:lnTo>
                    <a:lnTo>
                      <a:pt x="92" y="18"/>
                    </a:lnTo>
                    <a:lnTo>
                      <a:pt x="105" y="8"/>
                    </a:lnTo>
                    <a:lnTo>
                      <a:pt x="119" y="2"/>
                    </a:lnTo>
                    <a:lnTo>
                      <a:pt x="136" y="0"/>
                    </a:lnTo>
                    <a:lnTo>
                      <a:pt x="151" y="3"/>
                    </a:lnTo>
                    <a:lnTo>
                      <a:pt x="166" y="7"/>
                    </a:lnTo>
                    <a:lnTo>
                      <a:pt x="184" y="2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59" name="Freeform 69"/>
              <p:cNvSpPr>
                <a:spLocks/>
              </p:cNvSpPr>
              <p:nvPr/>
            </p:nvSpPr>
            <p:spPr bwMode="auto">
              <a:xfrm>
                <a:off x="1491" y="2728"/>
                <a:ext cx="35" cy="132"/>
              </a:xfrm>
              <a:custGeom>
                <a:avLst/>
                <a:gdLst>
                  <a:gd name="T0" fmla="*/ 0 w 285"/>
                  <a:gd name="T1" fmla="*/ 0 h 922"/>
                  <a:gd name="T2" fmla="*/ 0 w 285"/>
                  <a:gd name="T3" fmla="*/ 0 h 922"/>
                  <a:gd name="T4" fmla="*/ 0 w 285"/>
                  <a:gd name="T5" fmla="*/ 0 h 922"/>
                  <a:gd name="T6" fmla="*/ 0 w 285"/>
                  <a:gd name="T7" fmla="*/ 0 h 922"/>
                  <a:gd name="T8" fmla="*/ 0 w 285"/>
                  <a:gd name="T9" fmla="*/ 0 h 922"/>
                  <a:gd name="T10" fmla="*/ 0 w 285"/>
                  <a:gd name="T11" fmla="*/ 0 h 922"/>
                  <a:gd name="T12" fmla="*/ 0 w 285"/>
                  <a:gd name="T13" fmla="*/ 0 h 922"/>
                  <a:gd name="T14" fmla="*/ 0 w 285"/>
                  <a:gd name="T15" fmla="*/ 0 h 922"/>
                  <a:gd name="T16" fmla="*/ 0 w 285"/>
                  <a:gd name="T17" fmla="*/ 0 h 922"/>
                  <a:gd name="T18" fmla="*/ 0 w 285"/>
                  <a:gd name="T19" fmla="*/ 0 h 922"/>
                  <a:gd name="T20" fmla="*/ 0 w 285"/>
                  <a:gd name="T21" fmla="*/ 0 h 922"/>
                  <a:gd name="T22" fmla="*/ 0 w 285"/>
                  <a:gd name="T23" fmla="*/ 0 h 922"/>
                  <a:gd name="T24" fmla="*/ 0 w 285"/>
                  <a:gd name="T25" fmla="*/ 0 h 922"/>
                  <a:gd name="T26" fmla="*/ 0 w 285"/>
                  <a:gd name="T27" fmla="*/ 0 h 922"/>
                  <a:gd name="T28" fmla="*/ 0 w 285"/>
                  <a:gd name="T29" fmla="*/ 0 h 922"/>
                  <a:gd name="T30" fmla="*/ 0 w 285"/>
                  <a:gd name="T31" fmla="*/ 0 h 922"/>
                  <a:gd name="T32" fmla="*/ 0 w 285"/>
                  <a:gd name="T33" fmla="*/ 0 h 922"/>
                  <a:gd name="T34" fmla="*/ 0 w 285"/>
                  <a:gd name="T35" fmla="*/ 0 h 922"/>
                  <a:gd name="T36" fmla="*/ 0 w 285"/>
                  <a:gd name="T37" fmla="*/ 0 h 922"/>
                  <a:gd name="T38" fmla="*/ 0 w 285"/>
                  <a:gd name="T39" fmla="*/ 0 h 922"/>
                  <a:gd name="T40" fmla="*/ 0 w 285"/>
                  <a:gd name="T41" fmla="*/ 0 h 922"/>
                  <a:gd name="T42" fmla="*/ 0 w 285"/>
                  <a:gd name="T43" fmla="*/ 0 h 922"/>
                  <a:gd name="T44" fmla="*/ 0 w 285"/>
                  <a:gd name="T45" fmla="*/ 0 h 922"/>
                  <a:gd name="T46" fmla="*/ 0 w 285"/>
                  <a:gd name="T47" fmla="*/ 0 h 922"/>
                  <a:gd name="T48" fmla="*/ 0 w 285"/>
                  <a:gd name="T49" fmla="*/ 0 h 922"/>
                  <a:gd name="T50" fmla="*/ 0 w 285"/>
                  <a:gd name="T51" fmla="*/ 0 h 922"/>
                  <a:gd name="T52" fmla="*/ 0 w 285"/>
                  <a:gd name="T53" fmla="*/ 0 h 922"/>
                  <a:gd name="T54" fmla="*/ 0 w 285"/>
                  <a:gd name="T55" fmla="*/ 0 h 922"/>
                  <a:gd name="T56" fmla="*/ 0 w 285"/>
                  <a:gd name="T57" fmla="*/ 0 h 922"/>
                  <a:gd name="T58" fmla="*/ 0 w 285"/>
                  <a:gd name="T59" fmla="*/ 0 h 922"/>
                  <a:gd name="T60" fmla="*/ 0 w 285"/>
                  <a:gd name="T61" fmla="*/ 0 h 922"/>
                  <a:gd name="T62" fmla="*/ 0 w 285"/>
                  <a:gd name="T63" fmla="*/ 0 h 922"/>
                  <a:gd name="T64" fmla="*/ 0 w 285"/>
                  <a:gd name="T65" fmla="*/ 0 h 922"/>
                  <a:gd name="T66" fmla="*/ 0 w 285"/>
                  <a:gd name="T67" fmla="*/ 0 h 922"/>
                  <a:gd name="T68" fmla="*/ 0 w 285"/>
                  <a:gd name="T69" fmla="*/ 0 h 922"/>
                  <a:gd name="T70" fmla="*/ 0 w 285"/>
                  <a:gd name="T71" fmla="*/ 0 h 922"/>
                  <a:gd name="T72" fmla="*/ 0 w 285"/>
                  <a:gd name="T73" fmla="*/ 0 h 922"/>
                  <a:gd name="T74" fmla="*/ 0 w 285"/>
                  <a:gd name="T75" fmla="*/ 0 h 922"/>
                  <a:gd name="T76" fmla="*/ 0 w 285"/>
                  <a:gd name="T77" fmla="*/ 0 h 922"/>
                  <a:gd name="T78" fmla="*/ 0 w 285"/>
                  <a:gd name="T79" fmla="*/ 0 h 922"/>
                  <a:gd name="T80" fmla="*/ 0 w 285"/>
                  <a:gd name="T81" fmla="*/ 0 h 922"/>
                  <a:gd name="T82" fmla="*/ 0 w 285"/>
                  <a:gd name="T83" fmla="*/ 0 h 922"/>
                  <a:gd name="T84" fmla="*/ 0 w 285"/>
                  <a:gd name="T85" fmla="*/ 0 h 922"/>
                  <a:gd name="T86" fmla="*/ 0 w 285"/>
                  <a:gd name="T87" fmla="*/ 0 h 922"/>
                  <a:gd name="T88" fmla="*/ 0 w 285"/>
                  <a:gd name="T89" fmla="*/ 0 h 922"/>
                  <a:gd name="T90" fmla="*/ 0 w 285"/>
                  <a:gd name="T91" fmla="*/ 0 h 922"/>
                  <a:gd name="T92" fmla="*/ 0 w 285"/>
                  <a:gd name="T93" fmla="*/ 0 h 922"/>
                  <a:gd name="T94" fmla="*/ 0 w 285"/>
                  <a:gd name="T95" fmla="*/ 0 h 922"/>
                  <a:gd name="T96" fmla="*/ 0 w 285"/>
                  <a:gd name="T97" fmla="*/ 0 h 922"/>
                  <a:gd name="T98" fmla="*/ 0 w 285"/>
                  <a:gd name="T99" fmla="*/ 0 h 922"/>
                  <a:gd name="T100" fmla="*/ 0 w 285"/>
                  <a:gd name="T101" fmla="*/ 0 h 922"/>
                  <a:gd name="T102" fmla="*/ 0 w 285"/>
                  <a:gd name="T103" fmla="*/ 0 h 922"/>
                  <a:gd name="T104" fmla="*/ 0 w 285"/>
                  <a:gd name="T105" fmla="*/ 0 h 922"/>
                  <a:gd name="T106" fmla="*/ 0 w 285"/>
                  <a:gd name="T107" fmla="*/ 0 h 922"/>
                  <a:gd name="T108" fmla="*/ 0 w 285"/>
                  <a:gd name="T109" fmla="*/ 0 h 922"/>
                  <a:gd name="T110" fmla="*/ 0 w 285"/>
                  <a:gd name="T111" fmla="*/ 0 h 922"/>
                  <a:gd name="T112" fmla="*/ 0 w 285"/>
                  <a:gd name="T113" fmla="*/ 0 h 922"/>
                  <a:gd name="T114" fmla="*/ 0 w 285"/>
                  <a:gd name="T115" fmla="*/ 0 h 922"/>
                  <a:gd name="T116" fmla="*/ 0 w 285"/>
                  <a:gd name="T117" fmla="*/ 0 h 9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5"/>
                  <a:gd name="T178" fmla="*/ 0 h 922"/>
                  <a:gd name="T179" fmla="*/ 285 w 285"/>
                  <a:gd name="T180" fmla="*/ 922 h 9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5" h="922">
                    <a:moveTo>
                      <a:pt x="174" y="11"/>
                    </a:moveTo>
                    <a:lnTo>
                      <a:pt x="230" y="0"/>
                    </a:lnTo>
                    <a:lnTo>
                      <a:pt x="251" y="22"/>
                    </a:lnTo>
                    <a:lnTo>
                      <a:pt x="261" y="15"/>
                    </a:lnTo>
                    <a:lnTo>
                      <a:pt x="276" y="56"/>
                    </a:lnTo>
                    <a:lnTo>
                      <a:pt x="245" y="82"/>
                    </a:lnTo>
                    <a:lnTo>
                      <a:pt x="243" y="102"/>
                    </a:lnTo>
                    <a:lnTo>
                      <a:pt x="236" y="104"/>
                    </a:lnTo>
                    <a:lnTo>
                      <a:pt x="230" y="125"/>
                    </a:lnTo>
                    <a:lnTo>
                      <a:pt x="208" y="129"/>
                    </a:lnTo>
                    <a:lnTo>
                      <a:pt x="208" y="137"/>
                    </a:lnTo>
                    <a:lnTo>
                      <a:pt x="245" y="165"/>
                    </a:lnTo>
                    <a:lnTo>
                      <a:pt x="276" y="298"/>
                    </a:lnTo>
                    <a:lnTo>
                      <a:pt x="251" y="332"/>
                    </a:lnTo>
                    <a:lnTo>
                      <a:pt x="251" y="573"/>
                    </a:lnTo>
                    <a:lnTo>
                      <a:pt x="221" y="583"/>
                    </a:lnTo>
                    <a:lnTo>
                      <a:pt x="216" y="622"/>
                    </a:lnTo>
                    <a:lnTo>
                      <a:pt x="205" y="724"/>
                    </a:lnTo>
                    <a:lnTo>
                      <a:pt x="205" y="779"/>
                    </a:lnTo>
                    <a:lnTo>
                      <a:pt x="251" y="813"/>
                    </a:lnTo>
                    <a:lnTo>
                      <a:pt x="284" y="830"/>
                    </a:lnTo>
                    <a:lnTo>
                      <a:pt x="285" y="841"/>
                    </a:lnTo>
                    <a:lnTo>
                      <a:pt x="213" y="825"/>
                    </a:lnTo>
                    <a:lnTo>
                      <a:pt x="205" y="814"/>
                    </a:lnTo>
                    <a:lnTo>
                      <a:pt x="198" y="825"/>
                    </a:lnTo>
                    <a:lnTo>
                      <a:pt x="189" y="825"/>
                    </a:lnTo>
                    <a:lnTo>
                      <a:pt x="181" y="786"/>
                    </a:lnTo>
                    <a:lnTo>
                      <a:pt x="174" y="611"/>
                    </a:lnTo>
                    <a:lnTo>
                      <a:pt x="159" y="611"/>
                    </a:lnTo>
                    <a:lnTo>
                      <a:pt x="119" y="766"/>
                    </a:lnTo>
                    <a:lnTo>
                      <a:pt x="119" y="862"/>
                    </a:lnTo>
                    <a:lnTo>
                      <a:pt x="103" y="910"/>
                    </a:lnTo>
                    <a:lnTo>
                      <a:pt x="87" y="922"/>
                    </a:lnTo>
                    <a:lnTo>
                      <a:pt x="79" y="895"/>
                    </a:lnTo>
                    <a:lnTo>
                      <a:pt x="89" y="868"/>
                    </a:lnTo>
                    <a:lnTo>
                      <a:pt x="103" y="807"/>
                    </a:lnTo>
                    <a:lnTo>
                      <a:pt x="105" y="586"/>
                    </a:lnTo>
                    <a:lnTo>
                      <a:pt x="118" y="371"/>
                    </a:lnTo>
                    <a:lnTo>
                      <a:pt x="95" y="352"/>
                    </a:lnTo>
                    <a:lnTo>
                      <a:pt x="95" y="321"/>
                    </a:lnTo>
                    <a:lnTo>
                      <a:pt x="95" y="263"/>
                    </a:lnTo>
                    <a:lnTo>
                      <a:pt x="63" y="278"/>
                    </a:lnTo>
                    <a:lnTo>
                      <a:pt x="89" y="315"/>
                    </a:lnTo>
                    <a:lnTo>
                      <a:pt x="89" y="348"/>
                    </a:lnTo>
                    <a:lnTo>
                      <a:pt x="62" y="327"/>
                    </a:lnTo>
                    <a:lnTo>
                      <a:pt x="45" y="306"/>
                    </a:lnTo>
                    <a:lnTo>
                      <a:pt x="31" y="311"/>
                    </a:lnTo>
                    <a:lnTo>
                      <a:pt x="0" y="275"/>
                    </a:lnTo>
                    <a:lnTo>
                      <a:pt x="0" y="263"/>
                    </a:lnTo>
                    <a:lnTo>
                      <a:pt x="15" y="256"/>
                    </a:lnTo>
                    <a:lnTo>
                      <a:pt x="52" y="216"/>
                    </a:lnTo>
                    <a:lnTo>
                      <a:pt x="89" y="182"/>
                    </a:lnTo>
                    <a:lnTo>
                      <a:pt x="138" y="139"/>
                    </a:lnTo>
                    <a:lnTo>
                      <a:pt x="174" y="126"/>
                    </a:lnTo>
                    <a:lnTo>
                      <a:pt x="174" y="98"/>
                    </a:lnTo>
                    <a:lnTo>
                      <a:pt x="159" y="83"/>
                    </a:lnTo>
                    <a:lnTo>
                      <a:pt x="159" y="45"/>
                    </a:lnTo>
                    <a:lnTo>
                      <a:pt x="150" y="39"/>
                    </a:lnTo>
                    <a:lnTo>
                      <a:pt x="174" y="11"/>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60" name="Freeform 70"/>
              <p:cNvSpPr>
                <a:spLocks/>
              </p:cNvSpPr>
              <p:nvPr/>
            </p:nvSpPr>
            <p:spPr bwMode="auto">
              <a:xfrm>
                <a:off x="1385" y="2732"/>
                <a:ext cx="34" cy="162"/>
              </a:xfrm>
              <a:custGeom>
                <a:avLst/>
                <a:gdLst>
                  <a:gd name="T0" fmla="*/ 0 w 274"/>
                  <a:gd name="T1" fmla="*/ 0 h 1139"/>
                  <a:gd name="T2" fmla="*/ 0 w 274"/>
                  <a:gd name="T3" fmla="*/ 0 h 1139"/>
                  <a:gd name="T4" fmla="*/ 0 w 274"/>
                  <a:gd name="T5" fmla="*/ 0 h 1139"/>
                  <a:gd name="T6" fmla="*/ 0 w 274"/>
                  <a:gd name="T7" fmla="*/ 0 h 1139"/>
                  <a:gd name="T8" fmla="*/ 0 w 274"/>
                  <a:gd name="T9" fmla="*/ 0 h 1139"/>
                  <a:gd name="T10" fmla="*/ 0 w 274"/>
                  <a:gd name="T11" fmla="*/ 0 h 1139"/>
                  <a:gd name="T12" fmla="*/ 0 w 274"/>
                  <a:gd name="T13" fmla="*/ 0 h 1139"/>
                  <a:gd name="T14" fmla="*/ 0 w 274"/>
                  <a:gd name="T15" fmla="*/ 0 h 1139"/>
                  <a:gd name="T16" fmla="*/ 0 w 274"/>
                  <a:gd name="T17" fmla="*/ 0 h 1139"/>
                  <a:gd name="T18" fmla="*/ 0 w 274"/>
                  <a:gd name="T19" fmla="*/ 0 h 1139"/>
                  <a:gd name="T20" fmla="*/ 0 w 274"/>
                  <a:gd name="T21" fmla="*/ 0 h 1139"/>
                  <a:gd name="T22" fmla="*/ 0 w 274"/>
                  <a:gd name="T23" fmla="*/ 0 h 1139"/>
                  <a:gd name="T24" fmla="*/ 0 w 274"/>
                  <a:gd name="T25" fmla="*/ 0 h 1139"/>
                  <a:gd name="T26" fmla="*/ 0 w 274"/>
                  <a:gd name="T27" fmla="*/ 0 h 1139"/>
                  <a:gd name="T28" fmla="*/ 0 w 274"/>
                  <a:gd name="T29" fmla="*/ 0 h 1139"/>
                  <a:gd name="T30" fmla="*/ 0 w 274"/>
                  <a:gd name="T31" fmla="*/ 0 h 1139"/>
                  <a:gd name="T32" fmla="*/ 0 w 274"/>
                  <a:gd name="T33" fmla="*/ 0 h 1139"/>
                  <a:gd name="T34" fmla="*/ 0 w 274"/>
                  <a:gd name="T35" fmla="*/ 0 h 1139"/>
                  <a:gd name="T36" fmla="*/ 0 w 274"/>
                  <a:gd name="T37" fmla="*/ 0 h 1139"/>
                  <a:gd name="T38" fmla="*/ 0 w 274"/>
                  <a:gd name="T39" fmla="*/ 0 h 1139"/>
                  <a:gd name="T40" fmla="*/ 0 w 274"/>
                  <a:gd name="T41" fmla="*/ 0 h 1139"/>
                  <a:gd name="T42" fmla="*/ 0 w 274"/>
                  <a:gd name="T43" fmla="*/ 0 h 1139"/>
                  <a:gd name="T44" fmla="*/ 0 w 274"/>
                  <a:gd name="T45" fmla="*/ 0 h 1139"/>
                  <a:gd name="T46" fmla="*/ 0 w 274"/>
                  <a:gd name="T47" fmla="*/ 0 h 1139"/>
                  <a:gd name="T48" fmla="*/ 0 w 274"/>
                  <a:gd name="T49" fmla="*/ 0 h 1139"/>
                  <a:gd name="T50" fmla="*/ 0 w 274"/>
                  <a:gd name="T51" fmla="*/ 0 h 1139"/>
                  <a:gd name="T52" fmla="*/ 0 w 274"/>
                  <a:gd name="T53" fmla="*/ 0 h 1139"/>
                  <a:gd name="T54" fmla="*/ 0 w 274"/>
                  <a:gd name="T55" fmla="*/ 0 h 1139"/>
                  <a:gd name="T56" fmla="*/ 0 w 274"/>
                  <a:gd name="T57" fmla="*/ 0 h 1139"/>
                  <a:gd name="T58" fmla="*/ 0 w 274"/>
                  <a:gd name="T59" fmla="*/ 0 h 1139"/>
                  <a:gd name="T60" fmla="*/ 0 w 274"/>
                  <a:gd name="T61" fmla="*/ 0 h 1139"/>
                  <a:gd name="T62" fmla="*/ 0 w 274"/>
                  <a:gd name="T63" fmla="*/ 0 h 1139"/>
                  <a:gd name="T64" fmla="*/ 0 w 274"/>
                  <a:gd name="T65" fmla="*/ 0 h 1139"/>
                  <a:gd name="T66" fmla="*/ 0 w 274"/>
                  <a:gd name="T67" fmla="*/ 0 h 1139"/>
                  <a:gd name="T68" fmla="*/ 0 w 274"/>
                  <a:gd name="T69" fmla="*/ 0 h 1139"/>
                  <a:gd name="T70" fmla="*/ 0 w 274"/>
                  <a:gd name="T71" fmla="*/ 0 h 1139"/>
                  <a:gd name="T72" fmla="*/ 0 w 274"/>
                  <a:gd name="T73" fmla="*/ 0 h 1139"/>
                  <a:gd name="T74" fmla="*/ 0 w 274"/>
                  <a:gd name="T75" fmla="*/ 0 h 1139"/>
                  <a:gd name="T76" fmla="*/ 0 w 274"/>
                  <a:gd name="T77" fmla="*/ 0 h 1139"/>
                  <a:gd name="T78" fmla="*/ 0 w 274"/>
                  <a:gd name="T79" fmla="*/ 0 h 1139"/>
                  <a:gd name="T80" fmla="*/ 0 w 274"/>
                  <a:gd name="T81" fmla="*/ 0 h 1139"/>
                  <a:gd name="T82" fmla="*/ 0 w 274"/>
                  <a:gd name="T83" fmla="*/ 0 h 1139"/>
                  <a:gd name="T84" fmla="*/ 0 w 274"/>
                  <a:gd name="T85" fmla="*/ 0 h 1139"/>
                  <a:gd name="T86" fmla="*/ 0 w 274"/>
                  <a:gd name="T87" fmla="*/ 0 h 1139"/>
                  <a:gd name="T88" fmla="*/ 0 w 274"/>
                  <a:gd name="T89" fmla="*/ 0 h 1139"/>
                  <a:gd name="T90" fmla="*/ 0 w 274"/>
                  <a:gd name="T91" fmla="*/ 0 h 1139"/>
                  <a:gd name="T92" fmla="*/ 0 w 274"/>
                  <a:gd name="T93" fmla="*/ 0 h 1139"/>
                  <a:gd name="T94" fmla="*/ 0 w 274"/>
                  <a:gd name="T95" fmla="*/ 0 h 1139"/>
                  <a:gd name="T96" fmla="*/ 0 w 274"/>
                  <a:gd name="T97" fmla="*/ 0 h 1139"/>
                  <a:gd name="T98" fmla="*/ 0 w 274"/>
                  <a:gd name="T99" fmla="*/ 0 h 1139"/>
                  <a:gd name="T100" fmla="*/ 0 w 274"/>
                  <a:gd name="T101" fmla="*/ 0 h 1139"/>
                  <a:gd name="T102" fmla="*/ 0 w 274"/>
                  <a:gd name="T103" fmla="*/ 0 h 1139"/>
                  <a:gd name="T104" fmla="*/ 0 w 274"/>
                  <a:gd name="T105" fmla="*/ 0 h 11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4"/>
                  <a:gd name="T160" fmla="*/ 0 h 1139"/>
                  <a:gd name="T161" fmla="*/ 274 w 274"/>
                  <a:gd name="T162" fmla="*/ 1139 h 11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4" h="1139">
                    <a:moveTo>
                      <a:pt x="64" y="23"/>
                    </a:moveTo>
                    <a:lnTo>
                      <a:pt x="64" y="51"/>
                    </a:lnTo>
                    <a:lnTo>
                      <a:pt x="69" y="59"/>
                    </a:lnTo>
                    <a:lnTo>
                      <a:pt x="57" y="83"/>
                    </a:lnTo>
                    <a:lnTo>
                      <a:pt x="64" y="88"/>
                    </a:lnTo>
                    <a:lnTo>
                      <a:pt x="62" y="97"/>
                    </a:lnTo>
                    <a:lnTo>
                      <a:pt x="70" y="129"/>
                    </a:lnTo>
                    <a:lnTo>
                      <a:pt x="70" y="135"/>
                    </a:lnTo>
                    <a:lnTo>
                      <a:pt x="23" y="165"/>
                    </a:lnTo>
                    <a:lnTo>
                      <a:pt x="0" y="401"/>
                    </a:lnTo>
                    <a:lnTo>
                      <a:pt x="29" y="441"/>
                    </a:lnTo>
                    <a:lnTo>
                      <a:pt x="19" y="569"/>
                    </a:lnTo>
                    <a:lnTo>
                      <a:pt x="37" y="584"/>
                    </a:lnTo>
                    <a:lnTo>
                      <a:pt x="46" y="782"/>
                    </a:lnTo>
                    <a:lnTo>
                      <a:pt x="59" y="984"/>
                    </a:lnTo>
                    <a:lnTo>
                      <a:pt x="55" y="996"/>
                    </a:lnTo>
                    <a:lnTo>
                      <a:pt x="5" y="1035"/>
                    </a:lnTo>
                    <a:lnTo>
                      <a:pt x="12" y="1042"/>
                    </a:lnTo>
                    <a:lnTo>
                      <a:pt x="29" y="1048"/>
                    </a:lnTo>
                    <a:lnTo>
                      <a:pt x="58" y="1042"/>
                    </a:lnTo>
                    <a:lnTo>
                      <a:pt x="85" y="1027"/>
                    </a:lnTo>
                    <a:lnTo>
                      <a:pt x="108" y="1019"/>
                    </a:lnTo>
                    <a:lnTo>
                      <a:pt x="108" y="1053"/>
                    </a:lnTo>
                    <a:lnTo>
                      <a:pt x="117" y="1054"/>
                    </a:lnTo>
                    <a:lnTo>
                      <a:pt x="101" y="1084"/>
                    </a:lnTo>
                    <a:lnTo>
                      <a:pt x="109" y="1133"/>
                    </a:lnTo>
                    <a:lnTo>
                      <a:pt x="126" y="1139"/>
                    </a:lnTo>
                    <a:lnTo>
                      <a:pt x="156" y="1099"/>
                    </a:lnTo>
                    <a:lnTo>
                      <a:pt x="156" y="1071"/>
                    </a:lnTo>
                    <a:lnTo>
                      <a:pt x="165" y="1066"/>
                    </a:lnTo>
                    <a:lnTo>
                      <a:pt x="176" y="808"/>
                    </a:lnTo>
                    <a:lnTo>
                      <a:pt x="165" y="781"/>
                    </a:lnTo>
                    <a:lnTo>
                      <a:pt x="196" y="608"/>
                    </a:lnTo>
                    <a:lnTo>
                      <a:pt x="216" y="601"/>
                    </a:lnTo>
                    <a:lnTo>
                      <a:pt x="224" y="421"/>
                    </a:lnTo>
                    <a:lnTo>
                      <a:pt x="274" y="400"/>
                    </a:lnTo>
                    <a:lnTo>
                      <a:pt x="252" y="204"/>
                    </a:lnTo>
                    <a:lnTo>
                      <a:pt x="175" y="151"/>
                    </a:lnTo>
                    <a:lnTo>
                      <a:pt x="155" y="134"/>
                    </a:lnTo>
                    <a:lnTo>
                      <a:pt x="153" y="114"/>
                    </a:lnTo>
                    <a:lnTo>
                      <a:pt x="161" y="102"/>
                    </a:lnTo>
                    <a:lnTo>
                      <a:pt x="169" y="91"/>
                    </a:lnTo>
                    <a:lnTo>
                      <a:pt x="178" y="77"/>
                    </a:lnTo>
                    <a:lnTo>
                      <a:pt x="183" y="64"/>
                    </a:lnTo>
                    <a:lnTo>
                      <a:pt x="183" y="50"/>
                    </a:lnTo>
                    <a:lnTo>
                      <a:pt x="178" y="37"/>
                    </a:lnTo>
                    <a:lnTo>
                      <a:pt x="168" y="21"/>
                    </a:lnTo>
                    <a:lnTo>
                      <a:pt x="155" y="9"/>
                    </a:lnTo>
                    <a:lnTo>
                      <a:pt x="138" y="2"/>
                    </a:lnTo>
                    <a:lnTo>
                      <a:pt x="119" y="0"/>
                    </a:lnTo>
                    <a:lnTo>
                      <a:pt x="101" y="3"/>
                    </a:lnTo>
                    <a:lnTo>
                      <a:pt x="85" y="7"/>
                    </a:lnTo>
                    <a:lnTo>
                      <a:pt x="64" y="23"/>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61" name="Freeform 71"/>
              <p:cNvSpPr>
                <a:spLocks/>
              </p:cNvSpPr>
              <p:nvPr/>
            </p:nvSpPr>
            <p:spPr bwMode="auto">
              <a:xfrm>
                <a:off x="1797" y="2713"/>
                <a:ext cx="37" cy="127"/>
              </a:xfrm>
              <a:custGeom>
                <a:avLst/>
                <a:gdLst>
                  <a:gd name="T0" fmla="*/ 0 w 288"/>
                  <a:gd name="T1" fmla="*/ 0 h 890"/>
                  <a:gd name="T2" fmla="*/ 0 w 288"/>
                  <a:gd name="T3" fmla="*/ 0 h 890"/>
                  <a:gd name="T4" fmla="*/ 0 w 288"/>
                  <a:gd name="T5" fmla="*/ 0 h 890"/>
                  <a:gd name="T6" fmla="*/ 0 w 288"/>
                  <a:gd name="T7" fmla="*/ 0 h 890"/>
                  <a:gd name="T8" fmla="*/ 0 w 288"/>
                  <a:gd name="T9" fmla="*/ 0 h 890"/>
                  <a:gd name="T10" fmla="*/ 0 w 288"/>
                  <a:gd name="T11" fmla="*/ 0 h 890"/>
                  <a:gd name="T12" fmla="*/ 0 w 288"/>
                  <a:gd name="T13" fmla="*/ 0 h 890"/>
                  <a:gd name="T14" fmla="*/ 0 w 288"/>
                  <a:gd name="T15" fmla="*/ 0 h 890"/>
                  <a:gd name="T16" fmla="*/ 0 w 288"/>
                  <a:gd name="T17" fmla="*/ 0 h 890"/>
                  <a:gd name="T18" fmla="*/ 0 w 288"/>
                  <a:gd name="T19" fmla="*/ 0 h 890"/>
                  <a:gd name="T20" fmla="*/ 0 w 288"/>
                  <a:gd name="T21" fmla="*/ 0 h 890"/>
                  <a:gd name="T22" fmla="*/ 0 w 288"/>
                  <a:gd name="T23" fmla="*/ 0 h 890"/>
                  <a:gd name="T24" fmla="*/ 0 w 288"/>
                  <a:gd name="T25" fmla="*/ 0 h 890"/>
                  <a:gd name="T26" fmla="*/ 0 w 288"/>
                  <a:gd name="T27" fmla="*/ 0 h 890"/>
                  <a:gd name="T28" fmla="*/ 0 w 288"/>
                  <a:gd name="T29" fmla="*/ 0 h 890"/>
                  <a:gd name="T30" fmla="*/ 0 w 288"/>
                  <a:gd name="T31" fmla="*/ 0 h 890"/>
                  <a:gd name="T32" fmla="*/ 0 w 288"/>
                  <a:gd name="T33" fmla="*/ 0 h 890"/>
                  <a:gd name="T34" fmla="*/ 0 w 288"/>
                  <a:gd name="T35" fmla="*/ 0 h 890"/>
                  <a:gd name="T36" fmla="*/ 0 w 288"/>
                  <a:gd name="T37" fmla="*/ 0 h 890"/>
                  <a:gd name="T38" fmla="*/ 0 w 288"/>
                  <a:gd name="T39" fmla="*/ 0 h 890"/>
                  <a:gd name="T40" fmla="*/ 0 w 288"/>
                  <a:gd name="T41" fmla="*/ 0 h 890"/>
                  <a:gd name="T42" fmla="*/ 0 w 288"/>
                  <a:gd name="T43" fmla="*/ 0 h 890"/>
                  <a:gd name="T44" fmla="*/ 0 w 288"/>
                  <a:gd name="T45" fmla="*/ 0 h 890"/>
                  <a:gd name="T46" fmla="*/ 0 w 288"/>
                  <a:gd name="T47" fmla="*/ 0 h 890"/>
                  <a:gd name="T48" fmla="*/ 0 w 288"/>
                  <a:gd name="T49" fmla="*/ 0 h 890"/>
                  <a:gd name="T50" fmla="*/ 0 w 288"/>
                  <a:gd name="T51" fmla="*/ 0 h 890"/>
                  <a:gd name="T52" fmla="*/ 0 w 288"/>
                  <a:gd name="T53" fmla="*/ 0 h 890"/>
                  <a:gd name="T54" fmla="*/ 0 w 288"/>
                  <a:gd name="T55" fmla="*/ 0 h 890"/>
                  <a:gd name="T56" fmla="*/ 0 w 288"/>
                  <a:gd name="T57" fmla="*/ 0 h 890"/>
                  <a:gd name="T58" fmla="*/ 0 w 288"/>
                  <a:gd name="T59" fmla="*/ 0 h 890"/>
                  <a:gd name="T60" fmla="*/ 0 w 288"/>
                  <a:gd name="T61" fmla="*/ 0 h 890"/>
                  <a:gd name="T62" fmla="*/ 0 w 288"/>
                  <a:gd name="T63" fmla="*/ 0 h 890"/>
                  <a:gd name="T64" fmla="*/ 0 w 288"/>
                  <a:gd name="T65" fmla="*/ 0 h 890"/>
                  <a:gd name="T66" fmla="*/ 0 w 288"/>
                  <a:gd name="T67" fmla="*/ 0 h 890"/>
                  <a:gd name="T68" fmla="*/ 0 w 288"/>
                  <a:gd name="T69" fmla="*/ 0 h 890"/>
                  <a:gd name="T70" fmla="*/ 0 w 288"/>
                  <a:gd name="T71" fmla="*/ 0 h 890"/>
                  <a:gd name="T72" fmla="*/ 0 w 288"/>
                  <a:gd name="T73" fmla="*/ 0 h 8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890"/>
                  <a:gd name="T113" fmla="*/ 288 w 288"/>
                  <a:gd name="T114" fmla="*/ 890 h 8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890">
                    <a:moveTo>
                      <a:pt x="216" y="10"/>
                    </a:moveTo>
                    <a:lnTo>
                      <a:pt x="181" y="0"/>
                    </a:lnTo>
                    <a:lnTo>
                      <a:pt x="144" y="5"/>
                    </a:lnTo>
                    <a:lnTo>
                      <a:pt x="117" y="27"/>
                    </a:lnTo>
                    <a:lnTo>
                      <a:pt x="108" y="56"/>
                    </a:lnTo>
                    <a:lnTo>
                      <a:pt x="116" y="88"/>
                    </a:lnTo>
                    <a:lnTo>
                      <a:pt x="104" y="107"/>
                    </a:lnTo>
                    <a:lnTo>
                      <a:pt x="85" y="116"/>
                    </a:lnTo>
                    <a:lnTo>
                      <a:pt x="35" y="135"/>
                    </a:lnTo>
                    <a:lnTo>
                      <a:pt x="20" y="147"/>
                    </a:lnTo>
                    <a:lnTo>
                      <a:pt x="0" y="291"/>
                    </a:lnTo>
                    <a:lnTo>
                      <a:pt x="8" y="320"/>
                    </a:lnTo>
                    <a:lnTo>
                      <a:pt x="61" y="332"/>
                    </a:lnTo>
                    <a:lnTo>
                      <a:pt x="53" y="467"/>
                    </a:lnTo>
                    <a:lnTo>
                      <a:pt x="89" y="481"/>
                    </a:lnTo>
                    <a:lnTo>
                      <a:pt x="98" y="579"/>
                    </a:lnTo>
                    <a:lnTo>
                      <a:pt x="91" y="752"/>
                    </a:lnTo>
                    <a:lnTo>
                      <a:pt x="89" y="847"/>
                    </a:lnTo>
                    <a:lnTo>
                      <a:pt x="98" y="850"/>
                    </a:lnTo>
                    <a:lnTo>
                      <a:pt x="98" y="858"/>
                    </a:lnTo>
                    <a:lnTo>
                      <a:pt x="126" y="874"/>
                    </a:lnTo>
                    <a:lnTo>
                      <a:pt x="144" y="886"/>
                    </a:lnTo>
                    <a:lnTo>
                      <a:pt x="154" y="890"/>
                    </a:lnTo>
                    <a:lnTo>
                      <a:pt x="169" y="890"/>
                    </a:lnTo>
                    <a:lnTo>
                      <a:pt x="182" y="887"/>
                    </a:lnTo>
                    <a:lnTo>
                      <a:pt x="185" y="883"/>
                    </a:lnTo>
                    <a:lnTo>
                      <a:pt x="182" y="876"/>
                    </a:lnTo>
                    <a:lnTo>
                      <a:pt x="176" y="868"/>
                    </a:lnTo>
                    <a:lnTo>
                      <a:pt x="167" y="857"/>
                    </a:lnTo>
                    <a:lnTo>
                      <a:pt x="153" y="847"/>
                    </a:lnTo>
                    <a:lnTo>
                      <a:pt x="162" y="850"/>
                    </a:lnTo>
                    <a:lnTo>
                      <a:pt x="162" y="838"/>
                    </a:lnTo>
                    <a:lnTo>
                      <a:pt x="204" y="855"/>
                    </a:lnTo>
                    <a:lnTo>
                      <a:pt x="220" y="855"/>
                    </a:lnTo>
                    <a:lnTo>
                      <a:pt x="225" y="850"/>
                    </a:lnTo>
                    <a:lnTo>
                      <a:pt x="225" y="844"/>
                    </a:lnTo>
                    <a:lnTo>
                      <a:pt x="223" y="839"/>
                    </a:lnTo>
                    <a:lnTo>
                      <a:pt x="220" y="832"/>
                    </a:lnTo>
                    <a:lnTo>
                      <a:pt x="210" y="824"/>
                    </a:lnTo>
                    <a:lnTo>
                      <a:pt x="203" y="816"/>
                    </a:lnTo>
                    <a:lnTo>
                      <a:pt x="213" y="815"/>
                    </a:lnTo>
                    <a:lnTo>
                      <a:pt x="222" y="731"/>
                    </a:lnTo>
                    <a:lnTo>
                      <a:pt x="225" y="597"/>
                    </a:lnTo>
                    <a:lnTo>
                      <a:pt x="243" y="488"/>
                    </a:lnTo>
                    <a:lnTo>
                      <a:pt x="247" y="456"/>
                    </a:lnTo>
                    <a:lnTo>
                      <a:pt x="252" y="440"/>
                    </a:lnTo>
                    <a:lnTo>
                      <a:pt x="240" y="374"/>
                    </a:lnTo>
                    <a:lnTo>
                      <a:pt x="235" y="343"/>
                    </a:lnTo>
                    <a:lnTo>
                      <a:pt x="243" y="346"/>
                    </a:lnTo>
                    <a:lnTo>
                      <a:pt x="248" y="342"/>
                    </a:lnTo>
                    <a:lnTo>
                      <a:pt x="252" y="342"/>
                    </a:lnTo>
                    <a:lnTo>
                      <a:pt x="259" y="338"/>
                    </a:lnTo>
                    <a:lnTo>
                      <a:pt x="268" y="338"/>
                    </a:lnTo>
                    <a:lnTo>
                      <a:pt x="271" y="332"/>
                    </a:lnTo>
                    <a:lnTo>
                      <a:pt x="276" y="330"/>
                    </a:lnTo>
                    <a:lnTo>
                      <a:pt x="279" y="324"/>
                    </a:lnTo>
                    <a:lnTo>
                      <a:pt x="285" y="320"/>
                    </a:lnTo>
                    <a:lnTo>
                      <a:pt x="288" y="312"/>
                    </a:lnTo>
                    <a:lnTo>
                      <a:pt x="274" y="283"/>
                    </a:lnTo>
                    <a:lnTo>
                      <a:pt x="280" y="264"/>
                    </a:lnTo>
                    <a:lnTo>
                      <a:pt x="252" y="283"/>
                    </a:lnTo>
                    <a:lnTo>
                      <a:pt x="211" y="152"/>
                    </a:lnTo>
                    <a:lnTo>
                      <a:pt x="179" y="126"/>
                    </a:lnTo>
                    <a:lnTo>
                      <a:pt x="185" y="120"/>
                    </a:lnTo>
                    <a:lnTo>
                      <a:pt x="213" y="116"/>
                    </a:lnTo>
                    <a:lnTo>
                      <a:pt x="216" y="99"/>
                    </a:lnTo>
                    <a:lnTo>
                      <a:pt x="207" y="95"/>
                    </a:lnTo>
                    <a:lnTo>
                      <a:pt x="217" y="94"/>
                    </a:lnTo>
                    <a:lnTo>
                      <a:pt x="216" y="88"/>
                    </a:lnTo>
                    <a:lnTo>
                      <a:pt x="226" y="84"/>
                    </a:lnTo>
                    <a:lnTo>
                      <a:pt x="219" y="63"/>
                    </a:lnTo>
                    <a:lnTo>
                      <a:pt x="225" y="60"/>
                    </a:lnTo>
                    <a:lnTo>
                      <a:pt x="222" y="31"/>
                    </a:lnTo>
                    <a:lnTo>
                      <a:pt x="229" y="31"/>
                    </a:lnTo>
                    <a:lnTo>
                      <a:pt x="216" y="1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62" name="Freeform 72"/>
              <p:cNvSpPr>
                <a:spLocks/>
              </p:cNvSpPr>
              <p:nvPr/>
            </p:nvSpPr>
            <p:spPr bwMode="auto">
              <a:xfrm>
                <a:off x="1419" y="2734"/>
                <a:ext cx="33" cy="169"/>
              </a:xfrm>
              <a:custGeom>
                <a:avLst/>
                <a:gdLst>
                  <a:gd name="T0" fmla="*/ 0 w 256"/>
                  <a:gd name="T1" fmla="*/ 0 h 1185"/>
                  <a:gd name="T2" fmla="*/ 0 w 256"/>
                  <a:gd name="T3" fmla="*/ 0 h 1185"/>
                  <a:gd name="T4" fmla="*/ 0 w 256"/>
                  <a:gd name="T5" fmla="*/ 0 h 1185"/>
                  <a:gd name="T6" fmla="*/ 0 w 256"/>
                  <a:gd name="T7" fmla="*/ 0 h 1185"/>
                  <a:gd name="T8" fmla="*/ 0 w 256"/>
                  <a:gd name="T9" fmla="*/ 0 h 1185"/>
                  <a:gd name="T10" fmla="*/ 0 w 256"/>
                  <a:gd name="T11" fmla="*/ 0 h 1185"/>
                  <a:gd name="T12" fmla="*/ 0 w 256"/>
                  <a:gd name="T13" fmla="*/ 0 h 1185"/>
                  <a:gd name="T14" fmla="*/ 0 w 256"/>
                  <a:gd name="T15" fmla="*/ 0 h 1185"/>
                  <a:gd name="T16" fmla="*/ 0 w 256"/>
                  <a:gd name="T17" fmla="*/ 0 h 1185"/>
                  <a:gd name="T18" fmla="*/ 0 w 256"/>
                  <a:gd name="T19" fmla="*/ 0 h 1185"/>
                  <a:gd name="T20" fmla="*/ 0 w 256"/>
                  <a:gd name="T21" fmla="*/ 0 h 1185"/>
                  <a:gd name="T22" fmla="*/ 0 w 256"/>
                  <a:gd name="T23" fmla="*/ 0 h 1185"/>
                  <a:gd name="T24" fmla="*/ 0 w 256"/>
                  <a:gd name="T25" fmla="*/ 0 h 1185"/>
                  <a:gd name="T26" fmla="*/ 0 w 256"/>
                  <a:gd name="T27" fmla="*/ 0 h 1185"/>
                  <a:gd name="T28" fmla="*/ 0 w 256"/>
                  <a:gd name="T29" fmla="*/ 0 h 1185"/>
                  <a:gd name="T30" fmla="*/ 0 w 256"/>
                  <a:gd name="T31" fmla="*/ 0 h 1185"/>
                  <a:gd name="T32" fmla="*/ 0 w 256"/>
                  <a:gd name="T33" fmla="*/ 0 h 1185"/>
                  <a:gd name="T34" fmla="*/ 0 w 256"/>
                  <a:gd name="T35" fmla="*/ 0 h 1185"/>
                  <a:gd name="T36" fmla="*/ 0 w 256"/>
                  <a:gd name="T37" fmla="*/ 0 h 1185"/>
                  <a:gd name="T38" fmla="*/ 0 w 256"/>
                  <a:gd name="T39" fmla="*/ 0 h 1185"/>
                  <a:gd name="T40" fmla="*/ 0 w 256"/>
                  <a:gd name="T41" fmla="*/ 0 h 1185"/>
                  <a:gd name="T42" fmla="*/ 0 w 256"/>
                  <a:gd name="T43" fmla="*/ 0 h 1185"/>
                  <a:gd name="T44" fmla="*/ 0 w 256"/>
                  <a:gd name="T45" fmla="*/ 0 h 1185"/>
                  <a:gd name="T46" fmla="*/ 0 w 256"/>
                  <a:gd name="T47" fmla="*/ 0 h 1185"/>
                  <a:gd name="T48" fmla="*/ 0 w 256"/>
                  <a:gd name="T49" fmla="*/ 0 h 1185"/>
                  <a:gd name="T50" fmla="*/ 0 w 256"/>
                  <a:gd name="T51" fmla="*/ 0 h 1185"/>
                  <a:gd name="T52" fmla="*/ 0 w 256"/>
                  <a:gd name="T53" fmla="*/ 0 h 1185"/>
                  <a:gd name="T54" fmla="*/ 0 w 256"/>
                  <a:gd name="T55" fmla="*/ 0 h 1185"/>
                  <a:gd name="T56" fmla="*/ 0 w 256"/>
                  <a:gd name="T57" fmla="*/ 0 h 1185"/>
                  <a:gd name="T58" fmla="*/ 0 w 256"/>
                  <a:gd name="T59" fmla="*/ 0 h 1185"/>
                  <a:gd name="T60" fmla="*/ 0 w 256"/>
                  <a:gd name="T61" fmla="*/ 0 h 1185"/>
                  <a:gd name="T62" fmla="*/ 0 w 256"/>
                  <a:gd name="T63" fmla="*/ 0 h 1185"/>
                  <a:gd name="T64" fmla="*/ 0 w 256"/>
                  <a:gd name="T65" fmla="*/ 0 h 1185"/>
                  <a:gd name="T66" fmla="*/ 0 w 256"/>
                  <a:gd name="T67" fmla="*/ 0 h 1185"/>
                  <a:gd name="T68" fmla="*/ 0 w 256"/>
                  <a:gd name="T69" fmla="*/ 0 h 1185"/>
                  <a:gd name="T70" fmla="*/ 0 w 256"/>
                  <a:gd name="T71" fmla="*/ 0 h 1185"/>
                  <a:gd name="T72" fmla="*/ 0 w 256"/>
                  <a:gd name="T73" fmla="*/ 0 h 1185"/>
                  <a:gd name="T74" fmla="*/ 0 w 256"/>
                  <a:gd name="T75" fmla="*/ 0 h 1185"/>
                  <a:gd name="T76" fmla="*/ 0 w 256"/>
                  <a:gd name="T77" fmla="*/ 0 h 1185"/>
                  <a:gd name="T78" fmla="*/ 0 w 256"/>
                  <a:gd name="T79" fmla="*/ 0 h 1185"/>
                  <a:gd name="T80" fmla="*/ 0 w 256"/>
                  <a:gd name="T81" fmla="*/ 0 h 1185"/>
                  <a:gd name="T82" fmla="*/ 0 w 256"/>
                  <a:gd name="T83" fmla="*/ 0 h 1185"/>
                  <a:gd name="T84" fmla="*/ 0 w 256"/>
                  <a:gd name="T85" fmla="*/ 0 h 1185"/>
                  <a:gd name="T86" fmla="*/ 0 w 256"/>
                  <a:gd name="T87" fmla="*/ 0 h 1185"/>
                  <a:gd name="T88" fmla="*/ 0 w 256"/>
                  <a:gd name="T89" fmla="*/ 0 h 1185"/>
                  <a:gd name="T90" fmla="*/ 0 w 256"/>
                  <a:gd name="T91" fmla="*/ 0 h 1185"/>
                  <a:gd name="T92" fmla="*/ 0 w 256"/>
                  <a:gd name="T93" fmla="*/ 0 h 1185"/>
                  <a:gd name="T94" fmla="*/ 0 w 256"/>
                  <a:gd name="T95" fmla="*/ 0 h 1185"/>
                  <a:gd name="T96" fmla="*/ 0 w 256"/>
                  <a:gd name="T97" fmla="*/ 0 h 1185"/>
                  <a:gd name="T98" fmla="*/ 0 w 256"/>
                  <a:gd name="T99" fmla="*/ 0 h 1185"/>
                  <a:gd name="T100" fmla="*/ 0 w 256"/>
                  <a:gd name="T101" fmla="*/ 0 h 1185"/>
                  <a:gd name="T102" fmla="*/ 0 w 256"/>
                  <a:gd name="T103" fmla="*/ 0 h 1185"/>
                  <a:gd name="T104" fmla="*/ 0 w 256"/>
                  <a:gd name="T105" fmla="*/ 0 h 1185"/>
                  <a:gd name="T106" fmla="*/ 0 w 256"/>
                  <a:gd name="T107" fmla="*/ 0 h 1185"/>
                  <a:gd name="T108" fmla="*/ 0 w 256"/>
                  <a:gd name="T109" fmla="*/ 0 h 1185"/>
                  <a:gd name="T110" fmla="*/ 0 w 256"/>
                  <a:gd name="T111" fmla="*/ 0 h 1185"/>
                  <a:gd name="T112" fmla="*/ 0 w 256"/>
                  <a:gd name="T113" fmla="*/ 0 h 1185"/>
                  <a:gd name="T114" fmla="*/ 0 w 256"/>
                  <a:gd name="T115" fmla="*/ 0 h 1185"/>
                  <a:gd name="T116" fmla="*/ 0 w 256"/>
                  <a:gd name="T117" fmla="*/ 0 h 11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6"/>
                  <a:gd name="T178" fmla="*/ 0 h 1185"/>
                  <a:gd name="T179" fmla="*/ 256 w 256"/>
                  <a:gd name="T180" fmla="*/ 1185 h 11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6" h="1185">
                    <a:moveTo>
                      <a:pt x="167" y="17"/>
                    </a:moveTo>
                    <a:lnTo>
                      <a:pt x="106" y="0"/>
                    </a:lnTo>
                    <a:lnTo>
                      <a:pt x="61" y="0"/>
                    </a:lnTo>
                    <a:lnTo>
                      <a:pt x="21" y="10"/>
                    </a:lnTo>
                    <a:lnTo>
                      <a:pt x="6" y="50"/>
                    </a:lnTo>
                    <a:lnTo>
                      <a:pt x="6" y="86"/>
                    </a:lnTo>
                    <a:lnTo>
                      <a:pt x="28" y="128"/>
                    </a:lnTo>
                    <a:lnTo>
                      <a:pt x="45" y="127"/>
                    </a:lnTo>
                    <a:lnTo>
                      <a:pt x="21" y="174"/>
                    </a:lnTo>
                    <a:lnTo>
                      <a:pt x="0" y="255"/>
                    </a:lnTo>
                    <a:lnTo>
                      <a:pt x="0" y="322"/>
                    </a:lnTo>
                    <a:lnTo>
                      <a:pt x="6" y="409"/>
                    </a:lnTo>
                    <a:lnTo>
                      <a:pt x="21" y="494"/>
                    </a:lnTo>
                    <a:lnTo>
                      <a:pt x="51" y="498"/>
                    </a:lnTo>
                    <a:lnTo>
                      <a:pt x="51" y="524"/>
                    </a:lnTo>
                    <a:lnTo>
                      <a:pt x="67" y="534"/>
                    </a:lnTo>
                    <a:lnTo>
                      <a:pt x="67" y="620"/>
                    </a:lnTo>
                    <a:lnTo>
                      <a:pt x="83" y="636"/>
                    </a:lnTo>
                    <a:lnTo>
                      <a:pt x="83" y="796"/>
                    </a:lnTo>
                    <a:lnTo>
                      <a:pt x="83" y="897"/>
                    </a:lnTo>
                    <a:lnTo>
                      <a:pt x="59" y="1009"/>
                    </a:lnTo>
                    <a:lnTo>
                      <a:pt x="50" y="1154"/>
                    </a:lnTo>
                    <a:lnTo>
                      <a:pt x="76" y="1164"/>
                    </a:lnTo>
                    <a:lnTo>
                      <a:pt x="76" y="1181"/>
                    </a:lnTo>
                    <a:lnTo>
                      <a:pt x="120" y="1181"/>
                    </a:lnTo>
                    <a:lnTo>
                      <a:pt x="126" y="1175"/>
                    </a:lnTo>
                    <a:lnTo>
                      <a:pt x="144" y="1175"/>
                    </a:lnTo>
                    <a:lnTo>
                      <a:pt x="145" y="1185"/>
                    </a:lnTo>
                    <a:lnTo>
                      <a:pt x="176" y="1181"/>
                    </a:lnTo>
                    <a:lnTo>
                      <a:pt x="243" y="1175"/>
                    </a:lnTo>
                    <a:lnTo>
                      <a:pt x="243" y="1165"/>
                    </a:lnTo>
                    <a:lnTo>
                      <a:pt x="182" y="1143"/>
                    </a:lnTo>
                    <a:lnTo>
                      <a:pt x="182" y="1122"/>
                    </a:lnTo>
                    <a:lnTo>
                      <a:pt x="235" y="1112"/>
                    </a:lnTo>
                    <a:lnTo>
                      <a:pt x="235" y="1095"/>
                    </a:lnTo>
                    <a:lnTo>
                      <a:pt x="198" y="1074"/>
                    </a:lnTo>
                    <a:lnTo>
                      <a:pt x="198" y="913"/>
                    </a:lnTo>
                    <a:lnTo>
                      <a:pt x="212" y="765"/>
                    </a:lnTo>
                    <a:lnTo>
                      <a:pt x="207" y="617"/>
                    </a:lnTo>
                    <a:lnTo>
                      <a:pt x="205" y="534"/>
                    </a:lnTo>
                    <a:lnTo>
                      <a:pt x="212" y="508"/>
                    </a:lnTo>
                    <a:lnTo>
                      <a:pt x="212" y="393"/>
                    </a:lnTo>
                    <a:lnTo>
                      <a:pt x="256" y="366"/>
                    </a:lnTo>
                    <a:lnTo>
                      <a:pt x="256" y="351"/>
                    </a:lnTo>
                    <a:lnTo>
                      <a:pt x="159" y="191"/>
                    </a:lnTo>
                    <a:lnTo>
                      <a:pt x="113" y="170"/>
                    </a:lnTo>
                    <a:lnTo>
                      <a:pt x="119" y="160"/>
                    </a:lnTo>
                    <a:lnTo>
                      <a:pt x="151" y="154"/>
                    </a:lnTo>
                    <a:lnTo>
                      <a:pt x="151" y="144"/>
                    </a:lnTo>
                    <a:lnTo>
                      <a:pt x="159" y="139"/>
                    </a:lnTo>
                    <a:lnTo>
                      <a:pt x="159" y="128"/>
                    </a:lnTo>
                    <a:lnTo>
                      <a:pt x="167" y="123"/>
                    </a:lnTo>
                    <a:lnTo>
                      <a:pt x="159" y="117"/>
                    </a:lnTo>
                    <a:lnTo>
                      <a:pt x="166" y="113"/>
                    </a:lnTo>
                    <a:lnTo>
                      <a:pt x="151" y="86"/>
                    </a:lnTo>
                    <a:lnTo>
                      <a:pt x="159" y="70"/>
                    </a:lnTo>
                    <a:lnTo>
                      <a:pt x="151" y="54"/>
                    </a:lnTo>
                    <a:lnTo>
                      <a:pt x="166" y="43"/>
                    </a:lnTo>
                    <a:lnTo>
                      <a:pt x="167" y="17"/>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63" name="Freeform 73"/>
              <p:cNvSpPr>
                <a:spLocks/>
              </p:cNvSpPr>
              <p:nvPr/>
            </p:nvSpPr>
            <p:spPr bwMode="auto">
              <a:xfrm>
                <a:off x="1448" y="2757"/>
                <a:ext cx="46" cy="175"/>
              </a:xfrm>
              <a:custGeom>
                <a:avLst/>
                <a:gdLst>
                  <a:gd name="T0" fmla="*/ 0 w 370"/>
                  <a:gd name="T1" fmla="*/ 0 h 1221"/>
                  <a:gd name="T2" fmla="*/ 0 w 370"/>
                  <a:gd name="T3" fmla="*/ 0 h 1221"/>
                  <a:gd name="T4" fmla="*/ 0 w 370"/>
                  <a:gd name="T5" fmla="*/ 0 h 1221"/>
                  <a:gd name="T6" fmla="*/ 0 w 370"/>
                  <a:gd name="T7" fmla="*/ 0 h 1221"/>
                  <a:gd name="T8" fmla="*/ 0 w 370"/>
                  <a:gd name="T9" fmla="*/ 0 h 1221"/>
                  <a:gd name="T10" fmla="*/ 0 w 370"/>
                  <a:gd name="T11" fmla="*/ 0 h 1221"/>
                  <a:gd name="T12" fmla="*/ 0 w 370"/>
                  <a:gd name="T13" fmla="*/ 0 h 1221"/>
                  <a:gd name="T14" fmla="*/ 0 w 370"/>
                  <a:gd name="T15" fmla="*/ 0 h 1221"/>
                  <a:gd name="T16" fmla="*/ 0 w 370"/>
                  <a:gd name="T17" fmla="*/ 0 h 1221"/>
                  <a:gd name="T18" fmla="*/ 0 w 370"/>
                  <a:gd name="T19" fmla="*/ 0 h 1221"/>
                  <a:gd name="T20" fmla="*/ 0 w 370"/>
                  <a:gd name="T21" fmla="*/ 0 h 1221"/>
                  <a:gd name="T22" fmla="*/ 0 w 370"/>
                  <a:gd name="T23" fmla="*/ 0 h 1221"/>
                  <a:gd name="T24" fmla="*/ 0 w 370"/>
                  <a:gd name="T25" fmla="*/ 0 h 1221"/>
                  <a:gd name="T26" fmla="*/ 0 w 370"/>
                  <a:gd name="T27" fmla="*/ 0 h 1221"/>
                  <a:gd name="T28" fmla="*/ 0 w 370"/>
                  <a:gd name="T29" fmla="*/ 0 h 1221"/>
                  <a:gd name="T30" fmla="*/ 0 w 370"/>
                  <a:gd name="T31" fmla="*/ 0 h 1221"/>
                  <a:gd name="T32" fmla="*/ 0 w 370"/>
                  <a:gd name="T33" fmla="*/ 0 h 1221"/>
                  <a:gd name="T34" fmla="*/ 0 w 370"/>
                  <a:gd name="T35" fmla="*/ 0 h 1221"/>
                  <a:gd name="T36" fmla="*/ 0 w 370"/>
                  <a:gd name="T37" fmla="*/ 0 h 1221"/>
                  <a:gd name="T38" fmla="*/ 0 w 370"/>
                  <a:gd name="T39" fmla="*/ 0 h 1221"/>
                  <a:gd name="T40" fmla="*/ 0 w 370"/>
                  <a:gd name="T41" fmla="*/ 0 h 1221"/>
                  <a:gd name="T42" fmla="*/ 0 w 370"/>
                  <a:gd name="T43" fmla="*/ 0 h 1221"/>
                  <a:gd name="T44" fmla="*/ 0 w 370"/>
                  <a:gd name="T45" fmla="*/ 0 h 1221"/>
                  <a:gd name="T46" fmla="*/ 0 w 370"/>
                  <a:gd name="T47" fmla="*/ 0 h 1221"/>
                  <a:gd name="T48" fmla="*/ 0 w 370"/>
                  <a:gd name="T49" fmla="*/ 0 h 1221"/>
                  <a:gd name="T50" fmla="*/ 0 w 370"/>
                  <a:gd name="T51" fmla="*/ 0 h 1221"/>
                  <a:gd name="T52" fmla="*/ 0 w 370"/>
                  <a:gd name="T53" fmla="*/ 0 h 1221"/>
                  <a:gd name="T54" fmla="*/ 0 w 370"/>
                  <a:gd name="T55" fmla="*/ 0 h 1221"/>
                  <a:gd name="T56" fmla="*/ 0 w 370"/>
                  <a:gd name="T57" fmla="*/ 0 h 1221"/>
                  <a:gd name="T58" fmla="*/ 0 w 370"/>
                  <a:gd name="T59" fmla="*/ 0 h 1221"/>
                  <a:gd name="T60" fmla="*/ 0 w 370"/>
                  <a:gd name="T61" fmla="*/ 0 h 1221"/>
                  <a:gd name="T62" fmla="*/ 0 w 370"/>
                  <a:gd name="T63" fmla="*/ 0 h 1221"/>
                  <a:gd name="T64" fmla="*/ 0 w 370"/>
                  <a:gd name="T65" fmla="*/ 0 h 1221"/>
                  <a:gd name="T66" fmla="*/ 0 w 370"/>
                  <a:gd name="T67" fmla="*/ 0 h 1221"/>
                  <a:gd name="T68" fmla="*/ 0 w 370"/>
                  <a:gd name="T69" fmla="*/ 0 h 1221"/>
                  <a:gd name="T70" fmla="*/ 0 w 370"/>
                  <a:gd name="T71" fmla="*/ 0 h 1221"/>
                  <a:gd name="T72" fmla="*/ 0 w 370"/>
                  <a:gd name="T73" fmla="*/ 0 h 12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0"/>
                  <a:gd name="T112" fmla="*/ 0 h 1221"/>
                  <a:gd name="T113" fmla="*/ 370 w 370"/>
                  <a:gd name="T114" fmla="*/ 1221 h 12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0" h="1221">
                    <a:moveTo>
                      <a:pt x="186" y="9"/>
                    </a:moveTo>
                    <a:lnTo>
                      <a:pt x="144" y="16"/>
                    </a:lnTo>
                    <a:lnTo>
                      <a:pt x="125" y="63"/>
                    </a:lnTo>
                    <a:lnTo>
                      <a:pt x="125" y="84"/>
                    </a:lnTo>
                    <a:lnTo>
                      <a:pt x="144" y="84"/>
                    </a:lnTo>
                    <a:lnTo>
                      <a:pt x="138" y="92"/>
                    </a:lnTo>
                    <a:lnTo>
                      <a:pt x="144" y="97"/>
                    </a:lnTo>
                    <a:lnTo>
                      <a:pt x="149" y="117"/>
                    </a:lnTo>
                    <a:lnTo>
                      <a:pt x="154" y="120"/>
                    </a:lnTo>
                    <a:lnTo>
                      <a:pt x="167" y="158"/>
                    </a:lnTo>
                    <a:lnTo>
                      <a:pt x="167" y="167"/>
                    </a:lnTo>
                    <a:lnTo>
                      <a:pt x="149" y="167"/>
                    </a:lnTo>
                    <a:lnTo>
                      <a:pt x="120" y="213"/>
                    </a:lnTo>
                    <a:lnTo>
                      <a:pt x="65" y="228"/>
                    </a:lnTo>
                    <a:lnTo>
                      <a:pt x="41" y="265"/>
                    </a:lnTo>
                    <a:lnTo>
                      <a:pt x="12" y="599"/>
                    </a:lnTo>
                    <a:lnTo>
                      <a:pt x="25" y="603"/>
                    </a:lnTo>
                    <a:lnTo>
                      <a:pt x="0" y="662"/>
                    </a:lnTo>
                    <a:lnTo>
                      <a:pt x="12" y="699"/>
                    </a:lnTo>
                    <a:lnTo>
                      <a:pt x="24" y="699"/>
                    </a:lnTo>
                    <a:lnTo>
                      <a:pt x="30" y="707"/>
                    </a:lnTo>
                    <a:lnTo>
                      <a:pt x="41" y="707"/>
                    </a:lnTo>
                    <a:lnTo>
                      <a:pt x="36" y="671"/>
                    </a:lnTo>
                    <a:lnTo>
                      <a:pt x="41" y="650"/>
                    </a:lnTo>
                    <a:lnTo>
                      <a:pt x="47" y="667"/>
                    </a:lnTo>
                    <a:lnTo>
                      <a:pt x="41" y="678"/>
                    </a:lnTo>
                    <a:lnTo>
                      <a:pt x="48" y="687"/>
                    </a:lnTo>
                    <a:lnTo>
                      <a:pt x="60" y="658"/>
                    </a:lnTo>
                    <a:lnTo>
                      <a:pt x="52" y="610"/>
                    </a:lnTo>
                    <a:lnTo>
                      <a:pt x="72" y="612"/>
                    </a:lnTo>
                    <a:lnTo>
                      <a:pt x="60" y="914"/>
                    </a:lnTo>
                    <a:lnTo>
                      <a:pt x="121" y="931"/>
                    </a:lnTo>
                    <a:lnTo>
                      <a:pt x="149" y="1108"/>
                    </a:lnTo>
                    <a:lnTo>
                      <a:pt x="144" y="1125"/>
                    </a:lnTo>
                    <a:lnTo>
                      <a:pt x="131" y="1200"/>
                    </a:lnTo>
                    <a:lnTo>
                      <a:pt x="131" y="1213"/>
                    </a:lnTo>
                    <a:lnTo>
                      <a:pt x="174" y="1221"/>
                    </a:lnTo>
                    <a:lnTo>
                      <a:pt x="190" y="1201"/>
                    </a:lnTo>
                    <a:lnTo>
                      <a:pt x="181" y="1135"/>
                    </a:lnTo>
                    <a:lnTo>
                      <a:pt x="174" y="1090"/>
                    </a:lnTo>
                    <a:lnTo>
                      <a:pt x="191" y="939"/>
                    </a:lnTo>
                    <a:lnTo>
                      <a:pt x="196" y="940"/>
                    </a:lnTo>
                    <a:lnTo>
                      <a:pt x="215" y="995"/>
                    </a:lnTo>
                    <a:lnTo>
                      <a:pt x="203" y="1086"/>
                    </a:lnTo>
                    <a:lnTo>
                      <a:pt x="190" y="1094"/>
                    </a:lnTo>
                    <a:lnTo>
                      <a:pt x="215" y="1189"/>
                    </a:lnTo>
                    <a:lnTo>
                      <a:pt x="256" y="1200"/>
                    </a:lnTo>
                    <a:lnTo>
                      <a:pt x="263" y="1193"/>
                    </a:lnTo>
                    <a:lnTo>
                      <a:pt x="232" y="1096"/>
                    </a:lnTo>
                    <a:lnTo>
                      <a:pt x="281" y="931"/>
                    </a:lnTo>
                    <a:lnTo>
                      <a:pt x="304" y="918"/>
                    </a:lnTo>
                    <a:lnTo>
                      <a:pt x="304" y="906"/>
                    </a:lnTo>
                    <a:lnTo>
                      <a:pt x="346" y="909"/>
                    </a:lnTo>
                    <a:lnTo>
                      <a:pt x="359" y="931"/>
                    </a:lnTo>
                    <a:lnTo>
                      <a:pt x="370" y="918"/>
                    </a:lnTo>
                    <a:lnTo>
                      <a:pt x="328" y="623"/>
                    </a:lnTo>
                    <a:lnTo>
                      <a:pt x="334" y="624"/>
                    </a:lnTo>
                    <a:lnTo>
                      <a:pt x="334" y="563"/>
                    </a:lnTo>
                    <a:lnTo>
                      <a:pt x="340" y="555"/>
                    </a:lnTo>
                    <a:lnTo>
                      <a:pt x="328" y="411"/>
                    </a:lnTo>
                    <a:lnTo>
                      <a:pt x="316" y="239"/>
                    </a:lnTo>
                    <a:lnTo>
                      <a:pt x="246" y="205"/>
                    </a:lnTo>
                    <a:lnTo>
                      <a:pt x="226" y="167"/>
                    </a:lnTo>
                    <a:lnTo>
                      <a:pt x="245" y="133"/>
                    </a:lnTo>
                    <a:lnTo>
                      <a:pt x="256" y="137"/>
                    </a:lnTo>
                    <a:lnTo>
                      <a:pt x="263" y="121"/>
                    </a:lnTo>
                    <a:lnTo>
                      <a:pt x="263" y="103"/>
                    </a:lnTo>
                    <a:lnTo>
                      <a:pt x="281" y="101"/>
                    </a:lnTo>
                    <a:lnTo>
                      <a:pt x="286" y="51"/>
                    </a:lnTo>
                    <a:lnTo>
                      <a:pt x="269" y="16"/>
                    </a:lnTo>
                    <a:lnTo>
                      <a:pt x="250" y="4"/>
                    </a:lnTo>
                    <a:lnTo>
                      <a:pt x="224" y="4"/>
                    </a:lnTo>
                    <a:lnTo>
                      <a:pt x="205" y="0"/>
                    </a:lnTo>
                    <a:lnTo>
                      <a:pt x="186" y="9"/>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64" name="Freeform 74"/>
              <p:cNvSpPr>
                <a:spLocks/>
              </p:cNvSpPr>
              <p:nvPr/>
            </p:nvSpPr>
            <p:spPr bwMode="auto">
              <a:xfrm>
                <a:off x="1691" y="2756"/>
                <a:ext cx="51" cy="177"/>
              </a:xfrm>
              <a:custGeom>
                <a:avLst/>
                <a:gdLst>
                  <a:gd name="T0" fmla="*/ 0 w 407"/>
                  <a:gd name="T1" fmla="*/ 0 h 1245"/>
                  <a:gd name="T2" fmla="*/ 0 w 407"/>
                  <a:gd name="T3" fmla="*/ 0 h 1245"/>
                  <a:gd name="T4" fmla="*/ 0 w 407"/>
                  <a:gd name="T5" fmla="*/ 0 h 1245"/>
                  <a:gd name="T6" fmla="*/ 0 w 407"/>
                  <a:gd name="T7" fmla="*/ 0 h 1245"/>
                  <a:gd name="T8" fmla="*/ 0 w 407"/>
                  <a:gd name="T9" fmla="*/ 0 h 1245"/>
                  <a:gd name="T10" fmla="*/ 0 w 407"/>
                  <a:gd name="T11" fmla="*/ 0 h 1245"/>
                  <a:gd name="T12" fmla="*/ 0 w 407"/>
                  <a:gd name="T13" fmla="*/ 0 h 1245"/>
                  <a:gd name="T14" fmla="*/ 0 w 407"/>
                  <a:gd name="T15" fmla="*/ 0 h 1245"/>
                  <a:gd name="T16" fmla="*/ 0 w 407"/>
                  <a:gd name="T17" fmla="*/ 0 h 1245"/>
                  <a:gd name="T18" fmla="*/ 0 w 407"/>
                  <a:gd name="T19" fmla="*/ 0 h 1245"/>
                  <a:gd name="T20" fmla="*/ 0 w 407"/>
                  <a:gd name="T21" fmla="*/ 0 h 1245"/>
                  <a:gd name="T22" fmla="*/ 0 w 407"/>
                  <a:gd name="T23" fmla="*/ 0 h 1245"/>
                  <a:gd name="T24" fmla="*/ 0 w 407"/>
                  <a:gd name="T25" fmla="*/ 0 h 1245"/>
                  <a:gd name="T26" fmla="*/ 0 w 407"/>
                  <a:gd name="T27" fmla="*/ 0 h 1245"/>
                  <a:gd name="T28" fmla="*/ 0 w 407"/>
                  <a:gd name="T29" fmla="*/ 0 h 1245"/>
                  <a:gd name="T30" fmla="*/ 0 w 407"/>
                  <a:gd name="T31" fmla="*/ 0 h 1245"/>
                  <a:gd name="T32" fmla="*/ 0 w 407"/>
                  <a:gd name="T33" fmla="*/ 0 h 1245"/>
                  <a:gd name="T34" fmla="*/ 0 w 407"/>
                  <a:gd name="T35" fmla="*/ 0 h 1245"/>
                  <a:gd name="T36" fmla="*/ 0 w 407"/>
                  <a:gd name="T37" fmla="*/ 0 h 1245"/>
                  <a:gd name="T38" fmla="*/ 0 w 407"/>
                  <a:gd name="T39" fmla="*/ 0 h 1245"/>
                  <a:gd name="T40" fmla="*/ 0 w 407"/>
                  <a:gd name="T41" fmla="*/ 0 h 1245"/>
                  <a:gd name="T42" fmla="*/ 0 w 407"/>
                  <a:gd name="T43" fmla="*/ 0 h 1245"/>
                  <a:gd name="T44" fmla="*/ 0 w 407"/>
                  <a:gd name="T45" fmla="*/ 0 h 1245"/>
                  <a:gd name="T46" fmla="*/ 0 w 407"/>
                  <a:gd name="T47" fmla="*/ 0 h 1245"/>
                  <a:gd name="T48" fmla="*/ 0 w 407"/>
                  <a:gd name="T49" fmla="*/ 0 h 1245"/>
                  <a:gd name="T50" fmla="*/ 0 w 407"/>
                  <a:gd name="T51" fmla="*/ 0 h 1245"/>
                  <a:gd name="T52" fmla="*/ 0 w 407"/>
                  <a:gd name="T53" fmla="*/ 0 h 1245"/>
                  <a:gd name="T54" fmla="*/ 0 w 407"/>
                  <a:gd name="T55" fmla="*/ 0 h 1245"/>
                  <a:gd name="T56" fmla="*/ 0 w 407"/>
                  <a:gd name="T57" fmla="*/ 0 h 1245"/>
                  <a:gd name="T58" fmla="*/ 0 w 407"/>
                  <a:gd name="T59" fmla="*/ 0 h 1245"/>
                  <a:gd name="T60" fmla="*/ 0 w 407"/>
                  <a:gd name="T61" fmla="*/ 0 h 1245"/>
                  <a:gd name="T62" fmla="*/ 0 w 407"/>
                  <a:gd name="T63" fmla="*/ 0 h 1245"/>
                  <a:gd name="T64" fmla="*/ 0 w 407"/>
                  <a:gd name="T65" fmla="*/ 0 h 1245"/>
                  <a:gd name="T66" fmla="*/ 0 w 407"/>
                  <a:gd name="T67" fmla="*/ 0 h 1245"/>
                  <a:gd name="T68" fmla="*/ 0 w 407"/>
                  <a:gd name="T69" fmla="*/ 0 h 1245"/>
                  <a:gd name="T70" fmla="*/ 0 w 407"/>
                  <a:gd name="T71" fmla="*/ 0 h 1245"/>
                  <a:gd name="T72" fmla="*/ 0 w 407"/>
                  <a:gd name="T73" fmla="*/ 0 h 12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7"/>
                  <a:gd name="T112" fmla="*/ 0 h 1245"/>
                  <a:gd name="T113" fmla="*/ 407 w 407"/>
                  <a:gd name="T114" fmla="*/ 1245 h 12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7" h="1245">
                    <a:moveTo>
                      <a:pt x="201" y="9"/>
                    </a:moveTo>
                    <a:lnTo>
                      <a:pt x="249" y="16"/>
                    </a:lnTo>
                    <a:lnTo>
                      <a:pt x="269" y="64"/>
                    </a:lnTo>
                    <a:lnTo>
                      <a:pt x="269" y="86"/>
                    </a:lnTo>
                    <a:lnTo>
                      <a:pt x="248" y="86"/>
                    </a:lnTo>
                    <a:lnTo>
                      <a:pt x="256" y="93"/>
                    </a:lnTo>
                    <a:lnTo>
                      <a:pt x="249" y="99"/>
                    </a:lnTo>
                    <a:lnTo>
                      <a:pt x="243" y="119"/>
                    </a:lnTo>
                    <a:lnTo>
                      <a:pt x="236" y="122"/>
                    </a:lnTo>
                    <a:lnTo>
                      <a:pt x="222" y="161"/>
                    </a:lnTo>
                    <a:lnTo>
                      <a:pt x="222" y="169"/>
                    </a:lnTo>
                    <a:lnTo>
                      <a:pt x="243" y="169"/>
                    </a:lnTo>
                    <a:lnTo>
                      <a:pt x="275" y="217"/>
                    </a:lnTo>
                    <a:lnTo>
                      <a:pt x="335" y="233"/>
                    </a:lnTo>
                    <a:lnTo>
                      <a:pt x="362" y="271"/>
                    </a:lnTo>
                    <a:lnTo>
                      <a:pt x="394" y="611"/>
                    </a:lnTo>
                    <a:lnTo>
                      <a:pt x="379" y="615"/>
                    </a:lnTo>
                    <a:lnTo>
                      <a:pt x="407" y="675"/>
                    </a:lnTo>
                    <a:lnTo>
                      <a:pt x="394" y="712"/>
                    </a:lnTo>
                    <a:lnTo>
                      <a:pt x="380" y="712"/>
                    </a:lnTo>
                    <a:lnTo>
                      <a:pt x="374" y="721"/>
                    </a:lnTo>
                    <a:lnTo>
                      <a:pt x="362" y="721"/>
                    </a:lnTo>
                    <a:lnTo>
                      <a:pt x="368" y="685"/>
                    </a:lnTo>
                    <a:lnTo>
                      <a:pt x="362" y="663"/>
                    </a:lnTo>
                    <a:lnTo>
                      <a:pt x="356" y="680"/>
                    </a:lnTo>
                    <a:lnTo>
                      <a:pt x="362" y="691"/>
                    </a:lnTo>
                    <a:lnTo>
                      <a:pt x="355" y="700"/>
                    </a:lnTo>
                    <a:lnTo>
                      <a:pt x="341" y="671"/>
                    </a:lnTo>
                    <a:lnTo>
                      <a:pt x="349" y="622"/>
                    </a:lnTo>
                    <a:lnTo>
                      <a:pt x="328" y="624"/>
                    </a:lnTo>
                    <a:lnTo>
                      <a:pt x="341" y="932"/>
                    </a:lnTo>
                    <a:lnTo>
                      <a:pt x="274" y="950"/>
                    </a:lnTo>
                    <a:lnTo>
                      <a:pt x="243" y="1129"/>
                    </a:lnTo>
                    <a:lnTo>
                      <a:pt x="249" y="1147"/>
                    </a:lnTo>
                    <a:lnTo>
                      <a:pt x="263" y="1223"/>
                    </a:lnTo>
                    <a:lnTo>
                      <a:pt x="263" y="1237"/>
                    </a:lnTo>
                    <a:lnTo>
                      <a:pt x="215" y="1245"/>
                    </a:lnTo>
                    <a:lnTo>
                      <a:pt x="197" y="1225"/>
                    </a:lnTo>
                    <a:lnTo>
                      <a:pt x="207" y="1157"/>
                    </a:lnTo>
                    <a:lnTo>
                      <a:pt x="215" y="1112"/>
                    </a:lnTo>
                    <a:lnTo>
                      <a:pt x="196" y="958"/>
                    </a:lnTo>
                    <a:lnTo>
                      <a:pt x="190" y="959"/>
                    </a:lnTo>
                    <a:lnTo>
                      <a:pt x="170" y="1014"/>
                    </a:lnTo>
                    <a:lnTo>
                      <a:pt x="183" y="1107"/>
                    </a:lnTo>
                    <a:lnTo>
                      <a:pt x="197" y="1115"/>
                    </a:lnTo>
                    <a:lnTo>
                      <a:pt x="170" y="1212"/>
                    </a:lnTo>
                    <a:lnTo>
                      <a:pt x="124" y="1224"/>
                    </a:lnTo>
                    <a:lnTo>
                      <a:pt x="116" y="1217"/>
                    </a:lnTo>
                    <a:lnTo>
                      <a:pt x="150" y="1117"/>
                    </a:lnTo>
                    <a:lnTo>
                      <a:pt x="97" y="950"/>
                    </a:lnTo>
                    <a:lnTo>
                      <a:pt x="72" y="936"/>
                    </a:lnTo>
                    <a:lnTo>
                      <a:pt x="72" y="924"/>
                    </a:lnTo>
                    <a:lnTo>
                      <a:pt x="26" y="927"/>
                    </a:lnTo>
                    <a:lnTo>
                      <a:pt x="11" y="950"/>
                    </a:lnTo>
                    <a:lnTo>
                      <a:pt x="0" y="936"/>
                    </a:lnTo>
                    <a:lnTo>
                      <a:pt x="45" y="635"/>
                    </a:lnTo>
                    <a:lnTo>
                      <a:pt x="38" y="636"/>
                    </a:lnTo>
                    <a:lnTo>
                      <a:pt x="38" y="574"/>
                    </a:lnTo>
                    <a:lnTo>
                      <a:pt x="32" y="566"/>
                    </a:lnTo>
                    <a:lnTo>
                      <a:pt x="44" y="419"/>
                    </a:lnTo>
                    <a:lnTo>
                      <a:pt x="59" y="244"/>
                    </a:lnTo>
                    <a:lnTo>
                      <a:pt x="136" y="209"/>
                    </a:lnTo>
                    <a:lnTo>
                      <a:pt x="158" y="169"/>
                    </a:lnTo>
                    <a:lnTo>
                      <a:pt x="137" y="136"/>
                    </a:lnTo>
                    <a:lnTo>
                      <a:pt x="124" y="140"/>
                    </a:lnTo>
                    <a:lnTo>
                      <a:pt x="116" y="123"/>
                    </a:lnTo>
                    <a:lnTo>
                      <a:pt x="116" y="105"/>
                    </a:lnTo>
                    <a:lnTo>
                      <a:pt x="97" y="103"/>
                    </a:lnTo>
                    <a:lnTo>
                      <a:pt x="92" y="52"/>
                    </a:lnTo>
                    <a:lnTo>
                      <a:pt x="110" y="16"/>
                    </a:lnTo>
                    <a:lnTo>
                      <a:pt x="131" y="4"/>
                    </a:lnTo>
                    <a:lnTo>
                      <a:pt x="160" y="4"/>
                    </a:lnTo>
                    <a:lnTo>
                      <a:pt x="181" y="0"/>
                    </a:lnTo>
                    <a:lnTo>
                      <a:pt x="201" y="9"/>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grpSp>
        <p:sp>
          <p:nvSpPr>
            <p:cNvPr id="42051" name="Freeform 75"/>
            <p:cNvSpPr>
              <a:spLocks/>
            </p:cNvSpPr>
            <p:nvPr/>
          </p:nvSpPr>
          <p:spPr bwMode="auto">
            <a:xfrm>
              <a:off x="1683" y="3360"/>
              <a:ext cx="45" cy="226"/>
            </a:xfrm>
            <a:custGeom>
              <a:avLst/>
              <a:gdLst>
                <a:gd name="T0" fmla="*/ 0 w 209"/>
                <a:gd name="T1" fmla="*/ 0 h 882"/>
                <a:gd name="T2" fmla="*/ 0 w 209"/>
                <a:gd name="T3" fmla="*/ 0 h 882"/>
                <a:gd name="T4" fmla="*/ 0 w 209"/>
                <a:gd name="T5" fmla="*/ 0 h 882"/>
                <a:gd name="T6" fmla="*/ 0 w 209"/>
                <a:gd name="T7" fmla="*/ 0 h 882"/>
                <a:gd name="T8" fmla="*/ 0 w 209"/>
                <a:gd name="T9" fmla="*/ 0 h 882"/>
                <a:gd name="T10" fmla="*/ 0 w 209"/>
                <a:gd name="T11" fmla="*/ 0 h 882"/>
                <a:gd name="T12" fmla="*/ 0 w 209"/>
                <a:gd name="T13" fmla="*/ 0 h 882"/>
                <a:gd name="T14" fmla="*/ 0 w 209"/>
                <a:gd name="T15" fmla="*/ 0 h 882"/>
                <a:gd name="T16" fmla="*/ 0 w 209"/>
                <a:gd name="T17" fmla="*/ 0 h 882"/>
                <a:gd name="T18" fmla="*/ 0 w 209"/>
                <a:gd name="T19" fmla="*/ 0 h 882"/>
                <a:gd name="T20" fmla="*/ 0 w 209"/>
                <a:gd name="T21" fmla="*/ 0 h 882"/>
                <a:gd name="T22" fmla="*/ 0 w 209"/>
                <a:gd name="T23" fmla="*/ 0 h 882"/>
                <a:gd name="T24" fmla="*/ 0 w 209"/>
                <a:gd name="T25" fmla="*/ 0 h 882"/>
                <a:gd name="T26" fmla="*/ 0 w 209"/>
                <a:gd name="T27" fmla="*/ 0 h 882"/>
                <a:gd name="T28" fmla="*/ 0 w 209"/>
                <a:gd name="T29" fmla="*/ 0 h 882"/>
                <a:gd name="T30" fmla="*/ 0 w 209"/>
                <a:gd name="T31" fmla="*/ 0 h 882"/>
                <a:gd name="T32" fmla="*/ 0 w 209"/>
                <a:gd name="T33" fmla="*/ 0 h 882"/>
                <a:gd name="T34" fmla="*/ 0 w 209"/>
                <a:gd name="T35" fmla="*/ 0 h 882"/>
                <a:gd name="T36" fmla="*/ 0 w 209"/>
                <a:gd name="T37" fmla="*/ 0 h 882"/>
                <a:gd name="T38" fmla="*/ 0 w 209"/>
                <a:gd name="T39" fmla="*/ 0 h 882"/>
                <a:gd name="T40" fmla="*/ 0 w 209"/>
                <a:gd name="T41" fmla="*/ 0 h 882"/>
                <a:gd name="T42" fmla="*/ 0 w 209"/>
                <a:gd name="T43" fmla="*/ 0 h 882"/>
                <a:gd name="T44" fmla="*/ 0 w 209"/>
                <a:gd name="T45" fmla="*/ 0 h 882"/>
                <a:gd name="T46" fmla="*/ 0 w 209"/>
                <a:gd name="T47" fmla="*/ 0 h 882"/>
                <a:gd name="T48" fmla="*/ 0 w 209"/>
                <a:gd name="T49" fmla="*/ 0 h 882"/>
                <a:gd name="T50" fmla="*/ 0 w 209"/>
                <a:gd name="T51" fmla="*/ 0 h 882"/>
                <a:gd name="T52" fmla="*/ 0 w 209"/>
                <a:gd name="T53" fmla="*/ 0 h 882"/>
                <a:gd name="T54" fmla="*/ 0 w 209"/>
                <a:gd name="T55" fmla="*/ 0 h 882"/>
                <a:gd name="T56" fmla="*/ 0 w 209"/>
                <a:gd name="T57" fmla="*/ 0 h 882"/>
                <a:gd name="T58" fmla="*/ 0 w 209"/>
                <a:gd name="T59" fmla="*/ 0 h 882"/>
                <a:gd name="T60" fmla="*/ 0 w 209"/>
                <a:gd name="T61" fmla="*/ 0 h 882"/>
                <a:gd name="T62" fmla="*/ 0 w 209"/>
                <a:gd name="T63" fmla="*/ 0 h 882"/>
                <a:gd name="T64" fmla="*/ 0 w 209"/>
                <a:gd name="T65" fmla="*/ 0 h 882"/>
                <a:gd name="T66" fmla="*/ 0 w 209"/>
                <a:gd name="T67" fmla="*/ 0 h 882"/>
                <a:gd name="T68" fmla="*/ 0 w 209"/>
                <a:gd name="T69" fmla="*/ 0 h 882"/>
                <a:gd name="T70" fmla="*/ 0 w 209"/>
                <a:gd name="T71" fmla="*/ 0 h 882"/>
                <a:gd name="T72" fmla="*/ 0 w 209"/>
                <a:gd name="T73" fmla="*/ 0 h 882"/>
                <a:gd name="T74" fmla="*/ 0 w 209"/>
                <a:gd name="T75" fmla="*/ 0 h 882"/>
                <a:gd name="T76" fmla="*/ 0 w 209"/>
                <a:gd name="T77" fmla="*/ 0 h 882"/>
                <a:gd name="T78" fmla="*/ 0 w 209"/>
                <a:gd name="T79" fmla="*/ 0 h 882"/>
                <a:gd name="T80" fmla="*/ 0 w 209"/>
                <a:gd name="T81" fmla="*/ 0 h 882"/>
                <a:gd name="T82" fmla="*/ 0 w 209"/>
                <a:gd name="T83" fmla="*/ 0 h 882"/>
                <a:gd name="T84" fmla="*/ 0 w 209"/>
                <a:gd name="T85" fmla="*/ 0 h 882"/>
                <a:gd name="T86" fmla="*/ 0 w 209"/>
                <a:gd name="T87" fmla="*/ 0 h 882"/>
                <a:gd name="T88" fmla="*/ 0 w 209"/>
                <a:gd name="T89" fmla="*/ 0 h 882"/>
                <a:gd name="T90" fmla="*/ 0 w 209"/>
                <a:gd name="T91" fmla="*/ 0 h 882"/>
                <a:gd name="T92" fmla="*/ 0 w 209"/>
                <a:gd name="T93" fmla="*/ 0 h 882"/>
                <a:gd name="T94" fmla="*/ 0 w 209"/>
                <a:gd name="T95" fmla="*/ 0 h 882"/>
                <a:gd name="T96" fmla="*/ 0 w 209"/>
                <a:gd name="T97" fmla="*/ 0 h 882"/>
                <a:gd name="T98" fmla="*/ 0 w 209"/>
                <a:gd name="T99" fmla="*/ 0 h 882"/>
                <a:gd name="T100" fmla="*/ 0 w 209"/>
                <a:gd name="T101" fmla="*/ 0 h 882"/>
                <a:gd name="T102" fmla="*/ 0 w 209"/>
                <a:gd name="T103" fmla="*/ 0 h 882"/>
                <a:gd name="T104" fmla="*/ 0 w 209"/>
                <a:gd name="T105" fmla="*/ 0 h 8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882"/>
                <a:gd name="T161" fmla="*/ 209 w 209"/>
                <a:gd name="T162" fmla="*/ 882 h 8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882">
                  <a:moveTo>
                    <a:pt x="48" y="17"/>
                  </a:moveTo>
                  <a:lnTo>
                    <a:pt x="48" y="40"/>
                  </a:lnTo>
                  <a:lnTo>
                    <a:pt x="52" y="46"/>
                  </a:lnTo>
                  <a:lnTo>
                    <a:pt x="43" y="64"/>
                  </a:lnTo>
                  <a:lnTo>
                    <a:pt x="48" y="69"/>
                  </a:lnTo>
                  <a:lnTo>
                    <a:pt x="47" y="76"/>
                  </a:lnTo>
                  <a:lnTo>
                    <a:pt x="53" y="99"/>
                  </a:lnTo>
                  <a:lnTo>
                    <a:pt x="53" y="104"/>
                  </a:lnTo>
                  <a:lnTo>
                    <a:pt x="17" y="127"/>
                  </a:lnTo>
                  <a:lnTo>
                    <a:pt x="0" y="311"/>
                  </a:lnTo>
                  <a:lnTo>
                    <a:pt x="21" y="342"/>
                  </a:lnTo>
                  <a:lnTo>
                    <a:pt x="13" y="441"/>
                  </a:lnTo>
                  <a:lnTo>
                    <a:pt x="28" y="452"/>
                  </a:lnTo>
                  <a:lnTo>
                    <a:pt x="34" y="607"/>
                  </a:lnTo>
                  <a:lnTo>
                    <a:pt x="45" y="763"/>
                  </a:lnTo>
                  <a:lnTo>
                    <a:pt x="41" y="772"/>
                  </a:lnTo>
                  <a:lnTo>
                    <a:pt x="4" y="801"/>
                  </a:lnTo>
                  <a:lnTo>
                    <a:pt x="8" y="806"/>
                  </a:lnTo>
                  <a:lnTo>
                    <a:pt x="21" y="813"/>
                  </a:lnTo>
                  <a:lnTo>
                    <a:pt x="44" y="806"/>
                  </a:lnTo>
                  <a:lnTo>
                    <a:pt x="65" y="795"/>
                  </a:lnTo>
                  <a:lnTo>
                    <a:pt x="82" y="789"/>
                  </a:lnTo>
                  <a:lnTo>
                    <a:pt x="82" y="816"/>
                  </a:lnTo>
                  <a:lnTo>
                    <a:pt x="89" y="817"/>
                  </a:lnTo>
                  <a:lnTo>
                    <a:pt x="77" y="841"/>
                  </a:lnTo>
                  <a:lnTo>
                    <a:pt x="83" y="877"/>
                  </a:lnTo>
                  <a:lnTo>
                    <a:pt x="97" y="882"/>
                  </a:lnTo>
                  <a:lnTo>
                    <a:pt x="118" y="852"/>
                  </a:lnTo>
                  <a:lnTo>
                    <a:pt x="118" y="830"/>
                  </a:lnTo>
                  <a:lnTo>
                    <a:pt x="126" y="827"/>
                  </a:lnTo>
                  <a:lnTo>
                    <a:pt x="134" y="626"/>
                  </a:lnTo>
                  <a:lnTo>
                    <a:pt x="126" y="606"/>
                  </a:lnTo>
                  <a:lnTo>
                    <a:pt x="150" y="470"/>
                  </a:lnTo>
                  <a:lnTo>
                    <a:pt x="165" y="465"/>
                  </a:lnTo>
                  <a:lnTo>
                    <a:pt x="171" y="326"/>
                  </a:lnTo>
                  <a:lnTo>
                    <a:pt x="209" y="310"/>
                  </a:lnTo>
                  <a:lnTo>
                    <a:pt x="193" y="158"/>
                  </a:lnTo>
                  <a:lnTo>
                    <a:pt x="133" y="117"/>
                  </a:lnTo>
                  <a:lnTo>
                    <a:pt x="118" y="103"/>
                  </a:lnTo>
                  <a:lnTo>
                    <a:pt x="117" y="89"/>
                  </a:lnTo>
                  <a:lnTo>
                    <a:pt x="124" y="79"/>
                  </a:lnTo>
                  <a:lnTo>
                    <a:pt x="130" y="70"/>
                  </a:lnTo>
                  <a:lnTo>
                    <a:pt x="136" y="60"/>
                  </a:lnTo>
                  <a:lnTo>
                    <a:pt x="139" y="49"/>
                  </a:lnTo>
                  <a:lnTo>
                    <a:pt x="139" y="38"/>
                  </a:lnTo>
                  <a:lnTo>
                    <a:pt x="136" y="27"/>
                  </a:lnTo>
                  <a:lnTo>
                    <a:pt x="129" y="15"/>
                  </a:lnTo>
                  <a:lnTo>
                    <a:pt x="118" y="6"/>
                  </a:lnTo>
                  <a:lnTo>
                    <a:pt x="105" y="1"/>
                  </a:lnTo>
                  <a:lnTo>
                    <a:pt x="91" y="0"/>
                  </a:lnTo>
                  <a:lnTo>
                    <a:pt x="77" y="2"/>
                  </a:lnTo>
                  <a:lnTo>
                    <a:pt x="65" y="6"/>
                  </a:lnTo>
                  <a:lnTo>
                    <a:pt x="48" y="17"/>
                  </a:lnTo>
                  <a:close/>
                </a:path>
              </a:pathLst>
            </a:custGeom>
            <a:solidFill>
              <a:srgbClr val="001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52" name="Freeform 76"/>
            <p:cNvSpPr>
              <a:spLocks/>
            </p:cNvSpPr>
            <p:nvPr/>
          </p:nvSpPr>
          <p:spPr bwMode="auto">
            <a:xfrm>
              <a:off x="2124" y="3421"/>
              <a:ext cx="85" cy="330"/>
            </a:xfrm>
            <a:custGeom>
              <a:avLst/>
              <a:gdLst>
                <a:gd name="T0" fmla="*/ 0 w 392"/>
                <a:gd name="T1" fmla="*/ 0 h 1291"/>
                <a:gd name="T2" fmla="*/ 0 w 392"/>
                <a:gd name="T3" fmla="*/ 0 h 1291"/>
                <a:gd name="T4" fmla="*/ 0 w 392"/>
                <a:gd name="T5" fmla="*/ 0 h 1291"/>
                <a:gd name="T6" fmla="*/ 0 w 392"/>
                <a:gd name="T7" fmla="*/ 0 h 1291"/>
                <a:gd name="T8" fmla="*/ 0 w 392"/>
                <a:gd name="T9" fmla="*/ 0 h 1291"/>
                <a:gd name="T10" fmla="*/ 0 w 392"/>
                <a:gd name="T11" fmla="*/ 0 h 1291"/>
                <a:gd name="T12" fmla="*/ 0 w 392"/>
                <a:gd name="T13" fmla="*/ 0 h 1291"/>
                <a:gd name="T14" fmla="*/ 0 w 392"/>
                <a:gd name="T15" fmla="*/ 0 h 1291"/>
                <a:gd name="T16" fmla="*/ 0 w 392"/>
                <a:gd name="T17" fmla="*/ 0 h 1291"/>
                <a:gd name="T18" fmla="*/ 0 w 392"/>
                <a:gd name="T19" fmla="*/ 0 h 1291"/>
                <a:gd name="T20" fmla="*/ 0 w 392"/>
                <a:gd name="T21" fmla="*/ 0 h 1291"/>
                <a:gd name="T22" fmla="*/ 0 w 392"/>
                <a:gd name="T23" fmla="*/ 0 h 1291"/>
                <a:gd name="T24" fmla="*/ 0 w 392"/>
                <a:gd name="T25" fmla="*/ 0 h 1291"/>
                <a:gd name="T26" fmla="*/ 0 w 392"/>
                <a:gd name="T27" fmla="*/ 0 h 1291"/>
                <a:gd name="T28" fmla="*/ 0 w 392"/>
                <a:gd name="T29" fmla="*/ 0 h 1291"/>
                <a:gd name="T30" fmla="*/ 0 w 392"/>
                <a:gd name="T31" fmla="*/ 0 h 1291"/>
                <a:gd name="T32" fmla="*/ 0 w 392"/>
                <a:gd name="T33" fmla="*/ 0 h 1291"/>
                <a:gd name="T34" fmla="*/ 0 w 392"/>
                <a:gd name="T35" fmla="*/ 0 h 1291"/>
                <a:gd name="T36" fmla="*/ 0 w 392"/>
                <a:gd name="T37" fmla="*/ 0 h 1291"/>
                <a:gd name="T38" fmla="*/ 0 w 392"/>
                <a:gd name="T39" fmla="*/ 0 h 1291"/>
                <a:gd name="T40" fmla="*/ 0 w 392"/>
                <a:gd name="T41" fmla="*/ 0 h 1291"/>
                <a:gd name="T42" fmla="*/ 0 w 392"/>
                <a:gd name="T43" fmla="*/ 0 h 1291"/>
                <a:gd name="T44" fmla="*/ 0 w 392"/>
                <a:gd name="T45" fmla="*/ 0 h 1291"/>
                <a:gd name="T46" fmla="*/ 0 w 392"/>
                <a:gd name="T47" fmla="*/ 0 h 1291"/>
                <a:gd name="T48" fmla="*/ 0 w 392"/>
                <a:gd name="T49" fmla="*/ 0 h 1291"/>
                <a:gd name="T50" fmla="*/ 0 w 392"/>
                <a:gd name="T51" fmla="*/ 0 h 1291"/>
                <a:gd name="T52" fmla="*/ 0 w 392"/>
                <a:gd name="T53" fmla="*/ 0 h 1291"/>
                <a:gd name="T54" fmla="*/ 0 w 392"/>
                <a:gd name="T55" fmla="*/ 0 h 1291"/>
                <a:gd name="T56" fmla="*/ 0 w 392"/>
                <a:gd name="T57" fmla="*/ 0 h 1291"/>
                <a:gd name="T58" fmla="*/ 0 w 392"/>
                <a:gd name="T59" fmla="*/ 0 h 1291"/>
                <a:gd name="T60" fmla="*/ 0 w 392"/>
                <a:gd name="T61" fmla="*/ 0 h 1291"/>
                <a:gd name="T62" fmla="*/ 0 w 392"/>
                <a:gd name="T63" fmla="*/ 0 h 1291"/>
                <a:gd name="T64" fmla="*/ 0 w 392"/>
                <a:gd name="T65" fmla="*/ 0 h 1291"/>
                <a:gd name="T66" fmla="*/ 0 w 392"/>
                <a:gd name="T67" fmla="*/ 0 h 1291"/>
                <a:gd name="T68" fmla="*/ 0 w 392"/>
                <a:gd name="T69" fmla="*/ 0 h 1291"/>
                <a:gd name="T70" fmla="*/ 0 w 392"/>
                <a:gd name="T71" fmla="*/ 0 h 1291"/>
                <a:gd name="T72" fmla="*/ 0 w 392"/>
                <a:gd name="T73" fmla="*/ 0 h 12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1291"/>
                <a:gd name="T113" fmla="*/ 392 w 392"/>
                <a:gd name="T114" fmla="*/ 1291 h 12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1291">
                  <a:moveTo>
                    <a:pt x="97" y="17"/>
                  </a:moveTo>
                  <a:lnTo>
                    <a:pt x="146" y="0"/>
                  </a:lnTo>
                  <a:lnTo>
                    <a:pt x="196" y="9"/>
                  </a:lnTo>
                  <a:lnTo>
                    <a:pt x="231" y="43"/>
                  </a:lnTo>
                  <a:lnTo>
                    <a:pt x="245" y="82"/>
                  </a:lnTo>
                  <a:lnTo>
                    <a:pt x="233" y="129"/>
                  </a:lnTo>
                  <a:lnTo>
                    <a:pt x="251" y="157"/>
                  </a:lnTo>
                  <a:lnTo>
                    <a:pt x="276" y="169"/>
                  </a:lnTo>
                  <a:lnTo>
                    <a:pt x="345" y="197"/>
                  </a:lnTo>
                  <a:lnTo>
                    <a:pt x="363" y="216"/>
                  </a:lnTo>
                  <a:lnTo>
                    <a:pt x="392" y="423"/>
                  </a:lnTo>
                  <a:lnTo>
                    <a:pt x="381" y="466"/>
                  </a:lnTo>
                  <a:lnTo>
                    <a:pt x="307" y="482"/>
                  </a:lnTo>
                  <a:lnTo>
                    <a:pt x="320" y="677"/>
                  </a:lnTo>
                  <a:lnTo>
                    <a:pt x="271" y="696"/>
                  </a:lnTo>
                  <a:lnTo>
                    <a:pt x="257" y="839"/>
                  </a:lnTo>
                  <a:lnTo>
                    <a:pt x="267" y="1090"/>
                  </a:lnTo>
                  <a:lnTo>
                    <a:pt x="271" y="1227"/>
                  </a:lnTo>
                  <a:lnTo>
                    <a:pt x="258" y="1231"/>
                  </a:lnTo>
                  <a:lnTo>
                    <a:pt x="258" y="1243"/>
                  </a:lnTo>
                  <a:lnTo>
                    <a:pt x="220" y="1267"/>
                  </a:lnTo>
                  <a:lnTo>
                    <a:pt x="197" y="1285"/>
                  </a:lnTo>
                  <a:lnTo>
                    <a:pt x="182" y="1290"/>
                  </a:lnTo>
                  <a:lnTo>
                    <a:pt x="162" y="1291"/>
                  </a:lnTo>
                  <a:lnTo>
                    <a:pt x="144" y="1286"/>
                  </a:lnTo>
                  <a:lnTo>
                    <a:pt x="139" y="1280"/>
                  </a:lnTo>
                  <a:lnTo>
                    <a:pt x="144" y="1270"/>
                  </a:lnTo>
                  <a:lnTo>
                    <a:pt x="153" y="1259"/>
                  </a:lnTo>
                  <a:lnTo>
                    <a:pt x="165" y="1243"/>
                  </a:lnTo>
                  <a:lnTo>
                    <a:pt x="184" y="1226"/>
                  </a:lnTo>
                  <a:lnTo>
                    <a:pt x="170" y="1232"/>
                  </a:lnTo>
                  <a:lnTo>
                    <a:pt x="170" y="1215"/>
                  </a:lnTo>
                  <a:lnTo>
                    <a:pt x="115" y="1240"/>
                  </a:lnTo>
                  <a:lnTo>
                    <a:pt x="93" y="1240"/>
                  </a:lnTo>
                  <a:lnTo>
                    <a:pt x="87" y="1232"/>
                  </a:lnTo>
                  <a:lnTo>
                    <a:pt x="87" y="1223"/>
                  </a:lnTo>
                  <a:lnTo>
                    <a:pt x="89" y="1216"/>
                  </a:lnTo>
                  <a:lnTo>
                    <a:pt x="93" y="1206"/>
                  </a:lnTo>
                  <a:lnTo>
                    <a:pt x="106" y="1194"/>
                  </a:lnTo>
                  <a:lnTo>
                    <a:pt x="117" y="1183"/>
                  </a:lnTo>
                  <a:lnTo>
                    <a:pt x="103" y="1180"/>
                  </a:lnTo>
                  <a:lnTo>
                    <a:pt x="91" y="1059"/>
                  </a:lnTo>
                  <a:lnTo>
                    <a:pt x="86" y="864"/>
                  </a:lnTo>
                  <a:lnTo>
                    <a:pt x="63" y="706"/>
                  </a:lnTo>
                  <a:lnTo>
                    <a:pt x="57" y="662"/>
                  </a:lnTo>
                  <a:lnTo>
                    <a:pt x="50" y="638"/>
                  </a:lnTo>
                  <a:lnTo>
                    <a:pt x="67" y="541"/>
                  </a:lnTo>
                  <a:lnTo>
                    <a:pt x="72" y="499"/>
                  </a:lnTo>
                  <a:lnTo>
                    <a:pt x="62" y="503"/>
                  </a:lnTo>
                  <a:lnTo>
                    <a:pt x="55" y="498"/>
                  </a:lnTo>
                  <a:lnTo>
                    <a:pt x="50" y="498"/>
                  </a:lnTo>
                  <a:lnTo>
                    <a:pt x="40" y="491"/>
                  </a:lnTo>
                  <a:lnTo>
                    <a:pt x="29" y="492"/>
                  </a:lnTo>
                  <a:lnTo>
                    <a:pt x="24" y="482"/>
                  </a:lnTo>
                  <a:lnTo>
                    <a:pt x="18" y="480"/>
                  </a:lnTo>
                  <a:lnTo>
                    <a:pt x="15" y="472"/>
                  </a:lnTo>
                  <a:lnTo>
                    <a:pt x="5" y="466"/>
                  </a:lnTo>
                  <a:lnTo>
                    <a:pt x="0" y="454"/>
                  </a:lnTo>
                  <a:lnTo>
                    <a:pt x="21" y="411"/>
                  </a:lnTo>
                  <a:lnTo>
                    <a:pt x="12" y="383"/>
                  </a:lnTo>
                  <a:lnTo>
                    <a:pt x="49" y="411"/>
                  </a:lnTo>
                  <a:lnTo>
                    <a:pt x="105" y="221"/>
                  </a:lnTo>
                  <a:lnTo>
                    <a:pt x="149" y="185"/>
                  </a:lnTo>
                  <a:lnTo>
                    <a:pt x="139" y="175"/>
                  </a:lnTo>
                  <a:lnTo>
                    <a:pt x="103" y="169"/>
                  </a:lnTo>
                  <a:lnTo>
                    <a:pt x="99" y="145"/>
                  </a:lnTo>
                  <a:lnTo>
                    <a:pt x="111" y="140"/>
                  </a:lnTo>
                  <a:lnTo>
                    <a:pt x="96" y="138"/>
                  </a:lnTo>
                  <a:lnTo>
                    <a:pt x="98" y="128"/>
                  </a:lnTo>
                  <a:lnTo>
                    <a:pt x="85" y="123"/>
                  </a:lnTo>
                  <a:lnTo>
                    <a:pt x="94" y="93"/>
                  </a:lnTo>
                  <a:lnTo>
                    <a:pt x="86" y="88"/>
                  </a:lnTo>
                  <a:lnTo>
                    <a:pt x="91" y="48"/>
                  </a:lnTo>
                  <a:lnTo>
                    <a:pt x="81" y="47"/>
                  </a:lnTo>
                  <a:lnTo>
                    <a:pt x="97" y="17"/>
                  </a:lnTo>
                  <a:close/>
                </a:path>
              </a:pathLst>
            </a:cu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53" name="Freeform 77"/>
            <p:cNvSpPr>
              <a:spLocks/>
            </p:cNvSpPr>
            <p:nvPr/>
          </p:nvSpPr>
          <p:spPr bwMode="auto">
            <a:xfrm>
              <a:off x="1788" y="3480"/>
              <a:ext cx="89" cy="342"/>
            </a:xfrm>
            <a:custGeom>
              <a:avLst/>
              <a:gdLst>
                <a:gd name="T0" fmla="*/ 0 w 407"/>
                <a:gd name="T1" fmla="*/ 0 h 1343"/>
                <a:gd name="T2" fmla="*/ 0 w 407"/>
                <a:gd name="T3" fmla="*/ 0 h 1343"/>
                <a:gd name="T4" fmla="*/ 0 w 407"/>
                <a:gd name="T5" fmla="*/ 0 h 1343"/>
                <a:gd name="T6" fmla="*/ 0 w 407"/>
                <a:gd name="T7" fmla="*/ 0 h 1343"/>
                <a:gd name="T8" fmla="*/ 0 w 407"/>
                <a:gd name="T9" fmla="*/ 0 h 1343"/>
                <a:gd name="T10" fmla="*/ 0 w 407"/>
                <a:gd name="T11" fmla="*/ 0 h 1343"/>
                <a:gd name="T12" fmla="*/ 0 w 407"/>
                <a:gd name="T13" fmla="*/ 0 h 1343"/>
                <a:gd name="T14" fmla="*/ 0 w 407"/>
                <a:gd name="T15" fmla="*/ 0 h 1343"/>
                <a:gd name="T16" fmla="*/ 0 w 407"/>
                <a:gd name="T17" fmla="*/ 0 h 1343"/>
                <a:gd name="T18" fmla="*/ 0 w 407"/>
                <a:gd name="T19" fmla="*/ 0 h 1343"/>
                <a:gd name="T20" fmla="*/ 0 w 407"/>
                <a:gd name="T21" fmla="*/ 0 h 1343"/>
                <a:gd name="T22" fmla="*/ 0 w 407"/>
                <a:gd name="T23" fmla="*/ 0 h 1343"/>
                <a:gd name="T24" fmla="*/ 0 w 407"/>
                <a:gd name="T25" fmla="*/ 0 h 1343"/>
                <a:gd name="T26" fmla="*/ 0 w 407"/>
                <a:gd name="T27" fmla="*/ 0 h 1343"/>
                <a:gd name="T28" fmla="*/ 0 w 407"/>
                <a:gd name="T29" fmla="*/ 0 h 1343"/>
                <a:gd name="T30" fmla="*/ 0 w 407"/>
                <a:gd name="T31" fmla="*/ 0 h 1343"/>
                <a:gd name="T32" fmla="*/ 0 w 407"/>
                <a:gd name="T33" fmla="*/ 0 h 1343"/>
                <a:gd name="T34" fmla="*/ 0 w 407"/>
                <a:gd name="T35" fmla="*/ 0 h 1343"/>
                <a:gd name="T36" fmla="*/ 0 w 407"/>
                <a:gd name="T37" fmla="*/ 0 h 1343"/>
                <a:gd name="T38" fmla="*/ 0 w 407"/>
                <a:gd name="T39" fmla="*/ 0 h 1343"/>
                <a:gd name="T40" fmla="*/ 0 w 407"/>
                <a:gd name="T41" fmla="*/ 0 h 1343"/>
                <a:gd name="T42" fmla="*/ 0 w 407"/>
                <a:gd name="T43" fmla="*/ 0 h 1343"/>
                <a:gd name="T44" fmla="*/ 0 w 407"/>
                <a:gd name="T45" fmla="*/ 0 h 1343"/>
                <a:gd name="T46" fmla="*/ 0 w 407"/>
                <a:gd name="T47" fmla="*/ 0 h 1343"/>
                <a:gd name="T48" fmla="*/ 0 w 407"/>
                <a:gd name="T49" fmla="*/ 0 h 1343"/>
                <a:gd name="T50" fmla="*/ 0 w 407"/>
                <a:gd name="T51" fmla="*/ 0 h 1343"/>
                <a:gd name="T52" fmla="*/ 0 w 407"/>
                <a:gd name="T53" fmla="*/ 0 h 1343"/>
                <a:gd name="T54" fmla="*/ 0 w 407"/>
                <a:gd name="T55" fmla="*/ 0 h 1343"/>
                <a:gd name="T56" fmla="*/ 0 w 407"/>
                <a:gd name="T57" fmla="*/ 0 h 1343"/>
                <a:gd name="T58" fmla="*/ 0 w 407"/>
                <a:gd name="T59" fmla="*/ 0 h 1343"/>
                <a:gd name="T60" fmla="*/ 0 w 407"/>
                <a:gd name="T61" fmla="*/ 0 h 1343"/>
                <a:gd name="T62" fmla="*/ 0 w 407"/>
                <a:gd name="T63" fmla="*/ 0 h 1343"/>
                <a:gd name="T64" fmla="*/ 0 w 407"/>
                <a:gd name="T65" fmla="*/ 0 h 1343"/>
                <a:gd name="T66" fmla="*/ 0 w 407"/>
                <a:gd name="T67" fmla="*/ 0 h 1343"/>
                <a:gd name="T68" fmla="*/ 0 w 407"/>
                <a:gd name="T69" fmla="*/ 0 h 1343"/>
                <a:gd name="T70" fmla="*/ 0 w 407"/>
                <a:gd name="T71" fmla="*/ 0 h 1343"/>
                <a:gd name="T72" fmla="*/ 0 w 407"/>
                <a:gd name="T73" fmla="*/ 0 h 13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7"/>
                <a:gd name="T112" fmla="*/ 0 h 1343"/>
                <a:gd name="T113" fmla="*/ 407 w 407"/>
                <a:gd name="T114" fmla="*/ 1343 h 13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7" h="1343">
                  <a:moveTo>
                    <a:pt x="205" y="10"/>
                  </a:moveTo>
                  <a:lnTo>
                    <a:pt x="158" y="19"/>
                  </a:lnTo>
                  <a:lnTo>
                    <a:pt x="138" y="69"/>
                  </a:lnTo>
                  <a:lnTo>
                    <a:pt x="138" y="92"/>
                  </a:lnTo>
                  <a:lnTo>
                    <a:pt x="159" y="92"/>
                  </a:lnTo>
                  <a:lnTo>
                    <a:pt x="152" y="100"/>
                  </a:lnTo>
                  <a:lnTo>
                    <a:pt x="158" y="106"/>
                  </a:lnTo>
                  <a:lnTo>
                    <a:pt x="164" y="129"/>
                  </a:lnTo>
                  <a:lnTo>
                    <a:pt x="170" y="132"/>
                  </a:lnTo>
                  <a:lnTo>
                    <a:pt x="185" y="174"/>
                  </a:lnTo>
                  <a:lnTo>
                    <a:pt x="185" y="183"/>
                  </a:lnTo>
                  <a:lnTo>
                    <a:pt x="164" y="183"/>
                  </a:lnTo>
                  <a:lnTo>
                    <a:pt x="132" y="233"/>
                  </a:lnTo>
                  <a:lnTo>
                    <a:pt x="72" y="251"/>
                  </a:lnTo>
                  <a:lnTo>
                    <a:pt x="45" y="292"/>
                  </a:lnTo>
                  <a:lnTo>
                    <a:pt x="13" y="659"/>
                  </a:lnTo>
                  <a:lnTo>
                    <a:pt x="28" y="663"/>
                  </a:lnTo>
                  <a:lnTo>
                    <a:pt x="0" y="728"/>
                  </a:lnTo>
                  <a:lnTo>
                    <a:pt x="13" y="768"/>
                  </a:lnTo>
                  <a:lnTo>
                    <a:pt x="27" y="768"/>
                  </a:lnTo>
                  <a:lnTo>
                    <a:pt x="33" y="777"/>
                  </a:lnTo>
                  <a:lnTo>
                    <a:pt x="45" y="777"/>
                  </a:lnTo>
                  <a:lnTo>
                    <a:pt x="39" y="738"/>
                  </a:lnTo>
                  <a:lnTo>
                    <a:pt x="45" y="715"/>
                  </a:lnTo>
                  <a:lnTo>
                    <a:pt x="52" y="733"/>
                  </a:lnTo>
                  <a:lnTo>
                    <a:pt x="45" y="745"/>
                  </a:lnTo>
                  <a:lnTo>
                    <a:pt x="53" y="755"/>
                  </a:lnTo>
                  <a:lnTo>
                    <a:pt x="66" y="723"/>
                  </a:lnTo>
                  <a:lnTo>
                    <a:pt x="58" y="669"/>
                  </a:lnTo>
                  <a:lnTo>
                    <a:pt x="79" y="672"/>
                  </a:lnTo>
                  <a:lnTo>
                    <a:pt x="66" y="1007"/>
                  </a:lnTo>
                  <a:lnTo>
                    <a:pt x="133" y="1025"/>
                  </a:lnTo>
                  <a:lnTo>
                    <a:pt x="164" y="1217"/>
                  </a:lnTo>
                  <a:lnTo>
                    <a:pt x="158" y="1237"/>
                  </a:lnTo>
                  <a:lnTo>
                    <a:pt x="144" y="1318"/>
                  </a:lnTo>
                  <a:lnTo>
                    <a:pt x="144" y="1333"/>
                  </a:lnTo>
                  <a:lnTo>
                    <a:pt x="191" y="1343"/>
                  </a:lnTo>
                  <a:lnTo>
                    <a:pt x="209" y="1320"/>
                  </a:lnTo>
                  <a:lnTo>
                    <a:pt x="199" y="1248"/>
                  </a:lnTo>
                  <a:lnTo>
                    <a:pt x="191" y="1198"/>
                  </a:lnTo>
                  <a:lnTo>
                    <a:pt x="210" y="1033"/>
                  </a:lnTo>
                  <a:lnTo>
                    <a:pt x="217" y="1034"/>
                  </a:lnTo>
                  <a:lnTo>
                    <a:pt x="236" y="1094"/>
                  </a:lnTo>
                  <a:lnTo>
                    <a:pt x="223" y="1193"/>
                  </a:lnTo>
                  <a:lnTo>
                    <a:pt x="209" y="1202"/>
                  </a:lnTo>
                  <a:lnTo>
                    <a:pt x="236" y="1306"/>
                  </a:lnTo>
                  <a:lnTo>
                    <a:pt x="283" y="1319"/>
                  </a:lnTo>
                  <a:lnTo>
                    <a:pt x="290" y="1311"/>
                  </a:lnTo>
                  <a:lnTo>
                    <a:pt x="256" y="1204"/>
                  </a:lnTo>
                  <a:lnTo>
                    <a:pt x="309" y="1025"/>
                  </a:lnTo>
                  <a:lnTo>
                    <a:pt x="334" y="1011"/>
                  </a:lnTo>
                  <a:lnTo>
                    <a:pt x="334" y="997"/>
                  </a:lnTo>
                  <a:lnTo>
                    <a:pt x="381" y="1000"/>
                  </a:lnTo>
                  <a:lnTo>
                    <a:pt x="395" y="1025"/>
                  </a:lnTo>
                  <a:lnTo>
                    <a:pt x="407" y="1011"/>
                  </a:lnTo>
                  <a:lnTo>
                    <a:pt x="361" y="685"/>
                  </a:lnTo>
                  <a:lnTo>
                    <a:pt x="368" y="686"/>
                  </a:lnTo>
                  <a:lnTo>
                    <a:pt x="368" y="619"/>
                  </a:lnTo>
                  <a:lnTo>
                    <a:pt x="374" y="610"/>
                  </a:lnTo>
                  <a:lnTo>
                    <a:pt x="362" y="451"/>
                  </a:lnTo>
                  <a:lnTo>
                    <a:pt x="348" y="263"/>
                  </a:lnTo>
                  <a:lnTo>
                    <a:pt x="270" y="225"/>
                  </a:lnTo>
                  <a:lnTo>
                    <a:pt x="249" y="183"/>
                  </a:lnTo>
                  <a:lnTo>
                    <a:pt x="269" y="147"/>
                  </a:lnTo>
                  <a:lnTo>
                    <a:pt x="283" y="151"/>
                  </a:lnTo>
                  <a:lnTo>
                    <a:pt x="290" y="133"/>
                  </a:lnTo>
                  <a:lnTo>
                    <a:pt x="290" y="113"/>
                  </a:lnTo>
                  <a:lnTo>
                    <a:pt x="309" y="110"/>
                  </a:lnTo>
                  <a:lnTo>
                    <a:pt x="315" y="57"/>
                  </a:lnTo>
                  <a:lnTo>
                    <a:pt x="296" y="19"/>
                  </a:lnTo>
                  <a:lnTo>
                    <a:pt x="275" y="5"/>
                  </a:lnTo>
                  <a:lnTo>
                    <a:pt x="247" y="5"/>
                  </a:lnTo>
                  <a:lnTo>
                    <a:pt x="225" y="0"/>
                  </a:lnTo>
                  <a:lnTo>
                    <a:pt x="205" y="10"/>
                  </a:lnTo>
                  <a:close/>
                </a:path>
              </a:pathLst>
            </a:custGeom>
            <a:solidFill>
              <a:srgbClr val="FF99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54" name="Freeform 78"/>
            <p:cNvSpPr>
              <a:spLocks/>
            </p:cNvSpPr>
            <p:nvPr/>
          </p:nvSpPr>
          <p:spPr bwMode="auto">
            <a:xfrm>
              <a:off x="1895" y="3478"/>
              <a:ext cx="89" cy="344"/>
            </a:xfrm>
            <a:custGeom>
              <a:avLst/>
              <a:gdLst>
                <a:gd name="T0" fmla="*/ 0 w 410"/>
                <a:gd name="T1" fmla="*/ 0 h 1346"/>
                <a:gd name="T2" fmla="*/ 0 w 410"/>
                <a:gd name="T3" fmla="*/ 0 h 1346"/>
                <a:gd name="T4" fmla="*/ 0 w 410"/>
                <a:gd name="T5" fmla="*/ 0 h 1346"/>
                <a:gd name="T6" fmla="*/ 0 w 410"/>
                <a:gd name="T7" fmla="*/ 0 h 1346"/>
                <a:gd name="T8" fmla="*/ 0 w 410"/>
                <a:gd name="T9" fmla="*/ 0 h 1346"/>
                <a:gd name="T10" fmla="*/ 0 w 410"/>
                <a:gd name="T11" fmla="*/ 0 h 1346"/>
                <a:gd name="T12" fmla="*/ 0 w 410"/>
                <a:gd name="T13" fmla="*/ 0 h 1346"/>
                <a:gd name="T14" fmla="*/ 0 w 410"/>
                <a:gd name="T15" fmla="*/ 0 h 1346"/>
                <a:gd name="T16" fmla="*/ 0 w 410"/>
                <a:gd name="T17" fmla="*/ 0 h 1346"/>
                <a:gd name="T18" fmla="*/ 0 w 410"/>
                <a:gd name="T19" fmla="*/ 0 h 1346"/>
                <a:gd name="T20" fmla="*/ 0 w 410"/>
                <a:gd name="T21" fmla="*/ 0 h 1346"/>
                <a:gd name="T22" fmla="*/ 0 w 410"/>
                <a:gd name="T23" fmla="*/ 0 h 1346"/>
                <a:gd name="T24" fmla="*/ 0 w 410"/>
                <a:gd name="T25" fmla="*/ 0 h 1346"/>
                <a:gd name="T26" fmla="*/ 0 w 410"/>
                <a:gd name="T27" fmla="*/ 0 h 1346"/>
                <a:gd name="T28" fmla="*/ 0 w 410"/>
                <a:gd name="T29" fmla="*/ 0 h 1346"/>
                <a:gd name="T30" fmla="*/ 0 w 410"/>
                <a:gd name="T31" fmla="*/ 0 h 1346"/>
                <a:gd name="T32" fmla="*/ 0 w 410"/>
                <a:gd name="T33" fmla="*/ 0 h 1346"/>
                <a:gd name="T34" fmla="*/ 0 w 410"/>
                <a:gd name="T35" fmla="*/ 0 h 1346"/>
                <a:gd name="T36" fmla="*/ 0 w 410"/>
                <a:gd name="T37" fmla="*/ 0 h 1346"/>
                <a:gd name="T38" fmla="*/ 0 w 410"/>
                <a:gd name="T39" fmla="*/ 0 h 1346"/>
                <a:gd name="T40" fmla="*/ 0 w 410"/>
                <a:gd name="T41" fmla="*/ 0 h 1346"/>
                <a:gd name="T42" fmla="*/ 0 w 410"/>
                <a:gd name="T43" fmla="*/ 0 h 1346"/>
                <a:gd name="T44" fmla="*/ 0 w 410"/>
                <a:gd name="T45" fmla="*/ 0 h 1346"/>
                <a:gd name="T46" fmla="*/ 0 w 410"/>
                <a:gd name="T47" fmla="*/ 0 h 1346"/>
                <a:gd name="T48" fmla="*/ 0 w 410"/>
                <a:gd name="T49" fmla="*/ 0 h 1346"/>
                <a:gd name="T50" fmla="*/ 0 w 410"/>
                <a:gd name="T51" fmla="*/ 0 h 1346"/>
                <a:gd name="T52" fmla="*/ 0 w 410"/>
                <a:gd name="T53" fmla="*/ 0 h 1346"/>
                <a:gd name="T54" fmla="*/ 0 w 410"/>
                <a:gd name="T55" fmla="*/ 0 h 1346"/>
                <a:gd name="T56" fmla="*/ 0 w 410"/>
                <a:gd name="T57" fmla="*/ 0 h 1346"/>
                <a:gd name="T58" fmla="*/ 0 w 410"/>
                <a:gd name="T59" fmla="*/ 0 h 1346"/>
                <a:gd name="T60" fmla="*/ 0 w 410"/>
                <a:gd name="T61" fmla="*/ 0 h 1346"/>
                <a:gd name="T62" fmla="*/ 0 w 410"/>
                <a:gd name="T63" fmla="*/ 0 h 1346"/>
                <a:gd name="T64" fmla="*/ 0 w 410"/>
                <a:gd name="T65" fmla="*/ 0 h 1346"/>
                <a:gd name="T66" fmla="*/ 0 w 410"/>
                <a:gd name="T67" fmla="*/ 0 h 1346"/>
                <a:gd name="T68" fmla="*/ 0 w 410"/>
                <a:gd name="T69" fmla="*/ 0 h 1346"/>
                <a:gd name="T70" fmla="*/ 0 w 410"/>
                <a:gd name="T71" fmla="*/ 0 h 1346"/>
                <a:gd name="T72" fmla="*/ 0 w 410"/>
                <a:gd name="T73" fmla="*/ 0 h 13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0"/>
                <a:gd name="T112" fmla="*/ 0 h 1346"/>
                <a:gd name="T113" fmla="*/ 410 w 410"/>
                <a:gd name="T114" fmla="*/ 1346 h 13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0" h="1346">
                  <a:moveTo>
                    <a:pt x="102" y="17"/>
                  </a:moveTo>
                  <a:lnTo>
                    <a:pt x="152" y="0"/>
                  </a:lnTo>
                  <a:lnTo>
                    <a:pt x="205" y="9"/>
                  </a:lnTo>
                  <a:lnTo>
                    <a:pt x="242" y="44"/>
                  </a:lnTo>
                  <a:lnTo>
                    <a:pt x="255" y="85"/>
                  </a:lnTo>
                  <a:lnTo>
                    <a:pt x="244" y="135"/>
                  </a:lnTo>
                  <a:lnTo>
                    <a:pt x="262" y="163"/>
                  </a:lnTo>
                  <a:lnTo>
                    <a:pt x="287" y="176"/>
                  </a:lnTo>
                  <a:lnTo>
                    <a:pt x="360" y="205"/>
                  </a:lnTo>
                  <a:lnTo>
                    <a:pt x="379" y="225"/>
                  </a:lnTo>
                  <a:lnTo>
                    <a:pt x="410" y="440"/>
                  </a:lnTo>
                  <a:lnTo>
                    <a:pt x="398" y="485"/>
                  </a:lnTo>
                  <a:lnTo>
                    <a:pt x="321" y="502"/>
                  </a:lnTo>
                  <a:lnTo>
                    <a:pt x="334" y="706"/>
                  </a:lnTo>
                  <a:lnTo>
                    <a:pt x="283" y="725"/>
                  </a:lnTo>
                  <a:lnTo>
                    <a:pt x="269" y="875"/>
                  </a:lnTo>
                  <a:lnTo>
                    <a:pt x="279" y="1136"/>
                  </a:lnTo>
                  <a:lnTo>
                    <a:pt x="283" y="1279"/>
                  </a:lnTo>
                  <a:lnTo>
                    <a:pt x="270" y="1283"/>
                  </a:lnTo>
                  <a:lnTo>
                    <a:pt x="270" y="1295"/>
                  </a:lnTo>
                  <a:lnTo>
                    <a:pt x="230" y="1320"/>
                  </a:lnTo>
                  <a:lnTo>
                    <a:pt x="206" y="1338"/>
                  </a:lnTo>
                  <a:lnTo>
                    <a:pt x="189" y="1345"/>
                  </a:lnTo>
                  <a:lnTo>
                    <a:pt x="170" y="1346"/>
                  </a:lnTo>
                  <a:lnTo>
                    <a:pt x="150" y="1339"/>
                  </a:lnTo>
                  <a:lnTo>
                    <a:pt x="146" y="1333"/>
                  </a:lnTo>
                  <a:lnTo>
                    <a:pt x="150" y="1323"/>
                  </a:lnTo>
                  <a:lnTo>
                    <a:pt x="160" y="1311"/>
                  </a:lnTo>
                  <a:lnTo>
                    <a:pt x="173" y="1294"/>
                  </a:lnTo>
                  <a:lnTo>
                    <a:pt x="193" y="1278"/>
                  </a:lnTo>
                  <a:lnTo>
                    <a:pt x="178" y="1284"/>
                  </a:lnTo>
                  <a:lnTo>
                    <a:pt x="178" y="1266"/>
                  </a:lnTo>
                  <a:lnTo>
                    <a:pt x="120" y="1291"/>
                  </a:lnTo>
                  <a:lnTo>
                    <a:pt x="98" y="1291"/>
                  </a:lnTo>
                  <a:lnTo>
                    <a:pt x="91" y="1284"/>
                  </a:lnTo>
                  <a:lnTo>
                    <a:pt x="91" y="1275"/>
                  </a:lnTo>
                  <a:lnTo>
                    <a:pt x="93" y="1267"/>
                  </a:lnTo>
                  <a:lnTo>
                    <a:pt x="98" y="1257"/>
                  </a:lnTo>
                  <a:lnTo>
                    <a:pt x="111" y="1244"/>
                  </a:lnTo>
                  <a:lnTo>
                    <a:pt x="122" y="1233"/>
                  </a:lnTo>
                  <a:lnTo>
                    <a:pt x="108" y="1229"/>
                  </a:lnTo>
                  <a:lnTo>
                    <a:pt x="95" y="1103"/>
                  </a:lnTo>
                  <a:lnTo>
                    <a:pt x="89" y="902"/>
                  </a:lnTo>
                  <a:lnTo>
                    <a:pt x="66" y="735"/>
                  </a:lnTo>
                  <a:lnTo>
                    <a:pt x="60" y="690"/>
                  </a:lnTo>
                  <a:lnTo>
                    <a:pt x="52" y="664"/>
                  </a:lnTo>
                  <a:lnTo>
                    <a:pt x="70" y="563"/>
                  </a:lnTo>
                  <a:lnTo>
                    <a:pt x="76" y="519"/>
                  </a:lnTo>
                  <a:lnTo>
                    <a:pt x="65" y="524"/>
                  </a:lnTo>
                  <a:lnTo>
                    <a:pt x="58" y="518"/>
                  </a:lnTo>
                  <a:lnTo>
                    <a:pt x="52" y="518"/>
                  </a:lnTo>
                  <a:lnTo>
                    <a:pt x="42" y="511"/>
                  </a:lnTo>
                  <a:lnTo>
                    <a:pt x="31" y="512"/>
                  </a:lnTo>
                  <a:lnTo>
                    <a:pt x="26" y="502"/>
                  </a:lnTo>
                  <a:lnTo>
                    <a:pt x="18" y="500"/>
                  </a:lnTo>
                  <a:lnTo>
                    <a:pt x="15" y="491"/>
                  </a:lnTo>
                  <a:lnTo>
                    <a:pt x="6" y="485"/>
                  </a:lnTo>
                  <a:lnTo>
                    <a:pt x="0" y="473"/>
                  </a:lnTo>
                  <a:lnTo>
                    <a:pt x="21" y="428"/>
                  </a:lnTo>
                  <a:lnTo>
                    <a:pt x="12" y="399"/>
                  </a:lnTo>
                  <a:lnTo>
                    <a:pt x="51" y="428"/>
                  </a:lnTo>
                  <a:lnTo>
                    <a:pt x="110" y="230"/>
                  </a:lnTo>
                  <a:lnTo>
                    <a:pt x="155" y="192"/>
                  </a:lnTo>
                  <a:lnTo>
                    <a:pt x="146" y="182"/>
                  </a:lnTo>
                  <a:lnTo>
                    <a:pt x="108" y="176"/>
                  </a:lnTo>
                  <a:lnTo>
                    <a:pt x="104" y="151"/>
                  </a:lnTo>
                  <a:lnTo>
                    <a:pt x="115" y="145"/>
                  </a:lnTo>
                  <a:lnTo>
                    <a:pt x="101" y="143"/>
                  </a:lnTo>
                  <a:lnTo>
                    <a:pt x="103" y="134"/>
                  </a:lnTo>
                  <a:lnTo>
                    <a:pt x="88" y="129"/>
                  </a:lnTo>
                  <a:lnTo>
                    <a:pt x="99" y="96"/>
                  </a:lnTo>
                  <a:lnTo>
                    <a:pt x="89" y="91"/>
                  </a:lnTo>
                  <a:lnTo>
                    <a:pt x="95" y="49"/>
                  </a:lnTo>
                  <a:lnTo>
                    <a:pt x="84" y="48"/>
                  </a:lnTo>
                  <a:lnTo>
                    <a:pt x="102" y="17"/>
                  </a:lnTo>
                  <a:close/>
                </a:path>
              </a:pathLst>
            </a:custGeom>
            <a:solidFill>
              <a:srgbClr val="3F7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sp>
          <p:nvSpPr>
            <p:cNvPr id="42055" name="Freeform 79"/>
            <p:cNvSpPr>
              <a:spLocks/>
            </p:cNvSpPr>
            <p:nvPr/>
          </p:nvSpPr>
          <p:spPr bwMode="auto">
            <a:xfrm>
              <a:off x="1692" y="3478"/>
              <a:ext cx="65" cy="346"/>
            </a:xfrm>
            <a:custGeom>
              <a:avLst/>
              <a:gdLst>
                <a:gd name="T0" fmla="*/ 0 w 294"/>
                <a:gd name="T1" fmla="*/ 0 h 1352"/>
                <a:gd name="T2" fmla="*/ 0 w 294"/>
                <a:gd name="T3" fmla="*/ 0 h 1352"/>
                <a:gd name="T4" fmla="*/ 0 w 294"/>
                <a:gd name="T5" fmla="*/ 0 h 1352"/>
                <a:gd name="T6" fmla="*/ 0 w 294"/>
                <a:gd name="T7" fmla="*/ 0 h 1352"/>
                <a:gd name="T8" fmla="*/ 0 w 294"/>
                <a:gd name="T9" fmla="*/ 0 h 1352"/>
                <a:gd name="T10" fmla="*/ 0 w 294"/>
                <a:gd name="T11" fmla="*/ 0 h 1352"/>
                <a:gd name="T12" fmla="*/ 0 w 294"/>
                <a:gd name="T13" fmla="*/ 0 h 1352"/>
                <a:gd name="T14" fmla="*/ 0 w 294"/>
                <a:gd name="T15" fmla="*/ 0 h 1352"/>
                <a:gd name="T16" fmla="*/ 0 w 294"/>
                <a:gd name="T17" fmla="*/ 0 h 1352"/>
                <a:gd name="T18" fmla="*/ 0 w 294"/>
                <a:gd name="T19" fmla="*/ 0 h 1352"/>
                <a:gd name="T20" fmla="*/ 0 w 294"/>
                <a:gd name="T21" fmla="*/ 0 h 1352"/>
                <a:gd name="T22" fmla="*/ 0 w 294"/>
                <a:gd name="T23" fmla="*/ 0 h 1352"/>
                <a:gd name="T24" fmla="*/ 0 w 294"/>
                <a:gd name="T25" fmla="*/ 0 h 1352"/>
                <a:gd name="T26" fmla="*/ 0 w 294"/>
                <a:gd name="T27" fmla="*/ 0 h 1352"/>
                <a:gd name="T28" fmla="*/ 0 w 294"/>
                <a:gd name="T29" fmla="*/ 0 h 1352"/>
                <a:gd name="T30" fmla="*/ 0 w 294"/>
                <a:gd name="T31" fmla="*/ 0 h 1352"/>
                <a:gd name="T32" fmla="*/ 0 w 294"/>
                <a:gd name="T33" fmla="*/ 0 h 1352"/>
                <a:gd name="T34" fmla="*/ 0 w 294"/>
                <a:gd name="T35" fmla="*/ 0 h 1352"/>
                <a:gd name="T36" fmla="*/ 0 w 294"/>
                <a:gd name="T37" fmla="*/ 0 h 1352"/>
                <a:gd name="T38" fmla="*/ 0 w 294"/>
                <a:gd name="T39" fmla="*/ 0 h 1352"/>
                <a:gd name="T40" fmla="*/ 0 w 294"/>
                <a:gd name="T41" fmla="*/ 0 h 1352"/>
                <a:gd name="T42" fmla="*/ 0 w 294"/>
                <a:gd name="T43" fmla="*/ 0 h 1352"/>
                <a:gd name="T44" fmla="*/ 0 w 294"/>
                <a:gd name="T45" fmla="*/ 0 h 1352"/>
                <a:gd name="T46" fmla="*/ 0 w 294"/>
                <a:gd name="T47" fmla="*/ 0 h 1352"/>
                <a:gd name="T48" fmla="*/ 0 w 294"/>
                <a:gd name="T49" fmla="*/ 0 h 1352"/>
                <a:gd name="T50" fmla="*/ 0 w 294"/>
                <a:gd name="T51" fmla="*/ 0 h 1352"/>
                <a:gd name="T52" fmla="*/ 0 w 294"/>
                <a:gd name="T53" fmla="*/ 0 h 1352"/>
                <a:gd name="T54" fmla="*/ 0 w 294"/>
                <a:gd name="T55" fmla="*/ 0 h 1352"/>
                <a:gd name="T56" fmla="*/ 0 w 294"/>
                <a:gd name="T57" fmla="*/ 0 h 1352"/>
                <a:gd name="T58" fmla="*/ 0 w 294"/>
                <a:gd name="T59" fmla="*/ 0 h 1352"/>
                <a:gd name="T60" fmla="*/ 0 w 294"/>
                <a:gd name="T61" fmla="*/ 0 h 1352"/>
                <a:gd name="T62" fmla="*/ 0 w 294"/>
                <a:gd name="T63" fmla="*/ 0 h 1352"/>
                <a:gd name="T64" fmla="*/ 0 w 294"/>
                <a:gd name="T65" fmla="*/ 0 h 1352"/>
                <a:gd name="T66" fmla="*/ 0 w 294"/>
                <a:gd name="T67" fmla="*/ 0 h 1352"/>
                <a:gd name="T68" fmla="*/ 0 w 294"/>
                <a:gd name="T69" fmla="*/ 0 h 1352"/>
                <a:gd name="T70" fmla="*/ 0 w 294"/>
                <a:gd name="T71" fmla="*/ 0 h 1352"/>
                <a:gd name="T72" fmla="*/ 0 w 294"/>
                <a:gd name="T73" fmla="*/ 0 h 1352"/>
                <a:gd name="T74" fmla="*/ 0 w 294"/>
                <a:gd name="T75" fmla="*/ 0 h 1352"/>
                <a:gd name="T76" fmla="*/ 0 w 294"/>
                <a:gd name="T77" fmla="*/ 0 h 1352"/>
                <a:gd name="T78" fmla="*/ 0 w 294"/>
                <a:gd name="T79" fmla="*/ 0 h 1352"/>
                <a:gd name="T80" fmla="*/ 0 w 294"/>
                <a:gd name="T81" fmla="*/ 0 h 1352"/>
                <a:gd name="T82" fmla="*/ 0 w 294"/>
                <a:gd name="T83" fmla="*/ 0 h 1352"/>
                <a:gd name="T84" fmla="*/ 0 w 294"/>
                <a:gd name="T85" fmla="*/ 0 h 1352"/>
                <a:gd name="T86" fmla="*/ 0 w 294"/>
                <a:gd name="T87" fmla="*/ 0 h 1352"/>
                <a:gd name="T88" fmla="*/ 0 w 294"/>
                <a:gd name="T89" fmla="*/ 0 h 1352"/>
                <a:gd name="T90" fmla="*/ 0 w 294"/>
                <a:gd name="T91" fmla="*/ 0 h 1352"/>
                <a:gd name="T92" fmla="*/ 0 w 294"/>
                <a:gd name="T93" fmla="*/ 0 h 1352"/>
                <a:gd name="T94" fmla="*/ 0 w 294"/>
                <a:gd name="T95" fmla="*/ 0 h 1352"/>
                <a:gd name="T96" fmla="*/ 0 w 294"/>
                <a:gd name="T97" fmla="*/ 0 h 1352"/>
                <a:gd name="T98" fmla="*/ 0 w 294"/>
                <a:gd name="T99" fmla="*/ 0 h 1352"/>
                <a:gd name="T100" fmla="*/ 0 w 294"/>
                <a:gd name="T101" fmla="*/ 0 h 1352"/>
                <a:gd name="T102" fmla="*/ 0 w 294"/>
                <a:gd name="T103" fmla="*/ 0 h 1352"/>
                <a:gd name="T104" fmla="*/ 0 w 294"/>
                <a:gd name="T105" fmla="*/ 0 h 1352"/>
                <a:gd name="T106" fmla="*/ 0 w 294"/>
                <a:gd name="T107" fmla="*/ 0 h 1352"/>
                <a:gd name="T108" fmla="*/ 0 w 294"/>
                <a:gd name="T109" fmla="*/ 0 h 1352"/>
                <a:gd name="T110" fmla="*/ 0 w 294"/>
                <a:gd name="T111" fmla="*/ 0 h 1352"/>
                <a:gd name="T112" fmla="*/ 0 w 294"/>
                <a:gd name="T113" fmla="*/ 0 h 1352"/>
                <a:gd name="T114" fmla="*/ 0 w 294"/>
                <a:gd name="T115" fmla="*/ 0 h 1352"/>
                <a:gd name="T116" fmla="*/ 0 w 294"/>
                <a:gd name="T117" fmla="*/ 0 h 13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4"/>
                <a:gd name="T178" fmla="*/ 0 h 1352"/>
                <a:gd name="T179" fmla="*/ 294 w 294"/>
                <a:gd name="T180" fmla="*/ 1352 h 13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4" h="1352">
                  <a:moveTo>
                    <a:pt x="191" y="21"/>
                  </a:moveTo>
                  <a:lnTo>
                    <a:pt x="122" y="1"/>
                  </a:lnTo>
                  <a:lnTo>
                    <a:pt x="71" y="0"/>
                  </a:lnTo>
                  <a:lnTo>
                    <a:pt x="26" y="12"/>
                  </a:lnTo>
                  <a:lnTo>
                    <a:pt x="7" y="58"/>
                  </a:lnTo>
                  <a:lnTo>
                    <a:pt x="7" y="99"/>
                  </a:lnTo>
                  <a:lnTo>
                    <a:pt x="34" y="147"/>
                  </a:lnTo>
                  <a:lnTo>
                    <a:pt x="53" y="146"/>
                  </a:lnTo>
                  <a:lnTo>
                    <a:pt x="25" y="200"/>
                  </a:lnTo>
                  <a:lnTo>
                    <a:pt x="0" y="290"/>
                  </a:lnTo>
                  <a:lnTo>
                    <a:pt x="0" y="368"/>
                  </a:lnTo>
                  <a:lnTo>
                    <a:pt x="7" y="466"/>
                  </a:lnTo>
                  <a:lnTo>
                    <a:pt x="26" y="562"/>
                  </a:lnTo>
                  <a:lnTo>
                    <a:pt x="60" y="567"/>
                  </a:lnTo>
                  <a:lnTo>
                    <a:pt x="60" y="597"/>
                  </a:lnTo>
                  <a:lnTo>
                    <a:pt x="77" y="609"/>
                  </a:lnTo>
                  <a:lnTo>
                    <a:pt x="77" y="706"/>
                  </a:lnTo>
                  <a:lnTo>
                    <a:pt x="96" y="725"/>
                  </a:lnTo>
                  <a:lnTo>
                    <a:pt x="96" y="907"/>
                  </a:lnTo>
                  <a:lnTo>
                    <a:pt x="96" y="1022"/>
                  </a:lnTo>
                  <a:lnTo>
                    <a:pt x="69" y="1150"/>
                  </a:lnTo>
                  <a:lnTo>
                    <a:pt x="59" y="1314"/>
                  </a:lnTo>
                  <a:lnTo>
                    <a:pt x="88" y="1326"/>
                  </a:lnTo>
                  <a:lnTo>
                    <a:pt x="88" y="1346"/>
                  </a:lnTo>
                  <a:lnTo>
                    <a:pt x="138" y="1346"/>
                  </a:lnTo>
                  <a:lnTo>
                    <a:pt x="145" y="1338"/>
                  </a:lnTo>
                  <a:lnTo>
                    <a:pt x="165" y="1338"/>
                  </a:lnTo>
                  <a:lnTo>
                    <a:pt x="166" y="1352"/>
                  </a:lnTo>
                  <a:lnTo>
                    <a:pt x="201" y="1346"/>
                  </a:lnTo>
                  <a:lnTo>
                    <a:pt x="278" y="1338"/>
                  </a:lnTo>
                  <a:lnTo>
                    <a:pt x="278" y="1327"/>
                  </a:lnTo>
                  <a:lnTo>
                    <a:pt x="208" y="1302"/>
                  </a:lnTo>
                  <a:lnTo>
                    <a:pt x="208" y="1278"/>
                  </a:lnTo>
                  <a:lnTo>
                    <a:pt x="269" y="1267"/>
                  </a:lnTo>
                  <a:lnTo>
                    <a:pt x="269" y="1249"/>
                  </a:lnTo>
                  <a:lnTo>
                    <a:pt x="226" y="1224"/>
                  </a:lnTo>
                  <a:lnTo>
                    <a:pt x="226" y="1041"/>
                  </a:lnTo>
                  <a:lnTo>
                    <a:pt x="243" y="872"/>
                  </a:lnTo>
                  <a:lnTo>
                    <a:pt x="237" y="703"/>
                  </a:lnTo>
                  <a:lnTo>
                    <a:pt x="235" y="609"/>
                  </a:lnTo>
                  <a:lnTo>
                    <a:pt x="242" y="579"/>
                  </a:lnTo>
                  <a:lnTo>
                    <a:pt x="242" y="447"/>
                  </a:lnTo>
                  <a:lnTo>
                    <a:pt x="293" y="417"/>
                  </a:lnTo>
                  <a:lnTo>
                    <a:pt x="294" y="399"/>
                  </a:lnTo>
                  <a:lnTo>
                    <a:pt x="183" y="219"/>
                  </a:lnTo>
                  <a:lnTo>
                    <a:pt x="130" y="195"/>
                  </a:lnTo>
                  <a:lnTo>
                    <a:pt x="137" y="183"/>
                  </a:lnTo>
                  <a:lnTo>
                    <a:pt x="173" y="177"/>
                  </a:lnTo>
                  <a:lnTo>
                    <a:pt x="173" y="165"/>
                  </a:lnTo>
                  <a:lnTo>
                    <a:pt x="183" y="160"/>
                  </a:lnTo>
                  <a:lnTo>
                    <a:pt x="183" y="147"/>
                  </a:lnTo>
                  <a:lnTo>
                    <a:pt x="191" y="141"/>
                  </a:lnTo>
                  <a:lnTo>
                    <a:pt x="183" y="135"/>
                  </a:lnTo>
                  <a:lnTo>
                    <a:pt x="190" y="130"/>
                  </a:lnTo>
                  <a:lnTo>
                    <a:pt x="173" y="99"/>
                  </a:lnTo>
                  <a:lnTo>
                    <a:pt x="183" y="81"/>
                  </a:lnTo>
                  <a:lnTo>
                    <a:pt x="173" y="63"/>
                  </a:lnTo>
                  <a:lnTo>
                    <a:pt x="190" y="51"/>
                  </a:lnTo>
                  <a:lnTo>
                    <a:pt x="191" y="21"/>
                  </a:lnTo>
                  <a:close/>
                </a:path>
              </a:pathLst>
            </a:custGeom>
            <a:solidFill>
              <a:srgbClr val="3F7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TW" altLang="en-US"/>
            </a:p>
          </p:txBody>
        </p:sp>
      </p:grpSp>
      <p:sp>
        <p:nvSpPr>
          <p:cNvPr id="472134" name="Rectangle 70"/>
          <p:cNvSpPr>
            <a:spLocks noChangeArrowheads="1"/>
          </p:cNvSpPr>
          <p:nvPr/>
        </p:nvSpPr>
        <p:spPr bwMode="auto">
          <a:xfrm>
            <a:off x="6355690" y="4546602"/>
            <a:ext cx="1222771" cy="322263"/>
          </a:xfrm>
          <a:prstGeom prst="rect">
            <a:avLst/>
          </a:prstGeom>
          <a:solidFill>
            <a:srgbClr val="FF99CC"/>
          </a:solidFill>
          <a:ln w="9525" algn="ctr">
            <a:noFill/>
            <a:miter lim="800000"/>
            <a:headEnd/>
            <a:tailEnd/>
          </a:ln>
          <a:effectLst/>
        </p:spPr>
        <p:txBody>
          <a:bodyPr wrap="none" anchor="ctr"/>
          <a:lstStyle/>
          <a:p>
            <a:pPr algn="ctr">
              <a:defRPr/>
            </a:pPr>
            <a:r>
              <a:rPr lang="en-US" altLang="zh-TW" sz="1600" b="1">
                <a:effectLst>
                  <a:outerShdw blurRad="38100" dist="38100" dir="2700000" algn="tl">
                    <a:srgbClr val="FFFFFF"/>
                  </a:outerShdw>
                </a:effectLst>
                <a:ea typeface="微軟正黑體" charset="0"/>
                <a:cs typeface="微軟正黑體" charset="0"/>
              </a:rPr>
              <a:t>Community</a:t>
            </a:r>
            <a:endParaRPr lang="zh-TW" altLang="en-US" sz="1600" b="1">
              <a:effectLst>
                <a:outerShdw blurRad="38100" dist="38100" dir="2700000" algn="tl">
                  <a:srgbClr val="FFFFFF"/>
                </a:outerShdw>
              </a:effectLst>
              <a:ea typeface="微軟正黑體" charset="0"/>
              <a:cs typeface="微軟正黑體" charset="0"/>
            </a:endParaRPr>
          </a:p>
        </p:txBody>
      </p:sp>
      <p:sp>
        <p:nvSpPr>
          <p:cNvPr id="472148" name="AutoShape 84"/>
          <p:cNvSpPr>
            <a:spLocks noChangeArrowheads="1"/>
          </p:cNvSpPr>
          <p:nvPr/>
        </p:nvSpPr>
        <p:spPr bwMode="auto">
          <a:xfrm rot="-658785">
            <a:off x="7826111" y="2278063"/>
            <a:ext cx="701675" cy="361950"/>
          </a:xfrm>
          <a:prstGeom prst="leftRightArrow">
            <a:avLst>
              <a:gd name="adj1" fmla="val 50000"/>
              <a:gd name="adj2" fmla="val 35947"/>
            </a:avLst>
          </a:prstGeom>
          <a:solidFill>
            <a:srgbClr val="000080"/>
          </a:solidFill>
          <a:ln w="9525" algn="ctr">
            <a:noFill/>
            <a:miter lim="800000"/>
            <a:headEnd/>
            <a:tailEnd/>
          </a:ln>
          <a:effectLst/>
        </p:spPr>
        <p:txBody>
          <a:bodyPr wrap="none" anchor="ct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grpSp>
        <p:nvGrpSpPr>
          <p:cNvPr id="11" name="Group 70"/>
          <p:cNvGrpSpPr>
            <a:grpSpLocks/>
          </p:cNvGrpSpPr>
          <p:nvPr/>
        </p:nvGrpSpPr>
        <p:grpSpPr bwMode="auto">
          <a:xfrm>
            <a:off x="2819799" y="1516065"/>
            <a:ext cx="2808419" cy="795337"/>
            <a:chOff x="975" y="955"/>
            <a:chExt cx="1633" cy="501"/>
          </a:xfrm>
        </p:grpSpPr>
        <p:sp>
          <p:nvSpPr>
            <p:cNvPr id="472137" name="Line 73"/>
            <p:cNvSpPr>
              <a:spLocks noChangeShapeType="1"/>
            </p:cNvSpPr>
            <p:nvPr/>
          </p:nvSpPr>
          <p:spPr bwMode="auto">
            <a:xfrm flipH="1">
              <a:off x="975" y="1142"/>
              <a:ext cx="1633" cy="0"/>
            </a:xfrm>
            <a:prstGeom prst="line">
              <a:avLst/>
            </a:prstGeom>
            <a:noFill/>
            <a:ln w="38100">
              <a:solidFill>
                <a:srgbClr val="800080"/>
              </a:solidFill>
              <a:prstDash val="dash"/>
              <a:round/>
              <a:headEnd/>
              <a:tailEn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72138" name="Line 74"/>
            <p:cNvSpPr>
              <a:spLocks noChangeShapeType="1"/>
            </p:cNvSpPr>
            <p:nvPr/>
          </p:nvSpPr>
          <p:spPr bwMode="auto">
            <a:xfrm>
              <a:off x="975" y="1138"/>
              <a:ext cx="0" cy="318"/>
            </a:xfrm>
            <a:prstGeom prst="line">
              <a:avLst/>
            </a:prstGeom>
            <a:noFill/>
            <a:ln w="38100">
              <a:solidFill>
                <a:srgbClr val="80008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2047" name="Text Box 89"/>
            <p:cNvSpPr txBox="1">
              <a:spLocks noChangeArrowheads="1"/>
            </p:cNvSpPr>
            <p:nvPr/>
          </p:nvSpPr>
          <p:spPr bwMode="auto">
            <a:xfrm>
              <a:off x="1000" y="955"/>
              <a:ext cx="1542"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algn="ctr">
                <a:spcBef>
                  <a:spcPct val="50000"/>
                </a:spcBef>
              </a:pPr>
              <a:r>
                <a:rPr lang="zh-TW" altLang="en-US" sz="1400" b="1">
                  <a:solidFill>
                    <a:srgbClr val="FF3300"/>
                  </a:solidFill>
                  <a:latin typeface="Arial" charset="0"/>
                </a:rPr>
                <a:t>金流</a:t>
              </a:r>
              <a:r>
                <a:rPr lang="en-US" altLang="zh-TW" sz="1400" b="1">
                  <a:solidFill>
                    <a:srgbClr val="FF3300"/>
                  </a:solidFill>
                  <a:latin typeface="Arial" charset="0"/>
                </a:rPr>
                <a:t>(</a:t>
              </a:r>
              <a:r>
                <a:rPr lang="zh-TW" altLang="en-US" sz="1400" b="1">
                  <a:solidFill>
                    <a:srgbClr val="FF3300"/>
                  </a:solidFill>
                  <a:latin typeface="Arial" charset="0"/>
                </a:rPr>
                <a:t>設備費、服務費</a:t>
              </a:r>
              <a:r>
                <a:rPr lang="en-US" altLang="zh-TW" sz="1400" b="1">
                  <a:solidFill>
                    <a:srgbClr val="FF3300"/>
                  </a:solidFill>
                  <a:latin typeface="Arial" charset="0"/>
                </a:rPr>
                <a:t>)</a:t>
              </a:r>
            </a:p>
          </p:txBody>
        </p:sp>
      </p:grpSp>
      <p:grpSp>
        <p:nvGrpSpPr>
          <p:cNvPr id="12" name="Group 74"/>
          <p:cNvGrpSpPr>
            <a:grpSpLocks/>
          </p:cNvGrpSpPr>
          <p:nvPr/>
        </p:nvGrpSpPr>
        <p:grpSpPr bwMode="auto">
          <a:xfrm>
            <a:off x="4379649" y="2959100"/>
            <a:ext cx="1131623" cy="450850"/>
            <a:chOff x="1882" y="1864"/>
            <a:chExt cx="658" cy="284"/>
          </a:xfrm>
        </p:grpSpPr>
        <p:sp>
          <p:nvSpPr>
            <p:cNvPr id="472135" name="Line 71"/>
            <p:cNvSpPr>
              <a:spLocks noChangeShapeType="1"/>
            </p:cNvSpPr>
            <p:nvPr/>
          </p:nvSpPr>
          <p:spPr bwMode="auto">
            <a:xfrm flipH="1">
              <a:off x="1882" y="1864"/>
              <a:ext cx="590" cy="181"/>
            </a:xfrm>
            <a:prstGeom prst="line">
              <a:avLst/>
            </a:prstGeom>
            <a:noFill/>
            <a:ln w="38100">
              <a:solidFill>
                <a:srgbClr val="FF000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2044" name="Text Box 90"/>
            <p:cNvSpPr txBox="1">
              <a:spLocks noChangeArrowheads="1"/>
            </p:cNvSpPr>
            <p:nvPr/>
          </p:nvSpPr>
          <p:spPr bwMode="auto">
            <a:xfrm rot="-1026525">
              <a:off x="1970" y="1954"/>
              <a:ext cx="57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algn="ctr">
                <a:spcBef>
                  <a:spcPct val="50000"/>
                </a:spcBef>
              </a:pPr>
              <a:r>
                <a:rPr lang="zh-TW" altLang="en-US" sz="1400" b="1">
                  <a:latin typeface="Arial" charset="0"/>
                </a:rPr>
                <a:t>生理量測</a:t>
              </a:r>
            </a:p>
          </p:txBody>
        </p:sp>
      </p:grpSp>
      <p:grpSp>
        <p:nvGrpSpPr>
          <p:cNvPr id="13" name="Group 77"/>
          <p:cNvGrpSpPr>
            <a:grpSpLocks/>
          </p:cNvGrpSpPr>
          <p:nvPr/>
        </p:nvGrpSpPr>
        <p:grpSpPr bwMode="auto">
          <a:xfrm>
            <a:off x="4063207" y="2287590"/>
            <a:ext cx="1162579" cy="473075"/>
            <a:chOff x="1698" y="1441"/>
            <a:chExt cx="676" cy="298"/>
          </a:xfrm>
        </p:grpSpPr>
        <p:sp>
          <p:nvSpPr>
            <p:cNvPr id="472136" name="Line 72"/>
            <p:cNvSpPr>
              <a:spLocks noChangeShapeType="1"/>
            </p:cNvSpPr>
            <p:nvPr/>
          </p:nvSpPr>
          <p:spPr bwMode="auto">
            <a:xfrm flipV="1">
              <a:off x="1730" y="1563"/>
              <a:ext cx="644" cy="176"/>
            </a:xfrm>
            <a:prstGeom prst="line">
              <a:avLst/>
            </a:prstGeom>
            <a:noFill/>
            <a:ln w="38100">
              <a:solidFill>
                <a:srgbClr val="00008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2042" name="Text Box 91"/>
            <p:cNvSpPr txBox="1">
              <a:spLocks noChangeArrowheads="1"/>
            </p:cNvSpPr>
            <p:nvPr/>
          </p:nvSpPr>
          <p:spPr bwMode="auto">
            <a:xfrm rot="-1026525">
              <a:off x="1698" y="1441"/>
              <a:ext cx="57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algn="ctr">
                <a:spcBef>
                  <a:spcPct val="50000"/>
                </a:spcBef>
              </a:pPr>
              <a:r>
                <a:rPr lang="zh-TW" altLang="en-US" sz="1400" b="1">
                  <a:latin typeface="Arial" charset="0"/>
                </a:rPr>
                <a:t>異常通報</a:t>
              </a:r>
            </a:p>
          </p:txBody>
        </p:sp>
      </p:grpSp>
      <p:grpSp>
        <p:nvGrpSpPr>
          <p:cNvPr id="14" name="Group 80"/>
          <p:cNvGrpSpPr>
            <a:grpSpLocks/>
          </p:cNvGrpSpPr>
          <p:nvPr/>
        </p:nvGrpSpPr>
        <p:grpSpPr bwMode="auto">
          <a:xfrm>
            <a:off x="7169150" y="849313"/>
            <a:ext cx="3836856" cy="3124200"/>
            <a:chOff x="3504" y="534"/>
            <a:chExt cx="2231" cy="1968"/>
          </a:xfrm>
        </p:grpSpPr>
        <p:sp>
          <p:nvSpPr>
            <p:cNvPr id="42034" name="AutoShape 19"/>
            <p:cNvSpPr>
              <a:spLocks noChangeArrowheads="1"/>
            </p:cNvSpPr>
            <p:nvPr/>
          </p:nvSpPr>
          <p:spPr bwMode="auto">
            <a:xfrm>
              <a:off x="3504" y="534"/>
              <a:ext cx="2040" cy="363"/>
            </a:xfrm>
            <a:prstGeom prst="chevron">
              <a:avLst>
                <a:gd name="adj" fmla="val 140496"/>
              </a:avLst>
            </a:prstGeom>
            <a:solidFill>
              <a:srgbClr val="66FF99"/>
            </a:solidFill>
            <a:ln w="38100">
              <a:solidFill>
                <a:srgbClr val="008000"/>
              </a:solidFill>
              <a:miter lim="800000"/>
              <a:headEnd/>
              <a:tailEnd/>
            </a:ln>
          </p:spPr>
          <p:txBody>
            <a:bodyPr wrap="none" anchor="ctr"/>
            <a:lstStyle/>
            <a:p>
              <a:pPr algn="ctr"/>
              <a:r>
                <a:rPr lang="en-US" altLang="zh-TW" sz="2000" b="1"/>
                <a:t>Users(C)</a:t>
              </a:r>
            </a:p>
          </p:txBody>
        </p:sp>
        <p:grpSp>
          <p:nvGrpSpPr>
            <p:cNvPr id="42035" name="Group 82"/>
            <p:cNvGrpSpPr>
              <a:grpSpLocks/>
            </p:cNvGrpSpPr>
            <p:nvPr/>
          </p:nvGrpSpPr>
          <p:grpSpPr bwMode="auto">
            <a:xfrm>
              <a:off x="4155" y="1018"/>
              <a:ext cx="1580" cy="1484"/>
              <a:chOff x="4155" y="1018"/>
              <a:chExt cx="1580" cy="1484"/>
            </a:xfrm>
          </p:grpSpPr>
          <p:pic>
            <p:nvPicPr>
              <p:cNvPr id="42036" name="Picture 20" descr="MCj0416012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12" y="1246"/>
                <a:ext cx="752" cy="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95" name="Rectangle 31"/>
              <p:cNvSpPr>
                <a:spLocks noChangeArrowheads="1"/>
              </p:cNvSpPr>
              <p:nvPr/>
            </p:nvSpPr>
            <p:spPr bwMode="auto">
              <a:xfrm>
                <a:off x="4155" y="1706"/>
                <a:ext cx="1052" cy="184"/>
              </a:xfrm>
              <a:prstGeom prst="rect">
                <a:avLst/>
              </a:prstGeom>
              <a:solidFill>
                <a:srgbClr val="FF99CC"/>
              </a:solidFill>
              <a:ln w="9525" algn="ctr">
                <a:noFill/>
                <a:miter lim="800000"/>
                <a:headEnd/>
                <a:tailEnd/>
              </a:ln>
              <a:effectLst/>
            </p:spPr>
            <p:txBody>
              <a:bodyPr wrap="none" anchor="ctr"/>
              <a:lstStyle/>
              <a:p>
                <a:pPr algn="ctr">
                  <a:defRPr/>
                </a:pPr>
                <a:r>
                  <a:rPr lang="en-US" altLang="zh-TW" sz="1600" b="1">
                    <a:effectLst>
                      <a:outerShdw blurRad="38100" dist="38100" dir="2700000" algn="tl">
                        <a:srgbClr val="FFFFFF"/>
                      </a:outerShdw>
                    </a:effectLst>
                    <a:ea typeface="微軟正黑體" charset="0"/>
                    <a:cs typeface="微軟正黑體" charset="0"/>
                  </a:rPr>
                  <a:t>Home care</a:t>
                </a:r>
                <a:endParaRPr lang="zh-TW" altLang="en-US" sz="1600" b="1">
                  <a:effectLst>
                    <a:outerShdw blurRad="38100" dist="38100" dir="2700000" algn="tl">
                      <a:srgbClr val="FFFFFF"/>
                    </a:outerShdw>
                  </a:effectLst>
                  <a:ea typeface="微軟正黑體" charset="0"/>
                  <a:cs typeface="微軟正黑體" charset="0"/>
                </a:endParaRPr>
              </a:p>
            </p:txBody>
          </p:sp>
          <p:sp>
            <p:nvSpPr>
              <p:cNvPr id="472157" name="Oval 93" descr="圖片1"/>
              <p:cNvSpPr>
                <a:spLocks noChangeArrowheads="1"/>
              </p:cNvSpPr>
              <p:nvPr/>
            </p:nvSpPr>
            <p:spPr bwMode="auto">
              <a:xfrm>
                <a:off x="4700" y="1885"/>
                <a:ext cx="473" cy="455"/>
              </a:xfrm>
              <a:prstGeom prst="ellipse">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72158" name="Oval 94" descr="圖片2"/>
              <p:cNvSpPr>
                <a:spLocks noChangeArrowheads="1"/>
              </p:cNvSpPr>
              <p:nvPr/>
            </p:nvSpPr>
            <p:spPr bwMode="auto">
              <a:xfrm>
                <a:off x="5167" y="1997"/>
                <a:ext cx="496" cy="505"/>
              </a:xfrm>
              <a:prstGeom prst="ellipse">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pic>
            <p:nvPicPr>
              <p:cNvPr id="42040" name="Picture 9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73" y="1018"/>
                <a:ext cx="662" cy="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6" name="Group 88"/>
          <p:cNvGrpSpPr>
            <a:grpSpLocks/>
          </p:cNvGrpSpPr>
          <p:nvPr/>
        </p:nvGrpSpPr>
        <p:grpSpPr bwMode="auto">
          <a:xfrm>
            <a:off x="7098640" y="5481640"/>
            <a:ext cx="3473978" cy="1323975"/>
            <a:chOff x="3463" y="3453"/>
            <a:chExt cx="2020" cy="834"/>
          </a:xfrm>
        </p:grpSpPr>
        <p:sp>
          <p:nvSpPr>
            <p:cNvPr id="472160" name="Line 28"/>
            <p:cNvSpPr>
              <a:spLocks noChangeShapeType="1"/>
            </p:cNvSpPr>
            <p:nvPr/>
          </p:nvSpPr>
          <p:spPr bwMode="auto">
            <a:xfrm flipV="1">
              <a:off x="3463" y="3600"/>
              <a:ext cx="738" cy="0"/>
            </a:xfrm>
            <a:prstGeom prst="line">
              <a:avLst/>
            </a:prstGeom>
            <a:noFill/>
            <a:ln w="38100">
              <a:solidFill>
                <a:srgbClr val="80008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72161" name="Line 29"/>
            <p:cNvSpPr>
              <a:spLocks noChangeShapeType="1"/>
            </p:cNvSpPr>
            <p:nvPr/>
          </p:nvSpPr>
          <p:spPr bwMode="auto">
            <a:xfrm flipV="1">
              <a:off x="3463" y="3786"/>
              <a:ext cx="738" cy="0"/>
            </a:xfrm>
            <a:prstGeom prst="line">
              <a:avLst/>
            </a:prstGeom>
            <a:noFill/>
            <a:ln w="38100">
              <a:solidFill>
                <a:srgbClr val="00008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72162" name="Line 30"/>
            <p:cNvSpPr>
              <a:spLocks noChangeShapeType="1"/>
            </p:cNvSpPr>
            <p:nvPr/>
          </p:nvSpPr>
          <p:spPr bwMode="auto">
            <a:xfrm flipV="1">
              <a:off x="3469" y="3973"/>
              <a:ext cx="725" cy="12"/>
            </a:xfrm>
            <a:prstGeom prst="line">
              <a:avLst/>
            </a:prstGeom>
            <a:noFill/>
            <a:ln w="38100">
              <a:solidFill>
                <a:srgbClr val="FF000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2032" name="Text Box 31"/>
            <p:cNvSpPr txBox="1">
              <a:spLocks noChangeArrowheads="1"/>
            </p:cNvSpPr>
            <p:nvPr/>
          </p:nvSpPr>
          <p:spPr bwMode="auto">
            <a:xfrm>
              <a:off x="4309" y="3453"/>
              <a:ext cx="1174" cy="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eaLnBrk="0" hangingPunct="0"/>
              <a:r>
                <a:rPr lang="en-US" altLang="zh-TW" sz="2000">
                  <a:latin typeface="Arial" charset="0"/>
                  <a:cs typeface="Times New Roman" charset="0"/>
                </a:rPr>
                <a:t>Case flow</a:t>
              </a:r>
            </a:p>
            <a:p>
              <a:pPr eaLnBrk="0" hangingPunct="0"/>
              <a:r>
                <a:rPr lang="en-US" altLang="zh-TW" sz="2000">
                  <a:latin typeface="Arial" charset="0"/>
                  <a:cs typeface="Times New Roman" charset="0"/>
                </a:rPr>
                <a:t>Care delivery</a:t>
              </a:r>
            </a:p>
            <a:p>
              <a:pPr eaLnBrk="0" hangingPunct="0"/>
              <a:r>
                <a:rPr lang="en-US" altLang="zh-TW" sz="2000">
                  <a:latin typeface="Arial" charset="0"/>
                  <a:cs typeface="Times New Roman" charset="0"/>
                </a:rPr>
                <a:t>Information flow</a:t>
              </a:r>
            </a:p>
            <a:p>
              <a:pPr eaLnBrk="0" hangingPunct="0"/>
              <a:r>
                <a:rPr lang="en-US" altLang="zh-TW" sz="2000">
                  <a:latin typeface="Arial" charset="0"/>
                  <a:cs typeface="Times New Roman" charset="0"/>
                </a:rPr>
                <a:t>In patient flow</a:t>
              </a:r>
            </a:p>
          </p:txBody>
        </p:sp>
        <p:sp>
          <p:nvSpPr>
            <p:cNvPr id="472165" name="Line 30"/>
            <p:cNvSpPr>
              <a:spLocks noChangeShapeType="1"/>
            </p:cNvSpPr>
            <p:nvPr/>
          </p:nvSpPr>
          <p:spPr bwMode="auto">
            <a:xfrm flipV="1">
              <a:off x="3470" y="4172"/>
              <a:ext cx="725" cy="12"/>
            </a:xfrm>
            <a:prstGeom prst="line">
              <a:avLst/>
            </a:prstGeom>
            <a:noFill/>
            <a:ln w="38100">
              <a:solidFill>
                <a:srgbClr val="00800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grpSp>
      <p:grpSp>
        <p:nvGrpSpPr>
          <p:cNvPr id="17" name="Group 94"/>
          <p:cNvGrpSpPr>
            <a:grpSpLocks/>
          </p:cNvGrpSpPr>
          <p:nvPr/>
        </p:nvGrpSpPr>
        <p:grpSpPr bwMode="auto">
          <a:xfrm>
            <a:off x="1259947" y="3924302"/>
            <a:ext cx="8487172" cy="2681288"/>
            <a:chOff x="68" y="2472"/>
            <a:chExt cx="4935" cy="1689"/>
          </a:xfrm>
        </p:grpSpPr>
        <p:grpSp>
          <p:nvGrpSpPr>
            <p:cNvPr id="42013" name="Group 95"/>
            <p:cNvGrpSpPr>
              <a:grpSpLocks/>
            </p:cNvGrpSpPr>
            <p:nvPr/>
          </p:nvGrpSpPr>
          <p:grpSpPr bwMode="auto">
            <a:xfrm>
              <a:off x="68" y="2581"/>
              <a:ext cx="1609" cy="1580"/>
              <a:chOff x="68" y="2581"/>
              <a:chExt cx="1609" cy="1580"/>
            </a:xfrm>
          </p:grpSpPr>
          <p:sp>
            <p:nvSpPr>
              <p:cNvPr id="472139" name="Oval 75"/>
              <p:cNvSpPr>
                <a:spLocks noChangeArrowheads="1"/>
              </p:cNvSpPr>
              <p:nvPr/>
            </p:nvSpPr>
            <p:spPr bwMode="auto">
              <a:xfrm>
                <a:off x="559" y="2907"/>
                <a:ext cx="1022" cy="897"/>
              </a:xfrm>
              <a:prstGeom prst="ellipse">
                <a:avLst/>
              </a:prstGeom>
              <a:noFill/>
              <a:ln w="9525" algn="ctr">
                <a:solidFill>
                  <a:srgbClr val="FF0000"/>
                </a:solidFill>
                <a:round/>
                <a:headEnd/>
                <a:tailEnd/>
              </a:ln>
              <a:effectLst/>
            </p:spPr>
            <p:txBody>
              <a:bodyPr wrap="none" anchor="ct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grpSp>
            <p:nvGrpSpPr>
              <p:cNvPr id="42020" name="Group 76"/>
              <p:cNvGrpSpPr>
                <a:grpSpLocks/>
              </p:cNvGrpSpPr>
              <p:nvPr/>
            </p:nvGrpSpPr>
            <p:grpSpPr bwMode="auto">
              <a:xfrm>
                <a:off x="1036" y="2581"/>
                <a:ext cx="641" cy="689"/>
                <a:chOff x="780" y="2410"/>
                <a:chExt cx="641" cy="689"/>
              </a:xfrm>
            </p:grpSpPr>
            <p:sp>
              <p:nvSpPr>
                <p:cNvPr id="472141" name="Rectangle 77"/>
                <p:cNvSpPr>
                  <a:spLocks noChangeArrowheads="1"/>
                </p:cNvSpPr>
                <p:nvPr/>
              </p:nvSpPr>
              <p:spPr bwMode="auto">
                <a:xfrm>
                  <a:off x="828" y="2410"/>
                  <a:ext cx="551" cy="689"/>
                </a:xfrm>
                <a:prstGeom prst="rect">
                  <a:avLst/>
                </a:prstGeom>
                <a:solidFill>
                  <a:schemeClr val="bg1"/>
                </a:solidFill>
                <a:ln w="38100">
                  <a:solidFill>
                    <a:srgbClr val="3366FF"/>
                  </a:solidFill>
                  <a:miter lim="800000"/>
                  <a:headEnd/>
                  <a:tailEnd/>
                </a:ln>
                <a:effectLst/>
              </p:spPr>
              <p:txBody>
                <a:bodyPr wrap="none" anchor="ct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2027" name="Rectangle 78"/>
                <p:cNvSpPr>
                  <a:spLocks noChangeArrowheads="1"/>
                </p:cNvSpPr>
                <p:nvPr/>
              </p:nvSpPr>
              <p:spPr bwMode="auto">
                <a:xfrm>
                  <a:off x="780" y="2415"/>
                  <a:ext cx="641"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altLang="zh-TW" sz="1000" b="1">
                      <a:solidFill>
                        <a:srgbClr val="0000CC"/>
                      </a:solidFill>
                    </a:rPr>
                    <a:t>Secom</a:t>
                  </a:r>
                  <a:endParaRPr lang="zh-TW" altLang="en-US" sz="1000" b="1">
                    <a:solidFill>
                      <a:srgbClr val="0000CC"/>
                    </a:solidFill>
                  </a:endParaRPr>
                </a:p>
                <a:p>
                  <a:pPr algn="ctr"/>
                  <a:r>
                    <a:rPr lang="en-US" altLang="zh-TW" sz="1000" b="1">
                      <a:solidFill>
                        <a:srgbClr val="0000CC"/>
                      </a:solidFill>
                    </a:rPr>
                    <a:t>Mang. Center</a:t>
                  </a:r>
                  <a:endParaRPr lang="zh-TW" altLang="en-US" sz="1000" b="1">
                    <a:solidFill>
                      <a:srgbClr val="0000CC"/>
                    </a:solidFill>
                  </a:endParaRPr>
                </a:p>
              </p:txBody>
            </p:sp>
            <p:pic>
              <p:nvPicPr>
                <p:cNvPr id="42028" name="Picture 7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7" y="2628"/>
                  <a:ext cx="439" cy="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2021" name="Group 80"/>
              <p:cNvGrpSpPr>
                <a:grpSpLocks/>
              </p:cNvGrpSpPr>
              <p:nvPr/>
            </p:nvGrpSpPr>
            <p:grpSpPr bwMode="auto">
              <a:xfrm>
                <a:off x="68" y="2936"/>
                <a:ext cx="1113" cy="600"/>
                <a:chOff x="100" y="2728"/>
                <a:chExt cx="1113" cy="600"/>
              </a:xfrm>
            </p:grpSpPr>
            <p:pic>
              <p:nvPicPr>
                <p:cNvPr id="42024" name="Picture 81" descr="top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67" y="2728"/>
                  <a:ext cx="448" cy="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025" name="Picture 82" descr="top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0" y="3115"/>
                  <a:ext cx="1113"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2022" name="Picture 83" descr="MC90023965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10" y="3371"/>
                <a:ext cx="628" cy="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23" name="Text Box 87"/>
              <p:cNvSpPr txBox="1">
                <a:spLocks noChangeArrowheads="1"/>
              </p:cNvSpPr>
              <p:nvPr/>
            </p:nvSpPr>
            <p:spPr bwMode="auto">
              <a:xfrm>
                <a:off x="249" y="3987"/>
                <a:ext cx="105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r>
                  <a:rPr lang="en-US" altLang="zh-TW" sz="1200" b="1">
                    <a:latin typeface="新細明體" charset="0"/>
                    <a:ea typeface="微軟正黑體" charset="0"/>
                    <a:cs typeface="微軟正黑體" charset="0"/>
                  </a:rPr>
                  <a:t>St. Mary Hospital, Loudong</a:t>
                </a:r>
                <a:endParaRPr lang="zh-TW" altLang="en-US" sz="1200" b="1">
                  <a:latin typeface="新細明體" charset="0"/>
                  <a:ea typeface="微軟正黑體" charset="0"/>
                  <a:cs typeface="微軟正黑體" charset="0"/>
                </a:endParaRPr>
              </a:p>
            </p:txBody>
          </p:sp>
        </p:grpSp>
        <p:sp>
          <p:nvSpPr>
            <p:cNvPr id="472149" name="Line 85"/>
            <p:cNvSpPr>
              <a:spLocks noChangeShapeType="1"/>
            </p:cNvSpPr>
            <p:nvPr/>
          </p:nvSpPr>
          <p:spPr bwMode="auto">
            <a:xfrm flipH="1">
              <a:off x="1682" y="3484"/>
              <a:ext cx="1444" cy="0"/>
            </a:xfrm>
            <a:prstGeom prst="line">
              <a:avLst/>
            </a:prstGeom>
            <a:noFill/>
            <a:ln w="38100">
              <a:solidFill>
                <a:srgbClr val="FF000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72150" name="Line 86"/>
            <p:cNvSpPr>
              <a:spLocks noChangeShapeType="1"/>
            </p:cNvSpPr>
            <p:nvPr/>
          </p:nvSpPr>
          <p:spPr bwMode="auto">
            <a:xfrm flipV="1">
              <a:off x="3136" y="3113"/>
              <a:ext cx="107" cy="364"/>
            </a:xfrm>
            <a:prstGeom prst="line">
              <a:avLst/>
            </a:prstGeom>
            <a:noFill/>
            <a:ln w="38100">
              <a:solidFill>
                <a:srgbClr val="FF000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sp>
          <p:nvSpPr>
            <p:cNvPr id="42016" name="Text Box 88"/>
            <p:cNvSpPr txBox="1">
              <a:spLocks noChangeArrowheads="1"/>
            </p:cNvSpPr>
            <p:nvPr/>
          </p:nvSpPr>
          <p:spPr bwMode="auto">
            <a:xfrm>
              <a:off x="2059" y="3502"/>
              <a:ext cx="1102"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algn="ctr">
                <a:spcBef>
                  <a:spcPct val="50000"/>
                </a:spcBef>
              </a:pPr>
              <a:r>
                <a:rPr lang="zh-TW" altLang="en-US" sz="1400" b="1">
                  <a:solidFill>
                    <a:srgbClr val="993300"/>
                  </a:solidFill>
                  <a:latin typeface="Arial" charset="0"/>
                </a:rPr>
                <a:t>使用者</a:t>
              </a:r>
              <a:r>
                <a:rPr lang="en-US" altLang="zh-TW" sz="1400" b="1">
                  <a:solidFill>
                    <a:srgbClr val="993300"/>
                  </a:solidFill>
                  <a:latin typeface="Arial" charset="0"/>
                </a:rPr>
                <a:t>/</a:t>
              </a:r>
              <a:r>
                <a:rPr lang="zh-TW" altLang="en-US" sz="1400" b="1">
                  <a:solidFill>
                    <a:srgbClr val="993300"/>
                  </a:solidFill>
                  <a:latin typeface="Arial" charset="0"/>
                </a:rPr>
                <a:t>親友 照護紀錄查詢、回饋報表</a:t>
              </a:r>
            </a:p>
          </p:txBody>
        </p:sp>
        <p:sp>
          <p:nvSpPr>
            <p:cNvPr id="472164" name="Line 100"/>
            <p:cNvSpPr>
              <a:spLocks noChangeShapeType="1"/>
            </p:cNvSpPr>
            <p:nvPr/>
          </p:nvSpPr>
          <p:spPr bwMode="auto">
            <a:xfrm flipH="1">
              <a:off x="1693" y="3487"/>
              <a:ext cx="428" cy="225"/>
            </a:xfrm>
            <a:prstGeom prst="line">
              <a:avLst/>
            </a:prstGeom>
            <a:noFill/>
            <a:ln w="38100">
              <a:solidFill>
                <a:srgbClr val="008000"/>
              </a:solidFill>
              <a:prstDash val="dash"/>
              <a:round/>
              <a:headEnd/>
              <a:tailEnd type="arrow" w="med" len="med"/>
            </a:ln>
            <a:effectLst/>
          </p:spPr>
          <p:txBody>
            <a:bodyPr/>
            <a:lstStyle/>
            <a:p>
              <a:pPr>
                <a:defRPr/>
              </a:pPr>
              <a:endParaRPr lang="zh-TW" altLang="en-US" sz="1400" b="1">
                <a:effectLst>
                  <a:outerShdw blurRad="38100" dist="38100" dir="2700000" algn="tl">
                    <a:srgbClr val="000000">
                      <a:alpha val="43137"/>
                    </a:srgbClr>
                  </a:outerShdw>
                </a:effectLst>
                <a:ea typeface="新細明體" pitchFamily="18" charset="-120"/>
                <a:cs typeface="+mn-cs"/>
              </a:endParaRPr>
            </a:p>
          </p:txBody>
        </p:sp>
        <p:pic>
          <p:nvPicPr>
            <p:cNvPr id="42018" name="Picture 10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157" y="2472"/>
              <a:ext cx="846" cy="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2010" name="文字方塊 110"/>
          <p:cNvSpPr txBox="1">
            <a:spLocks noChangeArrowheads="1"/>
          </p:cNvSpPr>
          <p:nvPr/>
        </p:nvSpPr>
        <p:spPr bwMode="auto">
          <a:xfrm>
            <a:off x="1143000" y="4221164"/>
            <a:ext cx="123623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r>
              <a:rPr lang="en-US" altLang="zh-TW" sz="1800">
                <a:latin typeface="Arial" charset="0"/>
              </a:rPr>
              <a:t>Research </a:t>
            </a:r>
          </a:p>
          <a:p>
            <a:r>
              <a:rPr lang="en-US" altLang="zh-TW" sz="1800">
                <a:latin typeface="Arial" charset="0"/>
              </a:rPr>
              <a:t>Team </a:t>
            </a:r>
          </a:p>
          <a:p>
            <a:r>
              <a:rPr lang="en-US" altLang="zh-TW" sz="1800">
                <a:latin typeface="Arial" charset="0"/>
              </a:rPr>
              <a:t>&amp;</a:t>
            </a:r>
            <a:endParaRPr lang="zh-TW" altLang="en-US" sz="1800">
              <a:latin typeface="Arial" charset="0"/>
            </a:endParaRPr>
          </a:p>
        </p:txBody>
      </p:sp>
    </p:spTree>
    <p:extLst>
      <p:ext uri="{BB962C8B-B14F-4D97-AF65-F5344CB8AC3E}">
        <p14:creationId xmlns:p14="http://schemas.microsoft.com/office/powerpoint/2010/main" val="45799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183"/>
                                        </p:tgtEl>
                                        <p:attrNameLst>
                                          <p:attrName>style.visibility</p:attrName>
                                        </p:attrNameLst>
                                      </p:cBhvr>
                                      <p:to>
                                        <p:strVal val="visible"/>
                                      </p:to>
                                    </p:set>
                                    <p:animEffect transition="in" filter="blinds(horizontal)">
                                      <p:cBhvr>
                                        <p:cTn id="10" dur="500"/>
                                        <p:tgtEl>
                                          <p:spTgt spid="7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184"/>
                                        </p:tgtEl>
                                        <p:attrNameLst>
                                          <p:attrName>style.visibility</p:attrName>
                                        </p:attrNameLst>
                                      </p:cBhvr>
                                      <p:to>
                                        <p:strVal val="visible"/>
                                      </p:to>
                                    </p:set>
                                    <p:animEffect transition="in" filter="blinds(horizontal)">
                                      <p:cBhvr>
                                        <p:cTn id="18" dur="500"/>
                                        <p:tgtEl>
                                          <p:spTgt spid="71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5" fill="hold" grpId="0" nodeType="clickEffect">
                                  <p:stCondLst>
                                    <p:cond delay="0"/>
                                  </p:stCondLst>
                                  <p:childTnLst>
                                    <p:set>
                                      <p:cBhvr>
                                        <p:cTn id="22" dur="1" fill="hold">
                                          <p:stCondLst>
                                            <p:cond delay="0"/>
                                          </p:stCondLst>
                                        </p:cTn>
                                        <p:tgtEl>
                                          <p:spTgt spid="472148"/>
                                        </p:tgtEl>
                                        <p:attrNameLst>
                                          <p:attrName>style.visibility</p:attrName>
                                        </p:attrNameLst>
                                      </p:cBhvr>
                                      <p:to>
                                        <p:strVal val="visible"/>
                                      </p:to>
                                    </p:set>
                                    <p:animEffect transition="in" filter="blinds(vertical)">
                                      <p:cBhvr>
                                        <p:cTn id="23" dur="500"/>
                                        <p:tgtEl>
                                          <p:spTgt spid="4721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5"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vertical)">
                                      <p:cBhvr>
                                        <p:cTn id="36" dur="5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linds(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animBg="1"/>
      <p:bldP spid="7184" grpId="0" animBg="1"/>
      <p:bldP spid="47214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8232A7-BC2F-B642-BCFD-23455301BC1B}"/>
              </a:ext>
            </a:extLst>
          </p:cNvPr>
          <p:cNvSpPr>
            <a:spLocks noGrp="1"/>
          </p:cNvSpPr>
          <p:nvPr>
            <p:ph type="title"/>
          </p:nvPr>
        </p:nvSpPr>
        <p:spPr>
          <a:xfrm>
            <a:off x="1775520" y="229184"/>
            <a:ext cx="6603703" cy="720080"/>
          </a:xfrm>
        </p:spPr>
        <p:txBody>
          <a:bodyPr/>
          <a:lstStyle/>
          <a:p>
            <a:r>
              <a:rPr kumimoji="1" lang="zh-TW" altLang="en-US" sz="3200" b="1" dirty="0">
                <a:solidFill>
                  <a:srgbClr val="7030A0"/>
                </a:solidFill>
                <a:latin typeface="微軟正黑體" panose="020B0604030504040204" pitchFamily="34" charset="-120"/>
                <a:ea typeface="微軟正黑體" panose="020B0604030504040204" pitchFamily="34" charset="-120"/>
              </a:rPr>
              <a:t>普惠價值的延伸</a:t>
            </a:r>
          </a:p>
        </p:txBody>
      </p:sp>
      <p:pic>
        <p:nvPicPr>
          <p:cNvPr id="5" name="圖片 4">
            <a:extLst>
              <a:ext uri="{FF2B5EF4-FFF2-40B4-BE49-F238E27FC236}">
                <a16:creationId xmlns:a16="http://schemas.microsoft.com/office/drawing/2014/main" id="{F7CC622C-8153-7242-A359-677959BEA55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33800"/>
            <a:ext cx="6242053" cy="3600400"/>
          </a:xfrm>
          <a:prstGeom prst="rect">
            <a:avLst/>
          </a:prstGeom>
        </p:spPr>
      </p:pic>
      <p:pic>
        <p:nvPicPr>
          <p:cNvPr id="7" name="圖片 6">
            <a:extLst>
              <a:ext uri="{FF2B5EF4-FFF2-40B4-BE49-F238E27FC236}">
                <a16:creationId xmlns:a16="http://schemas.microsoft.com/office/drawing/2014/main" id="{1AEF444A-FAEE-ED4D-9D0E-C57FBD8D79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0633" y="2954662"/>
            <a:ext cx="6603702" cy="3795762"/>
          </a:xfrm>
          <a:prstGeom prst="rect">
            <a:avLst/>
          </a:prstGeom>
        </p:spPr>
      </p:pic>
      <p:pic>
        <p:nvPicPr>
          <p:cNvPr id="9" name="圖片 8">
            <a:extLst>
              <a:ext uri="{FF2B5EF4-FFF2-40B4-BE49-F238E27FC236}">
                <a16:creationId xmlns:a16="http://schemas.microsoft.com/office/drawing/2014/main" id="{9031830F-1E61-DB44-978E-B0821E41AC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8338" y="12923"/>
            <a:ext cx="2215997" cy="2954662"/>
          </a:xfrm>
          <a:prstGeom prst="rect">
            <a:avLst/>
          </a:prstGeom>
        </p:spPr>
      </p:pic>
      <p:pic>
        <p:nvPicPr>
          <p:cNvPr id="11" name="圖片 10">
            <a:extLst>
              <a:ext uri="{FF2B5EF4-FFF2-40B4-BE49-F238E27FC236}">
                <a16:creationId xmlns:a16="http://schemas.microsoft.com/office/drawing/2014/main" id="{9F5E3EAA-5946-2D44-9F34-DB396D9F41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87" y="4789428"/>
            <a:ext cx="2720546" cy="2040409"/>
          </a:xfrm>
          <a:prstGeom prst="rect">
            <a:avLst/>
          </a:prstGeom>
        </p:spPr>
      </p:pic>
      <p:pic>
        <p:nvPicPr>
          <p:cNvPr id="13" name="圖片 12">
            <a:extLst>
              <a:ext uri="{FF2B5EF4-FFF2-40B4-BE49-F238E27FC236}">
                <a16:creationId xmlns:a16="http://schemas.microsoft.com/office/drawing/2014/main" id="{CB4AFCB7-9FAC-4041-AF02-B42C8F0564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3633" y="4789428"/>
            <a:ext cx="2787000" cy="2090250"/>
          </a:xfrm>
          <a:prstGeom prst="rect">
            <a:avLst/>
          </a:prstGeom>
        </p:spPr>
      </p:pic>
      <p:pic>
        <p:nvPicPr>
          <p:cNvPr id="15" name="圖片 14">
            <a:extLst>
              <a:ext uri="{FF2B5EF4-FFF2-40B4-BE49-F238E27FC236}">
                <a16:creationId xmlns:a16="http://schemas.microsoft.com/office/drawing/2014/main" id="{307706F7-71A7-3341-9EE6-D70E3BF52C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89592" y="1045120"/>
            <a:ext cx="2664296" cy="1998222"/>
          </a:xfrm>
          <a:prstGeom prst="rect">
            <a:avLst/>
          </a:prstGeom>
        </p:spPr>
      </p:pic>
    </p:spTree>
    <p:extLst>
      <p:ext uri="{BB962C8B-B14F-4D97-AF65-F5344CB8AC3E}">
        <p14:creationId xmlns:p14="http://schemas.microsoft.com/office/powerpoint/2010/main" val="3760989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4"/>
          <p:cNvSpPr>
            <a:spLocks/>
          </p:cNvSpPr>
          <p:nvPr/>
        </p:nvSpPr>
        <p:spPr bwMode="auto">
          <a:xfrm>
            <a:off x="1763896" y="405233"/>
            <a:ext cx="9264814" cy="566738"/>
          </a:xfrm>
          <a:prstGeom prst="rect">
            <a:avLst/>
          </a:prstGeom>
          <a:noFill/>
          <a:ln w="9525">
            <a:noFill/>
            <a:miter lim="800000"/>
            <a:headEnd/>
            <a:tailEnd/>
          </a:ln>
        </p:spPr>
        <p:txBody>
          <a:bodyPr lIns="0" rIns="0" bIns="0" anchor="b"/>
          <a:lstStyle/>
          <a:p>
            <a:pPr eaLnBrk="0" hangingPunct="0">
              <a:defRPr/>
            </a:pPr>
            <a:r>
              <a:rPr lang="zh-TW" altLang="en-US" sz="3200" b="1" dirty="0">
                <a:solidFill>
                  <a:srgbClr val="7030A0"/>
                </a:solidFill>
                <a:latin typeface="微軟正黑體" pitchFamily="34" charset="-120"/>
                <a:ea typeface="微軟正黑體" pitchFamily="34" charset="-120"/>
                <a:cs typeface="+mj-cs"/>
              </a:rPr>
              <a:t>建立社區自主健康營造之輔導與成果分享反饋機制</a:t>
            </a:r>
          </a:p>
        </p:txBody>
      </p:sp>
      <p:pic>
        <p:nvPicPr>
          <p:cNvPr id="84994" name="Picture 3" descr="dd01085_[1]"/>
          <p:cNvPicPr>
            <a:picLocks noChangeAspect="1" noChangeArrowheads="1"/>
          </p:cNvPicPr>
          <p:nvPr/>
        </p:nvPicPr>
        <p:blipFill>
          <a:blip r:embed="rId3" cstate="email">
            <a:lum bright="38000"/>
            <a:extLst>
              <a:ext uri="{28A0092B-C50C-407E-A947-70E740481C1C}">
                <a14:useLocalDpi xmlns:a14="http://schemas.microsoft.com/office/drawing/2010/main" val="0"/>
              </a:ext>
            </a:extLst>
          </a:blip>
          <a:srcRect/>
          <a:stretch>
            <a:fillRect/>
          </a:stretch>
        </p:blipFill>
        <p:spPr bwMode="auto">
          <a:xfrm rot="-5663441">
            <a:off x="3910080" y="1689961"/>
            <a:ext cx="1484313" cy="1793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5" name="Picture 4" descr="dd01085_[1]"/>
          <p:cNvPicPr>
            <a:picLocks noChangeAspect="1" noChangeArrowheads="1"/>
          </p:cNvPicPr>
          <p:nvPr/>
        </p:nvPicPr>
        <p:blipFill>
          <a:blip r:embed="rId3" cstate="email">
            <a:lum bright="38000"/>
            <a:extLst>
              <a:ext uri="{28A0092B-C50C-407E-A947-70E740481C1C}">
                <a14:useLocalDpi xmlns:a14="http://schemas.microsoft.com/office/drawing/2010/main" val="0"/>
              </a:ext>
            </a:extLst>
          </a:blip>
          <a:srcRect/>
          <a:stretch>
            <a:fillRect/>
          </a:stretch>
        </p:blipFill>
        <p:spPr bwMode="auto">
          <a:xfrm rot="4871363">
            <a:off x="6718500" y="3706087"/>
            <a:ext cx="1484313" cy="1793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4996" name="Group 5"/>
          <p:cNvGrpSpPr>
            <a:grpSpLocks/>
          </p:cNvGrpSpPr>
          <p:nvPr/>
        </p:nvGrpSpPr>
        <p:grpSpPr bwMode="auto">
          <a:xfrm>
            <a:off x="1805121" y="1268413"/>
            <a:ext cx="2731029" cy="4824412"/>
            <a:chOff x="476" y="799"/>
            <a:chExt cx="1588" cy="3039"/>
          </a:xfrm>
        </p:grpSpPr>
        <p:sp>
          <p:nvSpPr>
            <p:cNvPr id="45062" name="AutoShape 6"/>
            <p:cNvSpPr>
              <a:spLocks noChangeArrowheads="1"/>
            </p:cNvSpPr>
            <p:nvPr/>
          </p:nvSpPr>
          <p:spPr bwMode="auto">
            <a:xfrm>
              <a:off x="476" y="799"/>
              <a:ext cx="1542" cy="3039"/>
            </a:xfrm>
            <a:prstGeom prst="roundRect">
              <a:avLst>
                <a:gd name="adj" fmla="val 16667"/>
              </a:avLst>
            </a:prstGeom>
            <a:solidFill>
              <a:srgbClr val="FFFFCC"/>
            </a:solidFill>
            <a:ln w="9525">
              <a:noFill/>
              <a:round/>
              <a:headEnd/>
              <a:tailEnd/>
            </a:ln>
            <a:effectLst>
              <a:outerShdw dist="107763" dir="8100000" algn="ctr" rotWithShape="0">
                <a:srgbClr val="808080">
                  <a:alpha val="50000"/>
                </a:srgbClr>
              </a:outerShdw>
            </a:effectLst>
          </p:spPr>
          <p:txBody>
            <a:bodyPr wrap="none" anchor="ctr"/>
            <a:lstStyle/>
            <a:p>
              <a:pPr>
                <a:defRPr/>
              </a:pPr>
              <a:endParaRPr lang="zh-TW" altLang="en-US">
                <a:latin typeface="微軟正黑體" pitchFamily="34" charset="-120"/>
                <a:ea typeface="微軟正黑體" pitchFamily="34" charset="-120"/>
                <a:cs typeface="+mn-cs"/>
              </a:endParaRPr>
            </a:p>
          </p:txBody>
        </p:sp>
        <p:sp>
          <p:nvSpPr>
            <p:cNvPr id="45063" name="Text Box 7"/>
            <p:cNvSpPr txBox="1">
              <a:spLocks noChangeArrowheads="1"/>
            </p:cNvSpPr>
            <p:nvPr/>
          </p:nvSpPr>
          <p:spPr bwMode="auto">
            <a:xfrm>
              <a:off x="522" y="3556"/>
              <a:ext cx="1542" cy="19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a:solidFill>
                    <a:schemeClr val="tx1"/>
                  </a:solidFill>
                  <a:latin typeface="Arial" charset="0"/>
                  <a:ea typeface="華康儷中黑" charset="0"/>
                  <a:cs typeface="華康儷中黑" charset="0"/>
                </a:defRPr>
              </a:lvl1pPr>
              <a:lvl2pPr marL="742950" indent="-285750" eaLnBrk="0" hangingPunct="0">
                <a:defRPr kumimoji="1">
                  <a:solidFill>
                    <a:schemeClr val="tx1"/>
                  </a:solidFill>
                  <a:latin typeface="Arial" charset="0"/>
                  <a:ea typeface="華康儷中黑" charset="0"/>
                  <a:cs typeface="華康儷中黑" charset="0"/>
                </a:defRPr>
              </a:lvl2pPr>
              <a:lvl3pPr marL="1143000" indent="-228600" eaLnBrk="0" hangingPunct="0">
                <a:defRPr kumimoji="1">
                  <a:solidFill>
                    <a:schemeClr val="tx1"/>
                  </a:solidFill>
                  <a:latin typeface="Arial" charset="0"/>
                  <a:ea typeface="華康儷中黑" charset="0"/>
                  <a:cs typeface="華康儷中黑" charset="0"/>
                </a:defRPr>
              </a:lvl3pPr>
              <a:lvl4pPr marL="1600200" indent="-228600" eaLnBrk="0" hangingPunct="0">
                <a:defRPr kumimoji="1">
                  <a:solidFill>
                    <a:schemeClr val="tx1"/>
                  </a:solidFill>
                  <a:latin typeface="Arial" charset="0"/>
                  <a:ea typeface="華康儷中黑" charset="0"/>
                  <a:cs typeface="華康儷中黑" charset="0"/>
                </a:defRPr>
              </a:lvl4pPr>
              <a:lvl5pPr marL="2057400" indent="-228600" eaLnBrk="0" hangingPunct="0">
                <a:defRPr kumimoji="1">
                  <a:solidFill>
                    <a:schemeClr val="tx1"/>
                  </a:solidFill>
                  <a:latin typeface="Arial" charset="0"/>
                  <a:ea typeface="華康儷中黑" charset="0"/>
                  <a:cs typeface="華康儷中黑" charset="0"/>
                </a:defRPr>
              </a:lvl5pPr>
              <a:lvl6pPr marL="25146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6pPr>
              <a:lvl7pPr marL="29718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7pPr>
              <a:lvl8pPr marL="34290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8pPr>
              <a:lvl9pPr marL="38862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9pPr>
            </a:lstStyle>
            <a:p>
              <a:pPr eaLnBrk="1" hangingPunct="1">
                <a:spcBef>
                  <a:spcPct val="50000"/>
                </a:spcBef>
                <a:defRPr/>
              </a:pPr>
              <a:r>
                <a:rPr lang="zh-TW" altLang="en-US" sz="1400" b="1">
                  <a:solidFill>
                    <a:srgbClr val="666633"/>
                  </a:solidFill>
                  <a:effectLst>
                    <a:outerShdw blurRad="38100" dist="38100" dir="2700000" algn="tl">
                      <a:srgbClr val="DDDDDD"/>
                    </a:outerShdw>
                  </a:effectLst>
                  <a:latin typeface="微軟正黑體" charset="0"/>
                  <a:ea typeface="微軟正黑體" charset="0"/>
                  <a:cs typeface="微軟正黑體" charset="0"/>
                </a:rPr>
                <a:t>社區自主健康營造輔導機制</a:t>
              </a:r>
              <a:r>
                <a:rPr lang="zh-TW" altLang="en-US" sz="1400" b="1">
                  <a:effectLst>
                    <a:outerShdw blurRad="38100" dist="38100" dir="2700000" algn="tl">
                      <a:srgbClr val="DDDDDD"/>
                    </a:outerShdw>
                  </a:effectLst>
                  <a:latin typeface="微軟正黑體" charset="0"/>
                  <a:ea typeface="微軟正黑體" charset="0"/>
                  <a:cs typeface="微軟正黑體" charset="0"/>
                </a:rPr>
                <a:t> </a:t>
              </a:r>
            </a:p>
          </p:txBody>
        </p:sp>
        <p:sp>
          <p:nvSpPr>
            <p:cNvPr id="85030" name="AutoShape 36"/>
            <p:cNvSpPr>
              <a:spLocks noChangeArrowheads="1"/>
            </p:cNvSpPr>
            <p:nvPr/>
          </p:nvSpPr>
          <p:spPr bwMode="auto">
            <a:xfrm>
              <a:off x="663" y="941"/>
              <a:ext cx="1200" cy="562"/>
            </a:xfrm>
            <a:prstGeom prst="flowChartAlternateProcess">
              <a:avLst/>
            </a:prstGeom>
            <a:solidFill>
              <a:schemeClr val="bg1"/>
            </a:solidFill>
            <a:ln w="9525">
              <a:solidFill>
                <a:srgbClr val="800000"/>
              </a:solidFill>
              <a:prstDash val="sysDot"/>
              <a:miter lim="800000"/>
              <a:headEnd/>
              <a:tailEnd/>
            </a:ln>
            <a:effectLst>
              <a:prstShdw prst="shdw17" dist="17961" dir="2700000">
                <a:srgbClr val="4D0000">
                  <a:alpha val="74997"/>
                </a:srgbClr>
              </a:prstShdw>
            </a:effectLst>
          </p:spPr>
          <p:txBody>
            <a:bodyPr wrap="none" anchor="ctr"/>
            <a:lstStyle/>
            <a:p>
              <a:endParaRPr lang="zh-TW" altLang="en-US" b="1">
                <a:latin typeface="微軟正黑體" charset="0"/>
                <a:ea typeface="微軟正黑體" charset="0"/>
                <a:cs typeface="微軟正黑體" charset="0"/>
              </a:endParaRPr>
            </a:p>
          </p:txBody>
        </p:sp>
        <p:grpSp>
          <p:nvGrpSpPr>
            <p:cNvPr id="85031" name="Group 9"/>
            <p:cNvGrpSpPr>
              <a:grpSpLocks/>
            </p:cNvGrpSpPr>
            <p:nvPr/>
          </p:nvGrpSpPr>
          <p:grpSpPr bwMode="auto">
            <a:xfrm>
              <a:off x="663" y="1973"/>
              <a:ext cx="1248" cy="563"/>
              <a:chOff x="657" y="2569"/>
              <a:chExt cx="1179" cy="544"/>
            </a:xfrm>
          </p:grpSpPr>
          <p:sp>
            <p:nvSpPr>
              <p:cNvPr id="85044" name="AutoShape 36"/>
              <p:cNvSpPr>
                <a:spLocks noChangeArrowheads="1"/>
              </p:cNvSpPr>
              <p:nvPr/>
            </p:nvSpPr>
            <p:spPr bwMode="auto">
              <a:xfrm>
                <a:off x="657" y="2569"/>
                <a:ext cx="1179" cy="544"/>
              </a:xfrm>
              <a:prstGeom prst="flowChartAlternateProcess">
                <a:avLst/>
              </a:prstGeom>
              <a:solidFill>
                <a:schemeClr val="bg1"/>
              </a:solidFill>
              <a:ln w="9525">
                <a:solidFill>
                  <a:srgbClr val="800000"/>
                </a:solidFill>
                <a:prstDash val="sysDot"/>
                <a:miter lim="800000"/>
                <a:headEnd/>
                <a:tailEnd/>
              </a:ln>
              <a:effectLst>
                <a:prstShdw prst="shdw17" dist="17961" dir="2700000">
                  <a:srgbClr val="4D0000">
                    <a:alpha val="74997"/>
                  </a:srgbClr>
                </a:prstShdw>
              </a:effectLst>
            </p:spPr>
            <p:txBody>
              <a:bodyPr wrap="none" anchor="ctr"/>
              <a:lstStyle/>
              <a:p>
                <a:endParaRPr lang="zh-TW" altLang="en-US" b="1">
                  <a:latin typeface="微軟正黑體" charset="0"/>
                  <a:ea typeface="微軟正黑體" charset="0"/>
                  <a:cs typeface="微軟正黑體" charset="0"/>
                </a:endParaRPr>
              </a:p>
            </p:txBody>
          </p:sp>
          <p:pic>
            <p:nvPicPr>
              <p:cNvPr id="85045" name="Picture 11" descr="j0431646[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01" y="2613"/>
                <a:ext cx="490" cy="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046" name="Picture 12" descr="j0432646[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8" y="2579"/>
                <a:ext cx="487" cy="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5032" name="AutoShape 36"/>
            <p:cNvSpPr>
              <a:spLocks noChangeArrowheads="1"/>
            </p:cNvSpPr>
            <p:nvPr/>
          </p:nvSpPr>
          <p:spPr bwMode="auto">
            <a:xfrm>
              <a:off x="657" y="3005"/>
              <a:ext cx="1248" cy="561"/>
            </a:xfrm>
            <a:prstGeom prst="flowChartAlternateProcess">
              <a:avLst/>
            </a:prstGeom>
            <a:solidFill>
              <a:schemeClr val="bg1"/>
            </a:solidFill>
            <a:ln w="9525">
              <a:solidFill>
                <a:srgbClr val="800000"/>
              </a:solidFill>
              <a:prstDash val="sysDot"/>
              <a:miter lim="800000"/>
              <a:headEnd/>
              <a:tailEnd/>
            </a:ln>
            <a:effectLst>
              <a:prstShdw prst="shdw17" dist="17961" dir="2700000">
                <a:srgbClr val="4D0000">
                  <a:alpha val="74997"/>
                </a:srgbClr>
              </a:prstShdw>
            </a:effectLst>
          </p:spPr>
          <p:txBody>
            <a:bodyPr wrap="none" anchor="ctr"/>
            <a:lstStyle/>
            <a:p>
              <a:endParaRPr lang="zh-TW" altLang="en-US" b="1">
                <a:latin typeface="微軟正黑體" charset="0"/>
                <a:ea typeface="微軟正黑體" charset="0"/>
                <a:cs typeface="微軟正黑體" charset="0"/>
              </a:endParaRPr>
            </a:p>
          </p:txBody>
        </p:sp>
        <p:pic>
          <p:nvPicPr>
            <p:cNvPr id="85033" name="Picture 14" descr="j0416354[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383" y="3050"/>
              <a:ext cx="454" cy="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034" name="Picture 4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03" y="3077"/>
              <a:ext cx="635" cy="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5035" name="Group 16"/>
            <p:cNvGrpSpPr>
              <a:grpSpLocks/>
            </p:cNvGrpSpPr>
            <p:nvPr/>
          </p:nvGrpSpPr>
          <p:grpSpPr bwMode="auto">
            <a:xfrm>
              <a:off x="807" y="1551"/>
              <a:ext cx="960" cy="444"/>
              <a:chOff x="793" y="1706"/>
              <a:chExt cx="907" cy="430"/>
            </a:xfrm>
          </p:grpSpPr>
          <p:sp>
            <p:nvSpPr>
              <p:cNvPr id="85042" name="AutoShape 17"/>
              <p:cNvSpPr>
                <a:spLocks noChangeArrowheads="1"/>
              </p:cNvSpPr>
              <p:nvPr/>
            </p:nvSpPr>
            <p:spPr bwMode="auto">
              <a:xfrm rot="5400000">
                <a:off x="1020" y="1479"/>
                <a:ext cx="430" cy="884"/>
              </a:xfrm>
              <a:prstGeom prst="homePlate">
                <a:avLst>
                  <a:gd name="adj" fmla="val 25000"/>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TW" altLang="en-US">
                  <a:latin typeface="微軟正黑體" charset="0"/>
                  <a:ea typeface="微軟正黑體" charset="0"/>
                  <a:cs typeface="微軟正黑體" charset="0"/>
                </a:endParaRPr>
              </a:p>
            </p:txBody>
          </p:sp>
          <p:sp>
            <p:nvSpPr>
              <p:cNvPr id="45074" name="Text Box 18"/>
              <p:cNvSpPr txBox="1">
                <a:spLocks noChangeArrowheads="1"/>
              </p:cNvSpPr>
              <p:nvPr/>
            </p:nvSpPr>
            <p:spPr bwMode="auto">
              <a:xfrm>
                <a:off x="793" y="1728"/>
                <a:ext cx="907" cy="279"/>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zh-TW" altLang="en-US" sz="1200" b="1">
                    <a:solidFill>
                      <a:srgbClr val="5F5F5F"/>
                    </a:solidFill>
                    <a:effectLst>
                      <a:outerShdw blurRad="38100" dist="38100" dir="2700000" algn="tl">
                        <a:srgbClr val="C0C0C0"/>
                      </a:outerShdw>
                    </a:effectLst>
                    <a:latin typeface="微軟正黑體" pitchFamily="34" charset="-120"/>
                    <a:ea typeface="微軟正黑體" pitchFamily="34" charset="-120"/>
                    <a:cs typeface="+mn-cs"/>
                  </a:rPr>
                  <a:t>健康量測儀器訊號與電腦整合</a:t>
                </a:r>
              </a:p>
            </p:txBody>
          </p:sp>
        </p:grpSp>
        <p:grpSp>
          <p:nvGrpSpPr>
            <p:cNvPr id="85036" name="Group 19"/>
            <p:cNvGrpSpPr>
              <a:grpSpLocks/>
            </p:cNvGrpSpPr>
            <p:nvPr/>
          </p:nvGrpSpPr>
          <p:grpSpPr bwMode="auto">
            <a:xfrm>
              <a:off x="793" y="2582"/>
              <a:ext cx="960" cy="445"/>
              <a:chOff x="2971" y="2886"/>
              <a:chExt cx="907" cy="430"/>
            </a:xfrm>
          </p:grpSpPr>
          <p:sp>
            <p:nvSpPr>
              <p:cNvPr id="85040" name="AutoShape 20"/>
              <p:cNvSpPr>
                <a:spLocks noChangeArrowheads="1"/>
              </p:cNvSpPr>
              <p:nvPr/>
            </p:nvSpPr>
            <p:spPr bwMode="auto">
              <a:xfrm rot="5400000">
                <a:off x="3198" y="2659"/>
                <a:ext cx="430" cy="884"/>
              </a:xfrm>
              <a:prstGeom prst="homePlate">
                <a:avLst>
                  <a:gd name="adj" fmla="val 25000"/>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TW" altLang="en-US">
                  <a:latin typeface="微軟正黑體" charset="0"/>
                  <a:ea typeface="微軟正黑體" charset="0"/>
                  <a:cs typeface="微軟正黑體" charset="0"/>
                </a:endParaRPr>
              </a:p>
            </p:txBody>
          </p:sp>
          <p:sp>
            <p:nvSpPr>
              <p:cNvPr id="45077" name="Text Box 21"/>
              <p:cNvSpPr txBox="1">
                <a:spLocks noChangeArrowheads="1"/>
              </p:cNvSpPr>
              <p:nvPr/>
            </p:nvSpPr>
            <p:spPr bwMode="auto">
              <a:xfrm>
                <a:off x="2971" y="2886"/>
                <a:ext cx="907" cy="281"/>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a:solidFill>
                      <a:schemeClr val="tx1"/>
                    </a:solidFill>
                    <a:latin typeface="Arial" charset="0"/>
                    <a:ea typeface="華康儷中黑" charset="0"/>
                    <a:cs typeface="華康儷中黑" charset="0"/>
                  </a:defRPr>
                </a:lvl1pPr>
                <a:lvl2pPr marL="742950" indent="-285750" eaLnBrk="0" hangingPunct="0">
                  <a:defRPr kumimoji="1">
                    <a:solidFill>
                      <a:schemeClr val="tx1"/>
                    </a:solidFill>
                    <a:latin typeface="Arial" charset="0"/>
                    <a:ea typeface="華康儷中黑" charset="0"/>
                    <a:cs typeface="華康儷中黑" charset="0"/>
                  </a:defRPr>
                </a:lvl2pPr>
                <a:lvl3pPr marL="1143000" indent="-228600" eaLnBrk="0" hangingPunct="0">
                  <a:defRPr kumimoji="1">
                    <a:solidFill>
                      <a:schemeClr val="tx1"/>
                    </a:solidFill>
                    <a:latin typeface="Arial" charset="0"/>
                    <a:ea typeface="華康儷中黑" charset="0"/>
                    <a:cs typeface="華康儷中黑" charset="0"/>
                  </a:defRPr>
                </a:lvl3pPr>
                <a:lvl4pPr marL="1600200" indent="-228600" eaLnBrk="0" hangingPunct="0">
                  <a:defRPr kumimoji="1">
                    <a:solidFill>
                      <a:schemeClr val="tx1"/>
                    </a:solidFill>
                    <a:latin typeface="Arial" charset="0"/>
                    <a:ea typeface="華康儷中黑" charset="0"/>
                    <a:cs typeface="華康儷中黑" charset="0"/>
                  </a:defRPr>
                </a:lvl4pPr>
                <a:lvl5pPr marL="2057400" indent="-228600" eaLnBrk="0" hangingPunct="0">
                  <a:defRPr kumimoji="1">
                    <a:solidFill>
                      <a:schemeClr val="tx1"/>
                    </a:solidFill>
                    <a:latin typeface="Arial" charset="0"/>
                    <a:ea typeface="華康儷中黑" charset="0"/>
                    <a:cs typeface="華康儷中黑" charset="0"/>
                  </a:defRPr>
                </a:lvl5pPr>
                <a:lvl6pPr marL="25146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6pPr>
                <a:lvl7pPr marL="29718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7pPr>
                <a:lvl8pPr marL="34290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8pPr>
                <a:lvl9pPr marL="38862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9pPr>
              </a:lstStyle>
              <a:p>
                <a:pPr algn="ctr" eaLnBrk="1" hangingPunct="1">
                  <a:spcBef>
                    <a:spcPct val="50000"/>
                  </a:spcBef>
                  <a:defRPr/>
                </a:pPr>
                <a:r>
                  <a:rPr lang="zh-TW" altLang="en-US" sz="1200" b="1">
                    <a:solidFill>
                      <a:srgbClr val="5F5F5F"/>
                    </a:solidFill>
                    <a:effectLst>
                      <a:outerShdw blurRad="38100" dist="38100" dir="2700000" algn="tl">
                        <a:srgbClr val="DDDDDD"/>
                      </a:outerShdw>
                    </a:effectLst>
                    <a:latin typeface="微軟正黑體" charset="0"/>
                    <a:ea typeface="微軟正黑體" charset="0"/>
                    <a:cs typeface="微軟正黑體" charset="0"/>
                  </a:rPr>
                  <a:t>強化社區照護　　促進社區居民互助 </a:t>
                </a:r>
              </a:p>
            </p:txBody>
          </p:sp>
        </p:grpSp>
        <p:pic>
          <p:nvPicPr>
            <p:cNvPr id="85037" name="Picture 2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2" y="989"/>
              <a:ext cx="392" cy="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038" name="Picture 1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384" y="1083"/>
              <a:ext cx="434"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039" name="Picture 33" descr="j0416020[1]"/>
            <p:cNvPicPr>
              <a:picLocks noChangeAspect="1" noChangeArrowheads="1"/>
            </p:cNvPicPr>
            <p:nvPr/>
          </p:nvPicPr>
          <p:blipFill>
            <a:blip r:embed="rId10" cstate="email">
              <a:lum bright="14000"/>
              <a:extLst>
                <a:ext uri="{28A0092B-C50C-407E-A947-70E740481C1C}">
                  <a14:useLocalDpi xmlns:a14="http://schemas.microsoft.com/office/drawing/2010/main" val="0"/>
                </a:ext>
              </a:extLst>
            </a:blip>
            <a:srcRect/>
            <a:stretch>
              <a:fillRect/>
            </a:stretch>
          </p:blipFill>
          <p:spPr bwMode="auto">
            <a:xfrm>
              <a:off x="1047" y="1011"/>
              <a:ext cx="301" cy="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4997" name="Group 25"/>
          <p:cNvGrpSpPr>
            <a:grpSpLocks/>
          </p:cNvGrpSpPr>
          <p:nvPr/>
        </p:nvGrpSpPr>
        <p:grpSpPr bwMode="auto">
          <a:xfrm>
            <a:off x="7812354" y="1196977"/>
            <a:ext cx="2651919" cy="4824413"/>
            <a:chOff x="3878" y="754"/>
            <a:chExt cx="1542" cy="3039"/>
          </a:xfrm>
        </p:grpSpPr>
        <p:sp>
          <p:nvSpPr>
            <p:cNvPr id="45082" name="AutoShape 26"/>
            <p:cNvSpPr>
              <a:spLocks noChangeArrowheads="1"/>
            </p:cNvSpPr>
            <p:nvPr/>
          </p:nvSpPr>
          <p:spPr bwMode="auto">
            <a:xfrm>
              <a:off x="3878" y="754"/>
              <a:ext cx="1542" cy="3039"/>
            </a:xfrm>
            <a:prstGeom prst="roundRect">
              <a:avLst>
                <a:gd name="adj" fmla="val 16667"/>
              </a:avLst>
            </a:prstGeom>
            <a:solidFill>
              <a:srgbClr val="FFFFCC"/>
            </a:solidFill>
            <a:ln w="9525">
              <a:noFill/>
              <a:round/>
              <a:headEnd/>
              <a:tailEnd/>
            </a:ln>
            <a:effectLst>
              <a:outerShdw dist="107763" dir="2700000" algn="ctr" rotWithShape="0">
                <a:srgbClr val="808080">
                  <a:alpha val="50000"/>
                </a:srgbClr>
              </a:outerShdw>
            </a:effectLst>
          </p:spPr>
          <p:txBody>
            <a:bodyPr wrap="none" anchor="ctr"/>
            <a:lstStyle/>
            <a:p>
              <a:pPr>
                <a:defRPr/>
              </a:pPr>
              <a:endParaRPr lang="zh-TW" altLang="en-US">
                <a:latin typeface="微軟正黑體" pitchFamily="34" charset="-120"/>
                <a:ea typeface="微軟正黑體" pitchFamily="34" charset="-120"/>
                <a:cs typeface="+mn-cs"/>
              </a:endParaRPr>
            </a:p>
          </p:txBody>
        </p:sp>
        <p:sp>
          <p:nvSpPr>
            <p:cNvPr id="45083" name="Text Box 27"/>
            <p:cNvSpPr txBox="1">
              <a:spLocks noChangeArrowheads="1"/>
            </p:cNvSpPr>
            <p:nvPr/>
          </p:nvSpPr>
          <p:spPr bwMode="auto">
            <a:xfrm>
              <a:off x="4052" y="1455"/>
              <a:ext cx="775" cy="291"/>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zh-TW" altLang="en-US" b="1">
                <a:latin typeface="微軟正黑體" pitchFamily="34" charset="-120"/>
                <a:ea typeface="微軟正黑體" pitchFamily="34" charset="-120"/>
                <a:cs typeface="+mn-cs"/>
              </a:endParaRPr>
            </a:p>
          </p:txBody>
        </p:sp>
        <p:grpSp>
          <p:nvGrpSpPr>
            <p:cNvPr id="85007" name="Group 28"/>
            <p:cNvGrpSpPr>
              <a:grpSpLocks/>
            </p:cNvGrpSpPr>
            <p:nvPr/>
          </p:nvGrpSpPr>
          <p:grpSpPr bwMode="auto">
            <a:xfrm>
              <a:off x="4168" y="2015"/>
              <a:ext cx="968" cy="679"/>
              <a:chOff x="2744" y="2614"/>
              <a:chExt cx="1225" cy="1043"/>
            </a:xfrm>
          </p:grpSpPr>
          <p:pic>
            <p:nvPicPr>
              <p:cNvPr id="85020" name="Picture 29" descr="j0441339[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835" y="3158"/>
                <a:ext cx="453"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021" name="Picture 14"/>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835" y="2688"/>
                <a:ext cx="408" cy="40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85022" name="Picture 5" descr="41%2B0L3ubd5L"/>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424" y="2614"/>
                <a:ext cx="499"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23" name="AutoShape 32"/>
              <p:cNvSpPr>
                <a:spLocks noChangeArrowheads="1"/>
              </p:cNvSpPr>
              <p:nvPr/>
            </p:nvSpPr>
            <p:spPr bwMode="auto">
              <a:xfrm>
                <a:off x="3379" y="2614"/>
                <a:ext cx="590" cy="499"/>
              </a:xfrm>
              <a:prstGeom prst="flowChartAlternateProcess">
                <a:avLst/>
              </a:prstGeom>
              <a:noFill/>
              <a:ln w="12700">
                <a:solidFill>
                  <a:srgbClr val="9C9CBE"/>
                </a:solidFill>
                <a:miter lim="800000"/>
                <a:headEnd/>
                <a:tailEnd/>
              </a:ln>
              <a:effectLst>
                <a:prstShdw prst="shdw17" dist="17961" dir="2700000">
                  <a:srgbClr val="5E5E72">
                    <a:alpha val="74997"/>
                  </a:srgbClr>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zh-TW" altLang="en-US">
                  <a:latin typeface="微軟正黑體" charset="0"/>
                  <a:ea typeface="微軟正黑體" charset="0"/>
                  <a:cs typeface="微軟正黑體" charset="0"/>
                </a:endParaRPr>
              </a:p>
            </p:txBody>
          </p:sp>
          <p:sp>
            <p:nvSpPr>
              <p:cNvPr id="85024" name="AutoShape 33"/>
              <p:cNvSpPr>
                <a:spLocks noChangeArrowheads="1"/>
              </p:cNvSpPr>
              <p:nvPr/>
            </p:nvSpPr>
            <p:spPr bwMode="auto">
              <a:xfrm>
                <a:off x="2744" y="2614"/>
                <a:ext cx="590" cy="499"/>
              </a:xfrm>
              <a:prstGeom prst="flowChartAlternateProcess">
                <a:avLst/>
              </a:prstGeom>
              <a:noFill/>
              <a:ln w="12700">
                <a:solidFill>
                  <a:srgbClr val="9C9CBE"/>
                </a:solidFill>
                <a:miter lim="800000"/>
                <a:headEnd/>
                <a:tailEnd/>
              </a:ln>
              <a:effectLst>
                <a:prstShdw prst="shdw17" dist="17961" dir="2700000">
                  <a:srgbClr val="5E5E72">
                    <a:alpha val="74997"/>
                  </a:srgbClr>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zh-TW" altLang="en-US">
                  <a:latin typeface="微軟正黑體" charset="0"/>
                  <a:ea typeface="微軟正黑體" charset="0"/>
                  <a:cs typeface="微軟正黑體" charset="0"/>
                </a:endParaRPr>
              </a:p>
            </p:txBody>
          </p:sp>
          <p:sp>
            <p:nvSpPr>
              <p:cNvPr id="85025" name="AutoShape 34"/>
              <p:cNvSpPr>
                <a:spLocks noChangeArrowheads="1"/>
              </p:cNvSpPr>
              <p:nvPr/>
            </p:nvSpPr>
            <p:spPr bwMode="auto">
              <a:xfrm>
                <a:off x="2744" y="3158"/>
                <a:ext cx="590" cy="499"/>
              </a:xfrm>
              <a:prstGeom prst="flowChartAlternateProcess">
                <a:avLst/>
              </a:prstGeom>
              <a:noFill/>
              <a:ln w="12700">
                <a:solidFill>
                  <a:srgbClr val="9C9CBE"/>
                </a:solidFill>
                <a:miter lim="800000"/>
                <a:headEnd/>
                <a:tailEnd/>
              </a:ln>
              <a:effectLst>
                <a:prstShdw prst="shdw17" dist="17961" dir="2700000">
                  <a:srgbClr val="5E5E72">
                    <a:alpha val="74997"/>
                  </a:srgbClr>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zh-TW" altLang="en-US">
                  <a:latin typeface="微軟正黑體" charset="0"/>
                  <a:ea typeface="微軟正黑體" charset="0"/>
                  <a:cs typeface="微軟正黑體" charset="0"/>
                </a:endParaRPr>
              </a:p>
            </p:txBody>
          </p:sp>
          <p:sp>
            <p:nvSpPr>
              <p:cNvPr id="85026" name="AutoShape 35"/>
              <p:cNvSpPr>
                <a:spLocks noChangeArrowheads="1"/>
              </p:cNvSpPr>
              <p:nvPr/>
            </p:nvSpPr>
            <p:spPr bwMode="auto">
              <a:xfrm>
                <a:off x="3379" y="3158"/>
                <a:ext cx="590" cy="499"/>
              </a:xfrm>
              <a:prstGeom prst="flowChartAlternateProcess">
                <a:avLst/>
              </a:prstGeom>
              <a:noFill/>
              <a:ln w="12700">
                <a:solidFill>
                  <a:srgbClr val="9C9CBE"/>
                </a:solidFill>
                <a:miter lim="800000"/>
                <a:headEnd/>
                <a:tailEnd/>
              </a:ln>
              <a:effectLst>
                <a:prstShdw prst="shdw17" dist="17961" dir="2700000">
                  <a:srgbClr val="5E5E72">
                    <a:alpha val="74997"/>
                  </a:srgbClr>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zh-TW" altLang="en-US">
                  <a:latin typeface="微軟正黑體" charset="0"/>
                  <a:ea typeface="微軟正黑體" charset="0"/>
                  <a:cs typeface="微軟正黑體" charset="0"/>
                </a:endParaRPr>
              </a:p>
            </p:txBody>
          </p:sp>
          <p:pic>
            <p:nvPicPr>
              <p:cNvPr id="85027" name="Picture 36" descr="j0431576[1]"/>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424" y="3158"/>
                <a:ext cx="495"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5008" name="Rectangle 37"/>
            <p:cNvSpPr>
              <a:spLocks noChangeArrowheads="1"/>
            </p:cNvSpPr>
            <p:nvPr/>
          </p:nvSpPr>
          <p:spPr bwMode="auto">
            <a:xfrm>
              <a:off x="4150" y="890"/>
              <a:ext cx="1006" cy="810"/>
            </a:xfrm>
            <a:prstGeom prst="rect">
              <a:avLst/>
            </a:prstGeom>
            <a:solidFill>
              <a:srgbClr val="D5D5D5"/>
            </a:solidFill>
            <a:ln>
              <a:noFill/>
            </a:ln>
            <a:effectLst>
              <a:prstShdw prst="shdw17" dist="17961" dir="2700000">
                <a:srgbClr val="000000">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TW" altLang="en-US">
                <a:latin typeface="微軟正黑體" charset="0"/>
                <a:ea typeface="微軟正黑體" charset="0"/>
                <a:cs typeface="微軟正黑體" charset="0"/>
              </a:endParaRPr>
            </a:p>
          </p:txBody>
        </p:sp>
        <p:pic>
          <p:nvPicPr>
            <p:cNvPr id="85009" name="Picture 38"/>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4227" y="927"/>
              <a:ext cx="876"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010" name="Picture 39"/>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4227" y="1333"/>
              <a:ext cx="87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11" name="AutoShape 40"/>
            <p:cNvSpPr>
              <a:spLocks noChangeArrowheads="1"/>
            </p:cNvSpPr>
            <p:nvPr/>
          </p:nvSpPr>
          <p:spPr bwMode="auto">
            <a:xfrm rot="5400000">
              <a:off x="4509" y="1474"/>
              <a:ext cx="326" cy="852"/>
            </a:xfrm>
            <a:prstGeom prst="homePlate">
              <a:avLst>
                <a:gd name="adj" fmla="val 25000"/>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TW" altLang="en-US">
                <a:latin typeface="微軟正黑體" charset="0"/>
                <a:ea typeface="微軟正黑體" charset="0"/>
                <a:cs typeface="微軟正黑體" charset="0"/>
              </a:endParaRPr>
            </a:p>
          </p:txBody>
        </p:sp>
        <p:sp>
          <p:nvSpPr>
            <p:cNvPr id="45097" name="Text Box 41"/>
            <p:cNvSpPr txBox="1">
              <a:spLocks noChangeArrowheads="1"/>
            </p:cNvSpPr>
            <p:nvPr/>
          </p:nvSpPr>
          <p:spPr bwMode="auto">
            <a:xfrm>
              <a:off x="4241" y="1760"/>
              <a:ext cx="902" cy="17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zh-TW" altLang="en-US" sz="1200" b="1">
                  <a:solidFill>
                    <a:srgbClr val="5F5F5F"/>
                  </a:solidFill>
                  <a:effectLst>
                    <a:outerShdw blurRad="38100" dist="38100" dir="2700000" algn="tl">
                      <a:srgbClr val="C0C0C0"/>
                    </a:outerShdw>
                  </a:effectLst>
                  <a:latin typeface="微軟正黑體" pitchFamily="34" charset="-120"/>
                  <a:ea typeface="微軟正黑體" pitchFamily="34" charset="-120"/>
                  <a:cs typeface="+mn-cs"/>
                </a:rPr>
                <a:t>社區提出科技需求</a:t>
              </a:r>
            </a:p>
          </p:txBody>
        </p:sp>
        <p:sp>
          <p:nvSpPr>
            <p:cNvPr id="85013" name="AutoShape 36"/>
            <p:cNvSpPr>
              <a:spLocks noChangeArrowheads="1"/>
            </p:cNvSpPr>
            <p:nvPr/>
          </p:nvSpPr>
          <p:spPr bwMode="auto">
            <a:xfrm>
              <a:off x="4150" y="3042"/>
              <a:ext cx="1024" cy="433"/>
            </a:xfrm>
            <a:prstGeom prst="flowChartAlternateProcess">
              <a:avLst/>
            </a:prstGeom>
            <a:solidFill>
              <a:schemeClr val="bg1"/>
            </a:solidFill>
            <a:ln w="9525">
              <a:solidFill>
                <a:schemeClr val="tx2"/>
              </a:solidFill>
              <a:prstDash val="sysDot"/>
              <a:miter lim="800000"/>
              <a:headEnd/>
              <a:tailEnd/>
            </a:ln>
            <a:effectLst>
              <a:prstShdw prst="shdw17" dist="17961" dir="2700000">
                <a:srgbClr val="4D0000">
                  <a:alpha val="74997"/>
                </a:srgbClr>
              </a:prstShdw>
            </a:effectLst>
          </p:spPr>
          <p:txBody>
            <a:bodyPr wrap="none" anchor="ctr"/>
            <a:lstStyle/>
            <a:p>
              <a:endParaRPr lang="zh-TW" altLang="en-US" b="1">
                <a:latin typeface="微軟正黑體" charset="0"/>
                <a:ea typeface="微軟正黑體" charset="0"/>
                <a:cs typeface="微軟正黑體" charset="0"/>
              </a:endParaRPr>
            </a:p>
          </p:txBody>
        </p:sp>
        <p:sp>
          <p:nvSpPr>
            <p:cNvPr id="45099" name="Text Box 43"/>
            <p:cNvSpPr txBox="1">
              <a:spLocks noChangeArrowheads="1"/>
            </p:cNvSpPr>
            <p:nvPr/>
          </p:nvSpPr>
          <p:spPr bwMode="auto">
            <a:xfrm>
              <a:off x="4671" y="3015"/>
              <a:ext cx="503" cy="46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zh-TW" altLang="en-US" sz="1400" b="1">
                  <a:solidFill>
                    <a:srgbClr val="006600"/>
                  </a:solidFill>
                  <a:effectLst>
                    <a:outerShdw blurRad="38100" dist="38100" dir="2700000" algn="tl">
                      <a:srgbClr val="C0C0C0"/>
                    </a:outerShdw>
                  </a:effectLst>
                  <a:latin typeface="微軟正黑體" pitchFamily="34" charset="-120"/>
                  <a:ea typeface="微軟正黑體" pitchFamily="34" charset="-120"/>
                  <a:cs typeface="+mn-cs"/>
                </a:rPr>
                <a:t>科技      </a:t>
              </a:r>
              <a:r>
                <a:rPr lang="en-US" altLang="zh-TW" sz="1400" b="1">
                  <a:solidFill>
                    <a:srgbClr val="006600"/>
                  </a:solidFill>
                  <a:effectLst>
                    <a:outerShdw blurRad="38100" dist="38100" dir="2700000" algn="tl">
                      <a:srgbClr val="C0C0C0"/>
                    </a:outerShdw>
                  </a:effectLst>
                  <a:latin typeface="微軟正黑體" pitchFamily="34" charset="-120"/>
                  <a:ea typeface="微軟正黑體" pitchFamily="34" charset="-120"/>
                  <a:cs typeface="+mn-cs"/>
                </a:rPr>
                <a:t>&amp;       </a:t>
              </a:r>
              <a:r>
                <a:rPr lang="zh-TW" altLang="en-US" sz="1400" b="1">
                  <a:solidFill>
                    <a:srgbClr val="006600"/>
                  </a:solidFill>
                  <a:effectLst>
                    <a:outerShdw blurRad="38100" dist="38100" dir="2700000" algn="tl">
                      <a:srgbClr val="C0C0C0"/>
                    </a:outerShdw>
                  </a:effectLst>
                  <a:latin typeface="微軟正黑體" pitchFamily="34" charset="-120"/>
                  <a:ea typeface="微軟正黑體" pitchFamily="34" charset="-120"/>
                  <a:cs typeface="+mn-cs"/>
                </a:rPr>
                <a:t>生活</a:t>
              </a:r>
            </a:p>
          </p:txBody>
        </p:sp>
        <p:pic>
          <p:nvPicPr>
            <p:cNvPr id="85015" name="Picture 44" descr="j0196132[1]"/>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4219" y="3062"/>
              <a:ext cx="430" cy="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16" name="AutoShape 45"/>
            <p:cNvSpPr>
              <a:spLocks noChangeArrowheads="1"/>
            </p:cNvSpPr>
            <p:nvPr/>
          </p:nvSpPr>
          <p:spPr bwMode="auto">
            <a:xfrm rot="5400000">
              <a:off x="4548" y="2466"/>
              <a:ext cx="326" cy="853"/>
            </a:xfrm>
            <a:prstGeom prst="homePlate">
              <a:avLst>
                <a:gd name="adj" fmla="val 25000"/>
              </a:avLst>
            </a:prstGeom>
            <a:solidFill>
              <a:srgbClr val="FFCC99"/>
            </a:solidFill>
            <a:ln>
              <a:noFill/>
            </a:ln>
            <a:effectLst>
              <a:prstShdw prst="shdw17" dist="17961" dir="2700000">
                <a:srgbClr val="997A5C">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TW" altLang="en-US">
                <a:latin typeface="微軟正黑體" charset="0"/>
                <a:ea typeface="微軟正黑體" charset="0"/>
                <a:cs typeface="微軟正黑體" charset="0"/>
              </a:endParaRPr>
            </a:p>
          </p:txBody>
        </p:sp>
        <p:pic>
          <p:nvPicPr>
            <p:cNvPr id="85017" name="Picture 46" descr="j0431615[1]"/>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4105" y="2767"/>
              <a:ext cx="23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103" name="Text Box 47"/>
            <p:cNvSpPr txBox="1">
              <a:spLocks noChangeArrowheads="1"/>
            </p:cNvSpPr>
            <p:nvPr/>
          </p:nvSpPr>
          <p:spPr bwMode="auto">
            <a:xfrm>
              <a:off x="4241" y="2704"/>
              <a:ext cx="955"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zh-TW" altLang="en-US" sz="1200" b="1">
                  <a:solidFill>
                    <a:srgbClr val="5F5F5F"/>
                  </a:solidFill>
                  <a:effectLst>
                    <a:outerShdw blurRad="38100" dist="38100" dir="2700000" algn="tl">
                      <a:srgbClr val="C0C0C0"/>
                    </a:outerShdw>
                  </a:effectLst>
                  <a:latin typeface="微軟正黑體" pitchFamily="34" charset="-120"/>
                  <a:ea typeface="微軟正黑體" pitchFamily="34" charset="-120"/>
                  <a:cs typeface="+mn-cs"/>
                </a:rPr>
                <a:t>使用意見回饋　　　　作為科技改進基礎</a:t>
              </a:r>
            </a:p>
          </p:txBody>
        </p:sp>
        <p:sp>
          <p:nvSpPr>
            <p:cNvPr id="45104" name="Text Box 48"/>
            <p:cNvSpPr txBox="1">
              <a:spLocks noChangeArrowheads="1"/>
            </p:cNvSpPr>
            <p:nvPr/>
          </p:nvSpPr>
          <p:spPr bwMode="auto">
            <a:xfrm>
              <a:off x="4014" y="3521"/>
              <a:ext cx="1316" cy="19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zh-TW" altLang="en-US" sz="1400" b="1">
                  <a:solidFill>
                    <a:srgbClr val="666633"/>
                  </a:solidFill>
                  <a:effectLst>
                    <a:outerShdw blurRad="38100" dist="38100" dir="2700000" algn="tl">
                      <a:srgbClr val="C0C0C0"/>
                    </a:outerShdw>
                  </a:effectLst>
                  <a:latin typeface="微軟正黑體" pitchFamily="34" charset="-120"/>
                  <a:ea typeface="微軟正黑體" pitchFamily="34" charset="-120"/>
                  <a:cs typeface="+mn-cs"/>
                </a:rPr>
                <a:t>社區成果分享反饋機制</a:t>
              </a:r>
            </a:p>
          </p:txBody>
        </p:sp>
      </p:grpSp>
      <p:sp>
        <p:nvSpPr>
          <p:cNvPr id="84998" name="AutoShape 49"/>
          <p:cNvSpPr>
            <a:spLocks noChangeArrowheads="1"/>
          </p:cNvSpPr>
          <p:nvPr/>
        </p:nvSpPr>
        <p:spPr bwMode="auto">
          <a:xfrm>
            <a:off x="4457040" y="2924175"/>
            <a:ext cx="3355313" cy="1441450"/>
          </a:xfrm>
          <a:prstGeom prst="flowChartAlternateProcess">
            <a:avLst/>
          </a:prstGeom>
          <a:solidFill>
            <a:srgbClr val="DCDCDC"/>
          </a:solidFill>
          <a:ln>
            <a:noFill/>
          </a:ln>
          <a:effectLst>
            <a:prstShdw prst="shdw17" dist="17961" dir="2700000">
              <a:srgbClr val="848484">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TW" altLang="en-US">
              <a:latin typeface="微軟正黑體" charset="0"/>
              <a:ea typeface="微軟正黑體" charset="0"/>
              <a:cs typeface="微軟正黑體" charset="0"/>
            </a:endParaRPr>
          </a:p>
        </p:txBody>
      </p:sp>
      <p:sp>
        <p:nvSpPr>
          <p:cNvPr id="84999" name="AutoShape 50"/>
          <p:cNvSpPr>
            <a:spLocks noChangeArrowheads="1"/>
          </p:cNvSpPr>
          <p:nvPr/>
        </p:nvSpPr>
        <p:spPr bwMode="auto">
          <a:xfrm>
            <a:off x="4672014" y="3000375"/>
            <a:ext cx="2933965" cy="1270000"/>
          </a:xfrm>
          <a:prstGeom prst="flowChartAlternateProcess">
            <a:avLst/>
          </a:prstGeom>
          <a:solidFill>
            <a:srgbClr val="E7FFFF"/>
          </a:solidFill>
          <a:ln>
            <a:noFill/>
          </a:ln>
          <a:effectLst>
            <a:prstShdw prst="shdw17" dist="17961" dir="2700000">
              <a:srgbClr val="8B9999">
                <a:alpha val="74997"/>
              </a:srgbClr>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TW" altLang="en-US">
              <a:latin typeface="微軟正黑體" charset="0"/>
              <a:ea typeface="微軟正黑體" charset="0"/>
              <a:cs typeface="微軟正黑體" charset="0"/>
            </a:endParaRPr>
          </a:p>
        </p:txBody>
      </p:sp>
      <p:sp>
        <p:nvSpPr>
          <p:cNvPr id="45107" name="Text Box 51"/>
          <p:cNvSpPr txBox="1">
            <a:spLocks noChangeArrowheads="1"/>
          </p:cNvSpPr>
          <p:nvPr/>
        </p:nvSpPr>
        <p:spPr bwMode="auto">
          <a:xfrm>
            <a:off x="5285979" y="3124200"/>
            <a:ext cx="1745588" cy="33655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buFont typeface="Wingdings" pitchFamily="2" charset="2"/>
              <a:buNone/>
              <a:defRPr/>
            </a:pPr>
            <a:r>
              <a:rPr lang="zh-TW" altLang="en-US" sz="1600" b="1">
                <a:solidFill>
                  <a:srgbClr val="5F5F5F"/>
                </a:solidFill>
                <a:effectLst>
                  <a:outerShdw blurRad="38100" dist="38100" dir="2700000" algn="tl">
                    <a:srgbClr val="C0C0C0"/>
                  </a:outerShdw>
                </a:effectLst>
                <a:latin typeface="微軟正黑體" pitchFamily="34" charset="-120"/>
                <a:ea typeface="微軟正黑體" pitchFamily="34" charset="-120"/>
                <a:cs typeface="+mn-cs"/>
              </a:rPr>
              <a:t>建立互助家庭</a:t>
            </a:r>
          </a:p>
        </p:txBody>
      </p:sp>
      <p:sp>
        <p:nvSpPr>
          <p:cNvPr id="45108" name="Text Box 52"/>
          <p:cNvSpPr txBox="1">
            <a:spLocks noChangeArrowheads="1"/>
          </p:cNvSpPr>
          <p:nvPr/>
        </p:nvSpPr>
        <p:spPr bwMode="auto">
          <a:xfrm>
            <a:off x="4770043" y="3602040"/>
            <a:ext cx="2796381" cy="58102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buFont typeface="Wingdings" pitchFamily="2" charset="2"/>
              <a:buNone/>
              <a:defRPr/>
            </a:pPr>
            <a:r>
              <a:rPr lang="zh-TW" altLang="en-US" sz="1600" b="1">
                <a:solidFill>
                  <a:srgbClr val="5F5F5F"/>
                </a:solidFill>
                <a:effectLst>
                  <a:outerShdw blurRad="38100" dist="38100" dir="2700000" algn="tl">
                    <a:srgbClr val="C0C0C0"/>
                  </a:outerShdw>
                </a:effectLst>
                <a:latin typeface="微軟正黑體" pitchFamily="34" charset="-120"/>
                <a:ea typeface="微軟正黑體" pitchFamily="34" charset="-120"/>
                <a:cs typeface="+mn-cs"/>
              </a:rPr>
              <a:t>健康生活與科技以　　　　　分享方式自助助人</a:t>
            </a:r>
          </a:p>
        </p:txBody>
      </p:sp>
      <p:sp>
        <p:nvSpPr>
          <p:cNvPr id="85002" name="Line 53"/>
          <p:cNvSpPr>
            <a:spLocks noChangeShapeType="1"/>
          </p:cNvSpPr>
          <p:nvPr/>
        </p:nvSpPr>
        <p:spPr bwMode="auto">
          <a:xfrm>
            <a:off x="4792399" y="3519488"/>
            <a:ext cx="2684595" cy="0"/>
          </a:xfrm>
          <a:prstGeom prst="line">
            <a:avLst/>
          </a:prstGeom>
          <a:noFill/>
          <a:ln w="9525">
            <a:solidFill>
              <a:srgbClr val="969696"/>
            </a:solidFill>
            <a:prstDash val="sysDot"/>
            <a:round/>
            <a:headEnd/>
            <a:tailEnd/>
          </a:ln>
          <a:effectLst>
            <a:prstShdw prst="shdw17" dist="17961" dir="2700000">
              <a:srgbClr val="5A5A5A">
                <a:alpha val="74997"/>
              </a:srgbClr>
            </a:prstShdw>
          </a:effectLst>
          <a:extLst>
            <a:ext uri="{909E8E84-426E-40dd-AFC4-6F175D3DCCD1}">
              <a14:hiddenFill xmlns="" xmlns:a14="http://schemas.microsoft.com/office/drawing/2010/main">
                <a:noFill/>
              </a14:hiddenFill>
            </a:ext>
          </a:extLst>
        </p:spPr>
        <p:txBody>
          <a:bodyPr/>
          <a:lstStyle/>
          <a:p>
            <a:endParaRPr lang="zh-TW" altLang="en-US"/>
          </a:p>
        </p:txBody>
      </p:sp>
      <p:sp>
        <p:nvSpPr>
          <p:cNvPr id="2" name="標題 1"/>
          <p:cNvSpPr>
            <a:spLocks noGrp="1"/>
          </p:cNvSpPr>
          <p:nvPr>
            <p:ph type="ctrTitle"/>
          </p:nvPr>
        </p:nvSpPr>
        <p:spPr/>
        <p:txBody>
          <a:bodyPr/>
          <a:lstStyle/>
          <a:p>
            <a:pPr>
              <a:defRPr/>
            </a:pPr>
            <a:endParaRPr lang="zh-TW" altLang="en-US" dirty="0"/>
          </a:p>
        </p:txBody>
      </p:sp>
    </p:spTree>
    <p:extLst>
      <p:ext uri="{BB962C8B-B14F-4D97-AF65-F5344CB8AC3E}">
        <p14:creationId xmlns:p14="http://schemas.microsoft.com/office/powerpoint/2010/main" val="470479825"/>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E549DB3-E06B-425D-ADC5-DFBF6CDF6218}"/>
              </a:ext>
            </a:extLst>
          </p:cNvPr>
          <p:cNvSpPr/>
          <p:nvPr/>
        </p:nvSpPr>
        <p:spPr>
          <a:xfrm>
            <a:off x="3071664" y="260648"/>
            <a:ext cx="6340197" cy="707886"/>
          </a:xfrm>
          <a:prstGeom prst="rect">
            <a:avLst/>
          </a:prstGeom>
        </p:spPr>
        <p:txBody>
          <a:bodyPr wrap="none">
            <a:spAutoFit/>
          </a:bodyPr>
          <a:lstStyle/>
          <a:p>
            <a:r>
              <a:rPr lang="zh-TW" altLang="en-US" sz="4000" b="1" dirty="0">
                <a:solidFill>
                  <a:srgbClr val="3366FF"/>
                </a:solidFill>
                <a:latin typeface="微軟正黑體" panose="020B0604030504040204" pitchFamily="34" charset="-120"/>
                <a:ea typeface="微軟正黑體" panose="020B0604030504040204" pitchFamily="34" charset="-120"/>
              </a:rPr>
              <a:t>產品獲衛福部許可落地使用</a:t>
            </a:r>
          </a:p>
        </p:txBody>
      </p:sp>
      <p:pic>
        <p:nvPicPr>
          <p:cNvPr id="21" name="圖片 20">
            <a:extLst>
              <a:ext uri="{FF2B5EF4-FFF2-40B4-BE49-F238E27FC236}">
                <a16:creationId xmlns:a16="http://schemas.microsoft.com/office/drawing/2014/main" id="{8E4D1EAD-10E5-4645-8651-3D65F18E7A64}"/>
              </a:ext>
            </a:extLst>
          </p:cNvPr>
          <p:cNvPicPr>
            <a:picLocks noChangeAspect="1"/>
          </p:cNvPicPr>
          <p:nvPr/>
        </p:nvPicPr>
        <p:blipFill>
          <a:blip r:embed="rId2"/>
          <a:stretch>
            <a:fillRect/>
          </a:stretch>
        </p:blipFill>
        <p:spPr>
          <a:xfrm>
            <a:off x="2855640" y="968534"/>
            <a:ext cx="7307153" cy="5656722"/>
          </a:xfrm>
          <a:prstGeom prst="rect">
            <a:avLst/>
          </a:prstGeom>
        </p:spPr>
      </p:pic>
    </p:spTree>
    <p:extLst>
      <p:ext uri="{BB962C8B-B14F-4D97-AF65-F5344CB8AC3E}">
        <p14:creationId xmlns:p14="http://schemas.microsoft.com/office/powerpoint/2010/main" val="26710135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54C6019-1150-40FE-820C-128F4F702D0E}"/>
              </a:ext>
            </a:extLst>
          </p:cNvPr>
          <p:cNvSpPr/>
          <p:nvPr/>
        </p:nvSpPr>
        <p:spPr>
          <a:xfrm>
            <a:off x="1207482" y="476672"/>
            <a:ext cx="9777035" cy="769441"/>
          </a:xfrm>
          <a:prstGeom prst="rect">
            <a:avLst/>
          </a:prstGeom>
        </p:spPr>
        <p:txBody>
          <a:bodyPr wrap="none">
            <a:spAutoFit/>
          </a:bodyPr>
          <a:lstStyle/>
          <a:p>
            <a:r>
              <a:rPr lang="zh-TW" altLang="en-US" sz="4400" b="1" dirty="0">
                <a:solidFill>
                  <a:srgbClr val="46588C"/>
                </a:solidFill>
                <a:latin typeface="微軟正黑體" panose="020B0604030504040204" pitchFamily="34" charset="-120"/>
                <a:ea typeface="微軟正黑體" panose="020B0604030504040204" pitchFamily="34" charset="-120"/>
              </a:rPr>
              <a:t>後續醫院維運及商業模式持續運作規劃</a:t>
            </a:r>
          </a:p>
        </p:txBody>
      </p:sp>
      <p:grpSp>
        <p:nvGrpSpPr>
          <p:cNvPr id="17" name="群組 16">
            <a:extLst>
              <a:ext uri="{FF2B5EF4-FFF2-40B4-BE49-F238E27FC236}">
                <a16:creationId xmlns:a16="http://schemas.microsoft.com/office/drawing/2014/main" id="{67CB72A4-D8D1-45A4-AB2F-013F61FE111F}"/>
              </a:ext>
            </a:extLst>
          </p:cNvPr>
          <p:cNvGrpSpPr/>
          <p:nvPr/>
        </p:nvGrpSpPr>
        <p:grpSpPr>
          <a:xfrm>
            <a:off x="276230" y="1556792"/>
            <a:ext cx="5576462" cy="4608512"/>
            <a:chOff x="2338453" y="1320868"/>
            <a:chExt cx="6607930" cy="4652654"/>
          </a:xfrm>
        </p:grpSpPr>
        <p:sp>
          <p:nvSpPr>
            <p:cNvPr id="7" name="矩形 6">
              <a:extLst>
                <a:ext uri="{FF2B5EF4-FFF2-40B4-BE49-F238E27FC236}">
                  <a16:creationId xmlns:a16="http://schemas.microsoft.com/office/drawing/2014/main" id="{16AC9C39-61B6-48B5-A726-78C2DB1BD5D3}"/>
                </a:ext>
              </a:extLst>
            </p:cNvPr>
            <p:cNvSpPr/>
            <p:nvPr/>
          </p:nvSpPr>
          <p:spPr>
            <a:xfrm>
              <a:off x="4283746" y="1320868"/>
              <a:ext cx="2584262" cy="122413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醫院效能與服務量能提升</a:t>
              </a:r>
            </a:p>
          </p:txBody>
        </p:sp>
        <p:grpSp>
          <p:nvGrpSpPr>
            <p:cNvPr id="16" name="群組 15">
              <a:extLst>
                <a:ext uri="{FF2B5EF4-FFF2-40B4-BE49-F238E27FC236}">
                  <a16:creationId xmlns:a16="http://schemas.microsoft.com/office/drawing/2014/main" id="{37CB1E0F-0B8B-454D-8A55-C100F92670D1}"/>
                </a:ext>
              </a:extLst>
            </p:cNvPr>
            <p:cNvGrpSpPr/>
            <p:nvPr/>
          </p:nvGrpSpPr>
          <p:grpSpPr>
            <a:xfrm>
              <a:off x="2338453" y="2529962"/>
              <a:ext cx="6607930" cy="3443560"/>
              <a:chOff x="2357114" y="2492640"/>
              <a:chExt cx="6607930" cy="3443560"/>
            </a:xfrm>
          </p:grpSpPr>
          <p:sp>
            <p:nvSpPr>
              <p:cNvPr id="9" name="橢圓 8">
                <a:extLst>
                  <a:ext uri="{FF2B5EF4-FFF2-40B4-BE49-F238E27FC236}">
                    <a16:creationId xmlns:a16="http://schemas.microsoft.com/office/drawing/2014/main" id="{C9874AB3-3B7C-4472-9EE6-DB95BBB0FE8C}"/>
                  </a:ext>
                </a:extLst>
              </p:cNvPr>
              <p:cNvSpPr/>
              <p:nvPr/>
            </p:nvSpPr>
            <p:spPr>
              <a:xfrm>
                <a:off x="2357114" y="2997095"/>
                <a:ext cx="3024336" cy="1368152"/>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支援區域醫療網數位轉型</a:t>
                </a:r>
              </a:p>
            </p:txBody>
          </p:sp>
          <p:sp>
            <p:nvSpPr>
              <p:cNvPr id="10" name="橢圓 9">
                <a:extLst>
                  <a:ext uri="{FF2B5EF4-FFF2-40B4-BE49-F238E27FC236}">
                    <a16:creationId xmlns:a16="http://schemas.microsoft.com/office/drawing/2014/main" id="{EF81BDE2-6697-44A5-85FD-A04C5F9F350A}"/>
                  </a:ext>
                </a:extLst>
              </p:cNvPr>
              <p:cNvSpPr/>
              <p:nvPr/>
            </p:nvSpPr>
            <p:spPr>
              <a:xfrm>
                <a:off x="5940708" y="2982374"/>
                <a:ext cx="3024336" cy="134939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擴大社區健康營造量能</a:t>
                </a:r>
              </a:p>
            </p:txBody>
          </p:sp>
          <p:sp>
            <p:nvSpPr>
              <p:cNvPr id="11" name="箭號: 向下 10">
                <a:extLst>
                  <a:ext uri="{FF2B5EF4-FFF2-40B4-BE49-F238E27FC236}">
                    <a16:creationId xmlns:a16="http://schemas.microsoft.com/office/drawing/2014/main" id="{7A357653-A245-4847-BD0E-FB74B3047426}"/>
                  </a:ext>
                </a:extLst>
              </p:cNvPr>
              <p:cNvSpPr/>
              <p:nvPr/>
            </p:nvSpPr>
            <p:spPr>
              <a:xfrm rot="2823506">
                <a:off x="4785073" y="2425734"/>
                <a:ext cx="550159" cy="6839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2" name="箭號: 向下 11">
                <a:extLst>
                  <a:ext uri="{FF2B5EF4-FFF2-40B4-BE49-F238E27FC236}">
                    <a16:creationId xmlns:a16="http://schemas.microsoft.com/office/drawing/2014/main" id="{7A286BE4-1C72-49A9-8585-004BB5191522}"/>
                  </a:ext>
                </a:extLst>
              </p:cNvPr>
              <p:cNvSpPr/>
              <p:nvPr/>
            </p:nvSpPr>
            <p:spPr>
              <a:xfrm rot="18782172">
                <a:off x="5844484" y="2424992"/>
                <a:ext cx="550159" cy="7112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4" name="箭號: 有線條的向右箭號 13">
                <a:extLst>
                  <a:ext uri="{FF2B5EF4-FFF2-40B4-BE49-F238E27FC236}">
                    <a16:creationId xmlns:a16="http://schemas.microsoft.com/office/drawing/2014/main" id="{7890EA90-3ED4-4376-9E89-0CC437F4091D}"/>
                  </a:ext>
                </a:extLst>
              </p:cNvPr>
              <p:cNvSpPr/>
              <p:nvPr/>
            </p:nvSpPr>
            <p:spPr>
              <a:xfrm rot="5400000">
                <a:off x="5355097" y="3894005"/>
                <a:ext cx="628172" cy="757034"/>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50F9178-BF9F-4A1E-87A4-63BDF1996B5C}"/>
                  </a:ext>
                </a:extLst>
              </p:cNvPr>
              <p:cNvSpPr/>
              <p:nvPr/>
            </p:nvSpPr>
            <p:spPr>
              <a:xfrm>
                <a:off x="3998558" y="4712064"/>
                <a:ext cx="3342912" cy="122413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marL="457200" indent="-457200">
                  <a:buAutoNum type="arabicPeriod"/>
                </a:pPr>
                <a:r>
                  <a:rPr lang="zh-TW" altLang="en-US" b="1" dirty="0">
                    <a:solidFill>
                      <a:schemeClr val="tx1"/>
                    </a:solidFill>
                    <a:latin typeface="微軟正黑體" panose="020B0604030504040204" pitchFamily="34" charset="-120"/>
                    <a:ea typeface="微軟正黑體" panose="020B0604030504040204" pitchFamily="34" charset="-120"/>
                  </a:rPr>
                  <a:t>帶動協力廠商獲利</a:t>
                </a:r>
                <a:endParaRPr lang="en-US" altLang="zh-TW" b="1" dirty="0">
                  <a:solidFill>
                    <a:schemeClr val="tx1"/>
                  </a:solidFill>
                  <a:latin typeface="微軟正黑體" panose="020B0604030504040204" pitchFamily="34" charset="-120"/>
                  <a:ea typeface="微軟正黑體" panose="020B0604030504040204" pitchFamily="34" charset="-120"/>
                </a:endParaRPr>
              </a:p>
              <a:p>
                <a:pPr marL="457200" indent="-457200">
                  <a:buAutoNum type="arabicPeriod"/>
                </a:pPr>
                <a:r>
                  <a:rPr lang="zh-TW" altLang="en-US" b="1" dirty="0">
                    <a:solidFill>
                      <a:schemeClr val="tx1"/>
                    </a:solidFill>
                    <a:latin typeface="微軟正黑體" panose="020B0604030504040204" pitchFamily="34" charset="-120"/>
                    <a:ea typeface="微軟正黑體" panose="020B0604030504040204" pitchFamily="34" charset="-120"/>
                  </a:rPr>
                  <a:t>聯合研發量能</a:t>
                </a:r>
              </a:p>
            </p:txBody>
          </p:sp>
        </p:grpSp>
      </p:grpSp>
      <p:grpSp>
        <p:nvGrpSpPr>
          <p:cNvPr id="22" name="群組 21">
            <a:extLst>
              <a:ext uri="{FF2B5EF4-FFF2-40B4-BE49-F238E27FC236}">
                <a16:creationId xmlns:a16="http://schemas.microsoft.com/office/drawing/2014/main" id="{905E485D-9B2D-4894-89A7-2CF3ECA459DE}"/>
              </a:ext>
            </a:extLst>
          </p:cNvPr>
          <p:cNvGrpSpPr/>
          <p:nvPr/>
        </p:nvGrpSpPr>
        <p:grpSpPr>
          <a:xfrm>
            <a:off x="6095999" y="1799760"/>
            <a:ext cx="5544616" cy="4020893"/>
            <a:chOff x="6095999" y="1799760"/>
            <a:chExt cx="5544616" cy="4020893"/>
          </a:xfrm>
        </p:grpSpPr>
        <p:grpSp>
          <p:nvGrpSpPr>
            <p:cNvPr id="18" name="群組 17">
              <a:extLst>
                <a:ext uri="{FF2B5EF4-FFF2-40B4-BE49-F238E27FC236}">
                  <a16:creationId xmlns:a16="http://schemas.microsoft.com/office/drawing/2014/main" id="{3E7F4F35-CBB6-41C9-9AE9-8D05B1EE3D8D}"/>
                </a:ext>
              </a:extLst>
            </p:cNvPr>
            <p:cNvGrpSpPr/>
            <p:nvPr/>
          </p:nvGrpSpPr>
          <p:grpSpPr>
            <a:xfrm>
              <a:off x="6324652" y="1799760"/>
              <a:ext cx="5301307" cy="2908648"/>
              <a:chOff x="1856656" y="2776368"/>
              <a:chExt cx="7719069" cy="3167114"/>
            </a:xfrm>
          </p:grpSpPr>
          <p:pic>
            <p:nvPicPr>
              <p:cNvPr id="19" name="圖片 18">
                <a:extLst>
                  <a:ext uri="{FF2B5EF4-FFF2-40B4-BE49-F238E27FC236}">
                    <a16:creationId xmlns:a16="http://schemas.microsoft.com/office/drawing/2014/main" id="{1A6C5F8A-5087-412F-84CF-C3855765CF2C}"/>
                  </a:ext>
                </a:extLst>
              </p:cNvPr>
              <p:cNvPicPr>
                <a:picLocks noChangeAspect="1"/>
              </p:cNvPicPr>
              <p:nvPr/>
            </p:nvPicPr>
            <p:blipFill>
              <a:blip r:embed="rId2"/>
              <a:stretch>
                <a:fillRect/>
              </a:stretch>
            </p:blipFill>
            <p:spPr>
              <a:xfrm>
                <a:off x="1856656" y="2776368"/>
                <a:ext cx="3891250" cy="3164489"/>
              </a:xfrm>
              <a:prstGeom prst="rect">
                <a:avLst/>
              </a:prstGeom>
            </p:spPr>
          </p:pic>
          <p:pic>
            <p:nvPicPr>
              <p:cNvPr id="20" name="圖片 19">
                <a:extLst>
                  <a:ext uri="{FF2B5EF4-FFF2-40B4-BE49-F238E27FC236}">
                    <a16:creationId xmlns:a16="http://schemas.microsoft.com/office/drawing/2014/main" id="{D36511BE-E90C-4A6D-9757-1D512561D34E}"/>
                  </a:ext>
                </a:extLst>
              </p:cNvPr>
              <p:cNvPicPr>
                <a:picLocks noChangeAspect="1"/>
              </p:cNvPicPr>
              <p:nvPr/>
            </p:nvPicPr>
            <p:blipFill>
              <a:blip r:embed="rId3"/>
              <a:stretch>
                <a:fillRect/>
              </a:stretch>
            </p:blipFill>
            <p:spPr>
              <a:xfrm>
                <a:off x="5457056" y="2820747"/>
                <a:ext cx="4118669" cy="3122735"/>
              </a:xfrm>
              <a:prstGeom prst="rect">
                <a:avLst/>
              </a:prstGeom>
            </p:spPr>
          </p:pic>
        </p:grpSp>
        <p:sp>
          <p:nvSpPr>
            <p:cNvPr id="21" name="文字方塊 20">
              <a:extLst>
                <a:ext uri="{FF2B5EF4-FFF2-40B4-BE49-F238E27FC236}">
                  <a16:creationId xmlns:a16="http://schemas.microsoft.com/office/drawing/2014/main" id="{D20EF693-BDA2-4F46-A38F-187CE1F816E0}"/>
                </a:ext>
              </a:extLst>
            </p:cNvPr>
            <p:cNvSpPr txBox="1"/>
            <p:nvPr/>
          </p:nvSpPr>
          <p:spPr>
            <a:xfrm>
              <a:off x="6095999" y="5297433"/>
              <a:ext cx="5544616" cy="523220"/>
            </a:xfrm>
            <a:prstGeom prst="rect">
              <a:avLst/>
            </a:prstGeom>
            <a:solidFill>
              <a:schemeClr val="accent4">
                <a:lumMod val="20000"/>
                <a:lumOff val="80000"/>
              </a:schemeClr>
            </a:solid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透過國際教育訓練推廣到國際市場</a:t>
              </a:r>
            </a:p>
          </p:txBody>
        </p:sp>
      </p:grpSp>
    </p:spTree>
    <p:extLst>
      <p:ext uri="{BB962C8B-B14F-4D97-AF65-F5344CB8AC3E}">
        <p14:creationId xmlns:p14="http://schemas.microsoft.com/office/powerpoint/2010/main" val="9890228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A8340D9-55E0-4417-BA51-C21098004C4E}"/>
              </a:ext>
            </a:extLst>
          </p:cNvPr>
          <p:cNvSpPr/>
          <p:nvPr/>
        </p:nvSpPr>
        <p:spPr>
          <a:xfrm>
            <a:off x="2855640" y="548680"/>
            <a:ext cx="5827236" cy="769441"/>
          </a:xfrm>
          <a:prstGeom prst="rect">
            <a:avLst/>
          </a:prstGeom>
        </p:spPr>
        <p:txBody>
          <a:bodyPr wrap="none">
            <a:spAutoFit/>
          </a:bodyPr>
          <a:lstStyle/>
          <a:p>
            <a:r>
              <a:rPr lang="zh-TW" altLang="en-US" sz="4400" b="1" dirty="0">
                <a:solidFill>
                  <a:srgbClr val="46588C"/>
                </a:solidFill>
                <a:latin typeface="微軟正黑體" panose="020B0604030504040204" pitchFamily="34" charset="-120"/>
                <a:ea typeface="微軟正黑體" panose="020B0604030504040204" pitchFamily="34" charset="-120"/>
              </a:rPr>
              <a:t>解決方案符合國際標準</a:t>
            </a:r>
          </a:p>
        </p:txBody>
      </p:sp>
      <p:pic>
        <p:nvPicPr>
          <p:cNvPr id="3" name="圖片 2">
            <a:extLst>
              <a:ext uri="{FF2B5EF4-FFF2-40B4-BE49-F238E27FC236}">
                <a16:creationId xmlns:a16="http://schemas.microsoft.com/office/drawing/2014/main" id="{4BE2E6F5-8AFF-4254-9864-2D130357ABD8}"/>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6816080" y="2204864"/>
            <a:ext cx="4783598" cy="3557364"/>
          </a:xfrm>
          <a:prstGeom prst="rect">
            <a:avLst/>
          </a:prstGeom>
        </p:spPr>
      </p:pic>
      <p:sp>
        <p:nvSpPr>
          <p:cNvPr id="4" name="文字方塊 3">
            <a:extLst>
              <a:ext uri="{FF2B5EF4-FFF2-40B4-BE49-F238E27FC236}">
                <a16:creationId xmlns:a16="http://schemas.microsoft.com/office/drawing/2014/main" id="{CB0D36ED-C5E9-4312-9441-5B7DE20DF280}"/>
              </a:ext>
            </a:extLst>
          </p:cNvPr>
          <p:cNvSpPr txBox="1"/>
          <p:nvPr/>
        </p:nvSpPr>
        <p:spPr>
          <a:xfrm>
            <a:off x="983432" y="2060848"/>
            <a:ext cx="5112568" cy="3416320"/>
          </a:xfrm>
          <a:prstGeom prst="rect">
            <a:avLst/>
          </a:prstGeom>
          <a:noFill/>
        </p:spPr>
        <p:txBody>
          <a:bodyPr wrap="square" rtlCol="0">
            <a:spAutoFit/>
          </a:bodyPr>
          <a:lstStyle/>
          <a:p>
            <a:pPr marL="342900" indent="-342900">
              <a:buClr>
                <a:schemeClr val="tx2">
                  <a:lumMod val="50000"/>
                  <a:lumOff val="50000"/>
                </a:schemeClr>
              </a:buClr>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以</a:t>
            </a:r>
            <a:r>
              <a:rPr lang="en-US" altLang="zh-TW" b="1" dirty="0">
                <a:solidFill>
                  <a:srgbClr val="C00000"/>
                </a:solidFill>
                <a:latin typeface="微軟正黑體" panose="020B0604030504040204" pitchFamily="34" charset="-120"/>
                <a:ea typeface="微軟正黑體" panose="020B0604030504040204" pitchFamily="34" charset="-120"/>
              </a:rPr>
              <a:t>FHIR</a:t>
            </a:r>
            <a:r>
              <a:rPr lang="zh-TW" altLang="en-US" b="1" dirty="0">
                <a:solidFill>
                  <a:srgbClr val="C00000"/>
                </a:solidFill>
                <a:latin typeface="微軟正黑體" panose="020B0604030504040204" pitchFamily="34" charset="-120"/>
                <a:ea typeface="微軟正黑體" panose="020B0604030504040204" pitchFamily="34" charset="-120"/>
              </a:rPr>
              <a:t>標準</a:t>
            </a:r>
            <a:r>
              <a:rPr lang="zh-TW" altLang="en-US" dirty="0">
                <a:latin typeface="微軟正黑體" panose="020B0604030504040204" pitchFamily="34" charset="-120"/>
                <a:ea typeface="微軟正黑體" panose="020B0604030504040204" pitchFamily="34" charset="-120"/>
              </a:rPr>
              <a:t>建立遠距醫療資訊平台交換標準，資料介接方面均採用</a:t>
            </a:r>
            <a:r>
              <a:rPr lang="en-US" altLang="zh-TW" dirty="0">
                <a:latin typeface="微軟正黑體" panose="020B0604030504040204" pitchFamily="34" charset="-120"/>
                <a:ea typeface="微軟正黑體" panose="020B0604030504040204" pitchFamily="34" charset="-120"/>
              </a:rPr>
              <a:t>FHIR</a:t>
            </a:r>
            <a:r>
              <a:rPr lang="zh-TW" altLang="en-US" dirty="0">
                <a:latin typeface="微軟正黑體" panose="020B0604030504040204" pitchFamily="34" charset="-120"/>
                <a:ea typeface="微軟正黑體" panose="020B0604030504040204" pitchFamily="34" charset="-120"/>
              </a:rPr>
              <a:t>與</a:t>
            </a:r>
            <a:r>
              <a:rPr lang="en-US" altLang="zh-TW" dirty="0">
                <a:latin typeface="微軟正黑體" panose="020B0604030504040204" pitchFamily="34" charset="-120"/>
                <a:ea typeface="微軟正黑體" panose="020B0604030504040204" pitchFamily="34" charset="-120"/>
              </a:rPr>
              <a:t>DOCOM</a:t>
            </a:r>
            <a:r>
              <a:rPr lang="zh-TW" altLang="en-US" dirty="0">
                <a:latin typeface="微軟正黑體" panose="020B0604030504040204" pitchFamily="34" charset="-120"/>
                <a:ea typeface="微軟正黑體" panose="020B0604030504040204" pitchFamily="34" charset="-120"/>
              </a:rPr>
              <a:t>或</a:t>
            </a:r>
            <a:r>
              <a:rPr lang="en-US" altLang="zh-TW" dirty="0">
                <a:latin typeface="微軟正黑體" panose="020B0604030504040204" pitchFamily="34" charset="-120"/>
                <a:ea typeface="微軟正黑體" panose="020B0604030504040204" pitchFamily="34" charset="-120"/>
              </a:rPr>
              <a:t>DICOMWEB</a:t>
            </a:r>
            <a:r>
              <a:rPr lang="zh-TW" altLang="en-US" dirty="0">
                <a:latin typeface="微軟正黑體" panose="020B0604030504040204" pitchFamily="34" charset="-120"/>
                <a:ea typeface="微軟正黑體" panose="020B0604030504040204" pitchFamily="34" charset="-120"/>
              </a:rPr>
              <a:t>與國外醫療院所進行介接</a:t>
            </a:r>
            <a:endParaRPr lang="en-US" altLang="zh-TW" dirty="0">
              <a:latin typeface="微軟正黑體" panose="020B0604030504040204" pitchFamily="34" charset="-120"/>
              <a:ea typeface="微軟正黑體" panose="020B0604030504040204" pitchFamily="34" charset="-120"/>
            </a:endParaRPr>
          </a:p>
          <a:p>
            <a:pPr marL="342900" indent="-342900">
              <a:buClr>
                <a:schemeClr val="tx2">
                  <a:lumMod val="50000"/>
                  <a:lumOff val="50000"/>
                </a:schemeClr>
              </a:buClr>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不論醫療整合或是遠距服務的擴充，將依據</a:t>
            </a:r>
            <a:r>
              <a:rPr lang="zh-TW" altLang="en-US" b="1" dirty="0">
                <a:solidFill>
                  <a:srgbClr val="C00000"/>
                </a:solidFill>
                <a:latin typeface="微軟正黑體" panose="020B0604030504040204" pitchFamily="34" charset="-120"/>
                <a:ea typeface="微軟正黑體" panose="020B0604030504040204" pitchFamily="34" charset="-120"/>
              </a:rPr>
              <a:t>國際資訊交換標準</a:t>
            </a:r>
            <a:r>
              <a:rPr lang="zh-TW" altLang="en-US" dirty="0">
                <a:latin typeface="微軟正黑體" panose="020B0604030504040204" pitchFamily="34" charset="-120"/>
                <a:ea typeface="微軟正黑體" panose="020B0604030504040204" pitchFamily="34" charset="-120"/>
              </a:rPr>
              <a:t>如</a:t>
            </a:r>
            <a:r>
              <a:rPr lang="en-US" altLang="zh-TW" b="1" dirty="0">
                <a:solidFill>
                  <a:srgbClr val="C00000"/>
                </a:solidFill>
                <a:latin typeface="微軟正黑體" panose="020B0604030504040204" pitchFamily="34" charset="-120"/>
                <a:ea typeface="微軟正黑體" panose="020B0604030504040204" pitchFamily="34" charset="-120"/>
              </a:rPr>
              <a:t>HL7(</a:t>
            </a:r>
            <a:r>
              <a:rPr lang="zh-TW" altLang="en-US" b="1" dirty="0">
                <a:solidFill>
                  <a:srgbClr val="C00000"/>
                </a:solidFill>
                <a:latin typeface="微軟正黑體" panose="020B0604030504040204" pitchFamily="34" charset="-120"/>
                <a:ea typeface="微軟正黑體" panose="020B0604030504040204" pitchFamily="34" charset="-120"/>
              </a:rPr>
              <a:t>健康資訊交換第七層協定</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，以建立標準的介接格式與內容建立平台標準。</a:t>
            </a:r>
          </a:p>
        </p:txBody>
      </p:sp>
    </p:spTree>
    <p:extLst>
      <p:ext uri="{BB962C8B-B14F-4D97-AF65-F5344CB8AC3E}">
        <p14:creationId xmlns:p14="http://schemas.microsoft.com/office/powerpoint/2010/main" val="1519273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9">
            <a:extLst>
              <a:ext uri="{FF2B5EF4-FFF2-40B4-BE49-F238E27FC236}">
                <a16:creationId xmlns:a16="http://schemas.microsoft.com/office/drawing/2014/main" id="{65B82659-9CB4-484F-9964-4F0042E04240}"/>
              </a:ext>
            </a:extLst>
          </p:cNvPr>
          <p:cNvSpPr>
            <a:spLocks noGrp="1"/>
          </p:cNvSpPr>
          <p:nvPr>
            <p:ph sz="half" idx="2"/>
          </p:nvPr>
        </p:nvSpPr>
        <p:spPr>
          <a:xfrm>
            <a:off x="6600056" y="1955868"/>
            <a:ext cx="4287780" cy="3596185"/>
          </a:xfrm>
        </p:spPr>
        <p:txBody>
          <a:bodyPr>
            <a:normAutofit fontScale="92500" lnSpcReduction="10000"/>
          </a:bodyPr>
          <a:lstStyle/>
          <a:p>
            <a:r>
              <a:rPr lang="zh-TW" altLang="en-US" sz="2400" dirty="0">
                <a:latin typeface="微軟正黑體" panose="020B0604030504040204" pitchFamily="34" charset="-120"/>
                <a:ea typeface="微軟正黑體" panose="020B0604030504040204" pitchFamily="34" charset="-120"/>
              </a:rPr>
              <a:t>強化由泰國、柬埔寨為核心兼顧印尼與越南等次中心發展的策略與新南向國家進行醫衛合作，並與我國醫材、牙材、輔具、藥品、智慧醫療、遠距醫療等領域之醫衛相關產業進行介接。</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協助提升合作各國醫衛水準，並帶動我國醫衛相關產業拓展新南向市場。</a:t>
            </a:r>
          </a:p>
        </p:txBody>
      </p:sp>
      <p:sp>
        <p:nvSpPr>
          <p:cNvPr id="4" name="文字版面配置區 3">
            <a:extLst>
              <a:ext uri="{FF2B5EF4-FFF2-40B4-BE49-F238E27FC236}">
                <a16:creationId xmlns:a16="http://schemas.microsoft.com/office/drawing/2014/main" id="{9CE6AB19-0B9D-4271-ACCE-E573CE0B4177}"/>
              </a:ext>
            </a:extLst>
          </p:cNvPr>
          <p:cNvSpPr>
            <a:spLocks noGrp="1"/>
          </p:cNvSpPr>
          <p:nvPr>
            <p:ph type="body" sz="quarter" idx="3"/>
          </p:nvPr>
        </p:nvSpPr>
        <p:spPr>
          <a:xfrm>
            <a:off x="6600056" y="624902"/>
            <a:ext cx="5120640" cy="750887"/>
          </a:xfrm>
        </p:spPr>
        <p:txBody>
          <a:bodyPr/>
          <a:lstStyle/>
          <a:p>
            <a:pPr algn="l"/>
            <a:r>
              <a:rPr lang="zh-TW" altLang="en-US" sz="3200" b="1" dirty="0">
                <a:solidFill>
                  <a:srgbClr val="3366FF"/>
                </a:solidFill>
                <a:latin typeface="微軟正黑體" panose="020B0604030504040204" pitchFamily="34" charset="-120"/>
                <a:ea typeface="微軟正黑體" panose="020B0604030504040204" pitchFamily="34" charset="-120"/>
              </a:rPr>
              <a:t>國外行銷及醫療通路規劃</a:t>
            </a:r>
          </a:p>
        </p:txBody>
      </p:sp>
      <p:pic>
        <p:nvPicPr>
          <p:cNvPr id="3" name="圖片 2">
            <a:extLst>
              <a:ext uri="{FF2B5EF4-FFF2-40B4-BE49-F238E27FC236}">
                <a16:creationId xmlns:a16="http://schemas.microsoft.com/office/drawing/2014/main" id="{3EEBF478-B0A7-47C3-89D8-71D1D6AE3AE6}"/>
              </a:ext>
            </a:extLst>
          </p:cNvPr>
          <p:cNvPicPr>
            <a:picLocks noChangeAspect="1"/>
          </p:cNvPicPr>
          <p:nvPr/>
        </p:nvPicPr>
        <p:blipFill>
          <a:blip r:embed="rId2"/>
          <a:stretch>
            <a:fillRect/>
          </a:stretch>
        </p:blipFill>
        <p:spPr>
          <a:xfrm>
            <a:off x="1017420" y="3984794"/>
            <a:ext cx="3384376" cy="2458994"/>
          </a:xfrm>
          <a:prstGeom prst="rect">
            <a:avLst/>
          </a:prstGeom>
        </p:spPr>
      </p:pic>
      <p:sp>
        <p:nvSpPr>
          <p:cNvPr id="11" name="文字版面配置區 3">
            <a:extLst>
              <a:ext uri="{FF2B5EF4-FFF2-40B4-BE49-F238E27FC236}">
                <a16:creationId xmlns:a16="http://schemas.microsoft.com/office/drawing/2014/main" id="{01623152-C50F-44ED-9282-625A2F04484E}"/>
              </a:ext>
            </a:extLst>
          </p:cNvPr>
          <p:cNvSpPr txBox="1">
            <a:spLocks/>
          </p:cNvSpPr>
          <p:nvPr/>
        </p:nvSpPr>
        <p:spPr>
          <a:xfrm>
            <a:off x="911424" y="624903"/>
            <a:ext cx="3596370" cy="750887"/>
          </a:xfrm>
          <a:prstGeom prst="rect">
            <a:avLst/>
          </a:prstGeom>
        </p:spPr>
        <p:txBody>
          <a:bodyPr vert="horz" lIns="91440" tIns="45720" rIns="91440" bIns="45720" rtlCol="0" anchor="b">
            <a:noAutofit/>
          </a:bodyPr>
          <a:lstStyle>
            <a:lvl1pPr marL="0" indent="0" algn="ctr" defTabSz="914400" rtl="0" eaLnBrk="1" latinLnBrk="0" hangingPunct="1">
              <a:spcBef>
                <a:spcPts val="0"/>
              </a:spcBef>
              <a:buClr>
                <a:schemeClr val="accent1">
                  <a:lumMod val="60000"/>
                  <a:lumOff val="40000"/>
                </a:schemeClr>
              </a:buClr>
              <a:buSzPct val="110000"/>
              <a:buFont typeface="Wingdings 2" pitchFamily="18" charset="2"/>
              <a:buNone/>
              <a:defRPr sz="2400" b="0" kern="1200">
                <a:solidFill>
                  <a:schemeClr val="accent1">
                    <a:lumMod val="60000"/>
                    <a:lumOff val="40000"/>
                  </a:schemeClr>
                </a:solidFill>
                <a:latin typeface="+mn-lt"/>
                <a:ea typeface="+mn-ea"/>
                <a:cs typeface="+mn-cs"/>
              </a:defRPr>
            </a:lvl1pPr>
            <a:lvl2pPr marL="457200" indent="0" algn="l" defTabSz="914400" rtl="0" eaLnBrk="1" latinLnBrk="0" hangingPunct="1">
              <a:spcBef>
                <a:spcPts val="600"/>
              </a:spcBef>
              <a:buClr>
                <a:schemeClr val="accent1">
                  <a:lumMod val="75000"/>
                </a:schemeClr>
              </a:buClr>
              <a:buSzPct val="110000"/>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lumMod val="60000"/>
                  <a:lumOff val="40000"/>
                </a:schemeClr>
              </a:buClr>
              <a:buSzPct val="110000"/>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75000"/>
                </a:schemeClr>
              </a:buClr>
              <a:buSzPct val="110000"/>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lumMod val="60000"/>
                  <a:lumOff val="40000"/>
                </a:schemeClr>
              </a:buClr>
              <a:buSzPct val="110000"/>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2"/>
              </a:buClr>
              <a:buSzPct val="110000"/>
              <a:buFont typeface="Wingdings 2" pitchFamily="18"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lumMod val="60000"/>
                  <a:lumOff val="40000"/>
                </a:schemeClr>
              </a:buClr>
              <a:buSzPct val="110000"/>
              <a:buFont typeface="Wingdings 2" pitchFamily="18"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2"/>
              </a:buClr>
              <a:buSzPct val="110000"/>
              <a:buFont typeface="Wingdings 2" pitchFamily="18"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lumMod val="60000"/>
                  <a:lumOff val="40000"/>
                </a:schemeClr>
              </a:buClr>
              <a:buSzPct val="110000"/>
              <a:buFont typeface="Wingdings 2" pitchFamily="18" charset="2"/>
              <a:buNone/>
              <a:defRPr lang="en-US" sz="1600" b="1" kern="1200">
                <a:solidFill>
                  <a:schemeClr val="tx1">
                    <a:lumMod val="65000"/>
                    <a:lumOff val="35000"/>
                  </a:schemeClr>
                </a:solidFill>
                <a:latin typeface="+mn-lt"/>
                <a:ea typeface="+mn-ea"/>
                <a:cs typeface="+mn-cs"/>
              </a:defRPr>
            </a:lvl9pPr>
          </a:lstStyle>
          <a:p>
            <a:pPr algn="l" fontAlgn="auto">
              <a:spcAft>
                <a:spcPts val="0"/>
              </a:spcAft>
            </a:pPr>
            <a:r>
              <a:rPr kumimoji="0" lang="zh-TW" altLang="en-US" sz="3200" b="1" dirty="0">
                <a:solidFill>
                  <a:srgbClr val="3366FF"/>
                </a:solidFill>
                <a:latin typeface="微軟正黑體" panose="020B0604030504040204" pitchFamily="34" charset="-120"/>
                <a:ea typeface="微軟正黑體" panose="020B0604030504040204" pitchFamily="34" charset="-120"/>
              </a:rPr>
              <a:t>國外取證規劃</a:t>
            </a:r>
          </a:p>
        </p:txBody>
      </p:sp>
      <p:sp>
        <p:nvSpPr>
          <p:cNvPr id="12" name="內容版面配置區 2">
            <a:extLst>
              <a:ext uri="{FF2B5EF4-FFF2-40B4-BE49-F238E27FC236}">
                <a16:creationId xmlns:a16="http://schemas.microsoft.com/office/drawing/2014/main" id="{E194B305-D816-48E1-9E3E-4FD3223F4C7D}"/>
              </a:ext>
            </a:extLst>
          </p:cNvPr>
          <p:cNvSpPr txBox="1">
            <a:spLocks/>
          </p:cNvSpPr>
          <p:nvPr/>
        </p:nvSpPr>
        <p:spPr>
          <a:xfrm>
            <a:off x="911424" y="1705763"/>
            <a:ext cx="5472608" cy="2048199"/>
          </a:xfrm>
          <a:prstGeom prst="rect">
            <a:avLst/>
          </a:prstGeom>
        </p:spPr>
        <p:txBody>
          <a:bodyPr vert="horz" lIns="91440" tIns="45720" rIns="91440" bIns="45720" rtlCol="0" anchor="b">
            <a:noAutofit/>
          </a:bodyPr>
          <a:lstStyle>
            <a:lvl1pPr marL="0" indent="0" algn="ctr" defTabSz="914400" rtl="0" eaLnBrk="1" latinLnBrk="0" hangingPunct="1">
              <a:spcBef>
                <a:spcPts val="0"/>
              </a:spcBef>
              <a:buClr>
                <a:schemeClr val="accent1">
                  <a:lumMod val="60000"/>
                  <a:lumOff val="40000"/>
                </a:schemeClr>
              </a:buClr>
              <a:buSzPct val="110000"/>
              <a:buFont typeface="Wingdings 2" pitchFamily="18" charset="2"/>
              <a:buNone/>
              <a:defRPr sz="2400" b="0" kern="1200">
                <a:solidFill>
                  <a:schemeClr val="accent1">
                    <a:lumMod val="60000"/>
                    <a:lumOff val="40000"/>
                  </a:schemeClr>
                </a:solidFill>
                <a:latin typeface="+mn-lt"/>
                <a:ea typeface="+mn-ea"/>
                <a:cs typeface="+mn-cs"/>
              </a:defRPr>
            </a:lvl1pPr>
            <a:lvl2pPr marL="457200" indent="0" algn="l" defTabSz="914400" rtl="0" eaLnBrk="1" latinLnBrk="0" hangingPunct="1">
              <a:spcBef>
                <a:spcPts val="600"/>
              </a:spcBef>
              <a:buClr>
                <a:schemeClr val="accent1">
                  <a:lumMod val="75000"/>
                </a:schemeClr>
              </a:buClr>
              <a:buSzPct val="110000"/>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lumMod val="60000"/>
                  <a:lumOff val="40000"/>
                </a:schemeClr>
              </a:buClr>
              <a:buSzPct val="110000"/>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75000"/>
                </a:schemeClr>
              </a:buClr>
              <a:buSzPct val="110000"/>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lumMod val="60000"/>
                  <a:lumOff val="40000"/>
                </a:schemeClr>
              </a:buClr>
              <a:buSzPct val="110000"/>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2"/>
              </a:buClr>
              <a:buSzPct val="110000"/>
              <a:buFont typeface="Wingdings 2" pitchFamily="18"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lumMod val="60000"/>
                  <a:lumOff val="40000"/>
                </a:schemeClr>
              </a:buClr>
              <a:buSzPct val="110000"/>
              <a:buFont typeface="Wingdings 2" pitchFamily="18"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2"/>
              </a:buClr>
              <a:buSzPct val="110000"/>
              <a:buFont typeface="Wingdings 2" pitchFamily="18"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lumMod val="60000"/>
                  <a:lumOff val="40000"/>
                </a:schemeClr>
              </a:buClr>
              <a:buSzPct val="110000"/>
              <a:buFont typeface="Wingdings 2" pitchFamily="18" charset="2"/>
              <a:buNone/>
              <a:defRPr lang="en-US" sz="1600" b="1" kern="1200">
                <a:solidFill>
                  <a:schemeClr val="tx1">
                    <a:lumMod val="65000"/>
                    <a:lumOff val="35000"/>
                  </a:schemeClr>
                </a:solidFill>
                <a:latin typeface="+mn-lt"/>
                <a:ea typeface="+mn-ea"/>
                <a:cs typeface="+mn-cs"/>
              </a:defRPr>
            </a:lvl9pPr>
          </a:lstStyle>
          <a:p>
            <a:pPr algn="l" fontAlgn="auto">
              <a:spcAft>
                <a:spcPts val="0"/>
              </a:spcAft>
            </a:pPr>
            <a:r>
              <a:rPr kumimoji="0" lang="zh-TW" altLang="en-US" dirty="0">
                <a:solidFill>
                  <a:schemeClr val="tx1"/>
                </a:solidFill>
                <a:latin typeface="微軟正黑體" panose="020B0604030504040204" pitchFamily="34" charset="-120"/>
                <a:ea typeface="微軟正黑體" panose="020B0604030504040204" pitchFamily="34" charset="-120"/>
              </a:rPr>
              <a:t>健康亞洲股份有限公司和其在柬國金邊的子公司</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lang="zh-TW" altLang="en-US" dirty="0">
                <a:solidFill>
                  <a:schemeClr val="tx1"/>
                </a:solidFill>
                <a:latin typeface="微軟正黑體" panose="020B0604030504040204" pitchFamily="34" charset="-120"/>
                <a:ea typeface="微軟正黑體" panose="020B0604030504040204" pitchFamily="34" charset="-120"/>
              </a:rPr>
              <a:t>福爾摩沙研究院，已有協助國內廠商取得柬國藥品和醫材證的能力，越南、泰國、印尼、馬來西亞、緬甸和寮國已經建立合作夥伴可以協助。</a:t>
            </a:r>
          </a:p>
          <a:p>
            <a:pPr fontAlgn="auto">
              <a:spcAft>
                <a:spcPts val="0"/>
              </a:spcAft>
            </a:pPr>
            <a:endParaRPr kumimoji="0" lang="zh-TW" altLang="en-US" dirty="0"/>
          </a:p>
        </p:txBody>
      </p:sp>
      <p:sp>
        <p:nvSpPr>
          <p:cNvPr id="14" name="文字方塊 13">
            <a:extLst>
              <a:ext uri="{FF2B5EF4-FFF2-40B4-BE49-F238E27FC236}">
                <a16:creationId xmlns:a16="http://schemas.microsoft.com/office/drawing/2014/main" id="{1015ABE9-7761-4DF3-B9C5-200D0F10E811}"/>
              </a:ext>
            </a:extLst>
          </p:cNvPr>
          <p:cNvSpPr txBox="1"/>
          <p:nvPr/>
        </p:nvSpPr>
        <p:spPr>
          <a:xfrm>
            <a:off x="1335989" y="3523129"/>
            <a:ext cx="2747239" cy="461665"/>
          </a:xfrm>
          <a:prstGeom prst="rect">
            <a:avLst/>
          </a:prstGeom>
          <a:solidFill>
            <a:srgbClr val="FFFF00"/>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建立產業鏈結</a:t>
            </a:r>
          </a:p>
        </p:txBody>
      </p:sp>
    </p:spTree>
    <p:extLst>
      <p:ext uri="{BB962C8B-B14F-4D97-AF65-F5344CB8AC3E}">
        <p14:creationId xmlns:p14="http://schemas.microsoft.com/office/powerpoint/2010/main" val="2538633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標題 1">
            <a:extLst>
              <a:ext uri="{FF2B5EF4-FFF2-40B4-BE49-F238E27FC236}">
                <a16:creationId xmlns:a16="http://schemas.microsoft.com/office/drawing/2014/main" id="{5301CF2F-58BF-FA42-BEBB-3AC9E89D266B}"/>
              </a:ext>
            </a:extLst>
          </p:cNvPr>
          <p:cNvSpPr>
            <a:spLocks noGrp="1"/>
          </p:cNvSpPr>
          <p:nvPr>
            <p:ph type="ctrTitle"/>
          </p:nvPr>
        </p:nvSpPr>
        <p:spPr>
          <a:xfrm>
            <a:off x="4364731" y="290512"/>
            <a:ext cx="4860925" cy="1050925"/>
          </a:xfrm>
        </p:spPr>
        <p:txBody>
          <a:bodyPr>
            <a:normAutofit fontScale="90000"/>
          </a:bodyPr>
          <a:lstStyle/>
          <a:p>
            <a:pPr>
              <a:defRPr/>
            </a:pPr>
            <a:r>
              <a:rPr lang="zh-TW" altLang="en-US" sz="2800" b="1" dirty="0">
                <a:latin typeface="微軟正黑體" panose="020B0604030504040204" pitchFamily="34" charset="-120"/>
                <a:ea typeface="微軟正黑體" panose="020B0604030504040204" pitchFamily="34" charset="-120"/>
              </a:rPr>
              <a:t>以台灣經驗共創亞洲價值</a:t>
            </a:r>
            <a:br>
              <a:rPr lang="en-US" altLang="zh-TW" sz="3600" b="1" dirty="0">
                <a:latin typeface="微軟正黑體" panose="020B0604030504040204" pitchFamily="34" charset="-120"/>
                <a:ea typeface="微軟正黑體" panose="020B0604030504040204" pitchFamily="34" charset="-120"/>
              </a:rPr>
            </a:br>
            <a:r>
              <a:rPr lang="zh-TW" altLang="en-US" sz="3600" b="1" dirty="0">
                <a:latin typeface="微軟正黑體" panose="020B0604030504040204" pitchFamily="34" charset="-120"/>
                <a:ea typeface="微軟正黑體" panose="020B0604030504040204" pitchFamily="34" charset="-120"/>
              </a:rPr>
              <a:t>臨床導向合作研究新契機</a:t>
            </a:r>
          </a:p>
        </p:txBody>
      </p:sp>
      <p:sp>
        <p:nvSpPr>
          <p:cNvPr id="7" name="子標題 6">
            <a:extLst>
              <a:ext uri="{FF2B5EF4-FFF2-40B4-BE49-F238E27FC236}">
                <a16:creationId xmlns:a16="http://schemas.microsoft.com/office/drawing/2014/main" id="{3AD79ACC-EC3B-5449-8262-D0D4139661C6}"/>
              </a:ext>
            </a:extLst>
          </p:cNvPr>
          <p:cNvSpPr>
            <a:spLocks noGrp="1"/>
          </p:cNvSpPr>
          <p:nvPr>
            <p:ph type="subTitle" idx="1"/>
          </p:nvPr>
        </p:nvSpPr>
        <p:spPr>
          <a:xfrm>
            <a:off x="2955926" y="1849438"/>
            <a:ext cx="7407275" cy="1752600"/>
          </a:xfrm>
        </p:spPr>
        <p:txBody>
          <a:bodyPr/>
          <a:lstStyle/>
          <a:p>
            <a:pPr>
              <a:buFont typeface="Wingdings 2" charset="0"/>
              <a:buNone/>
              <a:defRPr/>
            </a:pPr>
            <a:endParaRPr lang="zh-TW" altLang="en-US">
              <a:cs typeface="+mn-cs"/>
            </a:endParaRPr>
          </a:p>
        </p:txBody>
      </p:sp>
      <p:pic>
        <p:nvPicPr>
          <p:cNvPr id="13315" name="Picture 2">
            <a:extLst>
              <a:ext uri="{FF2B5EF4-FFF2-40B4-BE49-F238E27FC236}">
                <a16:creationId xmlns:a16="http://schemas.microsoft.com/office/drawing/2014/main" id="{610E8C98-2771-854A-81EC-8664135322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524000"/>
            <a:ext cx="8758238"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圖片 6">
            <a:extLst>
              <a:ext uri="{FF2B5EF4-FFF2-40B4-BE49-F238E27FC236}">
                <a16:creationId xmlns:a16="http://schemas.microsoft.com/office/drawing/2014/main" id="{14C48E67-6FF2-234E-9D75-ED25163244D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27838" y="4452937"/>
            <a:ext cx="3123456" cy="229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圖片 7">
            <a:extLst>
              <a:ext uri="{FF2B5EF4-FFF2-40B4-BE49-F238E27FC236}">
                <a16:creationId xmlns:a16="http://schemas.microsoft.com/office/drawing/2014/main" id="{5FE72AD5-79F3-7342-970C-C8054AA5291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80058" y="551609"/>
            <a:ext cx="21907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圖片 1">
            <a:extLst>
              <a:ext uri="{FF2B5EF4-FFF2-40B4-BE49-F238E27FC236}">
                <a16:creationId xmlns:a16="http://schemas.microsoft.com/office/drawing/2014/main" id="{0938FF0C-3437-074A-86F5-8162AF1957F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90124" y="3000039"/>
            <a:ext cx="101917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圖片 1" descr="病癥快拍雲_DM_norica-01.jpg">
            <a:extLst>
              <a:ext uri="{FF2B5EF4-FFF2-40B4-BE49-F238E27FC236}">
                <a16:creationId xmlns:a16="http://schemas.microsoft.com/office/drawing/2014/main" id="{10B4872B-8ED0-1E47-9A0C-C0547805CAA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18089" y="1524001"/>
            <a:ext cx="1366837"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圖片 4">
            <a:extLst>
              <a:ext uri="{FF2B5EF4-FFF2-40B4-BE49-F238E27FC236}">
                <a16:creationId xmlns:a16="http://schemas.microsoft.com/office/drawing/2014/main" id="{6D144D9D-67F0-FD46-9BAC-E75A7691D58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16213" y="1325563"/>
            <a:ext cx="182245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圖片 2">
            <a:extLst>
              <a:ext uri="{FF2B5EF4-FFF2-40B4-BE49-F238E27FC236}">
                <a16:creationId xmlns:a16="http://schemas.microsoft.com/office/drawing/2014/main" id="{2744E59B-5FAE-9049-94B2-21103E3A5F5B}"/>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834438" y="2052639"/>
            <a:ext cx="16811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圖片 6">
            <a:extLst>
              <a:ext uri="{FF2B5EF4-FFF2-40B4-BE49-F238E27FC236}">
                <a16:creationId xmlns:a16="http://schemas.microsoft.com/office/drawing/2014/main" id="{57E1F9DB-C448-914A-A9F9-82A1AB92F059}"/>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75190" y="3623260"/>
            <a:ext cx="11461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圖片 1">
            <a:extLst>
              <a:ext uri="{FF2B5EF4-FFF2-40B4-BE49-F238E27FC236}">
                <a16:creationId xmlns:a16="http://schemas.microsoft.com/office/drawing/2014/main" id="{9B51AE08-2C3D-F440-846B-D7DA931A38F9}"/>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79851" y="4132263"/>
            <a:ext cx="1693863"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圖片 1" descr="L1160721.jpg">
            <a:extLst>
              <a:ext uri="{FF2B5EF4-FFF2-40B4-BE49-F238E27FC236}">
                <a16:creationId xmlns:a16="http://schemas.microsoft.com/office/drawing/2014/main" id="{3F7C7832-FF02-1943-9362-3DD0BEBBC4F9}"/>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338764" y="5746750"/>
            <a:ext cx="148113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圖片 2" descr="L1170020.jpg">
            <a:extLst>
              <a:ext uri="{FF2B5EF4-FFF2-40B4-BE49-F238E27FC236}">
                <a16:creationId xmlns:a16="http://schemas.microsoft.com/office/drawing/2014/main" id="{64DF03BF-69FA-BA44-A016-A44311E454E4}"/>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56039" y="5746750"/>
            <a:ext cx="148272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圖片 3" descr="L1160294.jpg">
            <a:extLst>
              <a:ext uri="{FF2B5EF4-FFF2-40B4-BE49-F238E27FC236}">
                <a16:creationId xmlns:a16="http://schemas.microsoft.com/office/drawing/2014/main" id="{36EBB8F5-D1D0-DB4E-A01F-9C3C80D9E8D5}"/>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524000" y="6049964"/>
            <a:ext cx="23558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圖片 4" descr="L1080512.jpg">
            <a:extLst>
              <a:ext uri="{FF2B5EF4-FFF2-40B4-BE49-F238E27FC236}">
                <a16:creationId xmlns:a16="http://schemas.microsoft.com/office/drawing/2014/main" id="{7D20C182-899B-674E-8845-F6CC06A0DD9F}"/>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524001" y="3960813"/>
            <a:ext cx="119221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圖片 5" descr="2012-12-22 06.51.07.jpg">
            <a:extLst>
              <a:ext uri="{FF2B5EF4-FFF2-40B4-BE49-F238E27FC236}">
                <a16:creationId xmlns:a16="http://schemas.microsoft.com/office/drawing/2014/main" id="{05758E54-12AE-5B40-A201-D9ADE50A6D17}"/>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532939" y="5131357"/>
            <a:ext cx="830262"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087846EE-F8A9-47E5-B679-305F888C8606}"/>
              </a:ext>
            </a:extLst>
          </p:cNvPr>
          <p:cNvSpPr txBox="1"/>
          <p:nvPr/>
        </p:nvSpPr>
        <p:spPr>
          <a:xfrm>
            <a:off x="244763" y="274921"/>
            <a:ext cx="3984047" cy="1200329"/>
          </a:xfrm>
          <a:prstGeom prst="rect">
            <a:avLst/>
          </a:prstGeom>
          <a:noFill/>
        </p:spPr>
        <p:txBody>
          <a:bodyPr wrap="square" rtlCol="0">
            <a:spAutoFit/>
          </a:bodyPr>
          <a:lstStyle/>
          <a:p>
            <a:r>
              <a:rPr lang="zh-TW" altLang="en-US" b="1" dirty="0">
                <a:solidFill>
                  <a:srgbClr val="7030A0"/>
                </a:solidFill>
                <a:latin typeface="微軟正黑體" panose="020B0604030504040204" pitchFamily="34" charset="-120"/>
                <a:ea typeface="微軟正黑體" panose="020B0604030504040204" pitchFamily="34" charset="-120"/>
              </a:rPr>
              <a:t>與清邁</a:t>
            </a:r>
            <a:r>
              <a:rPr lang="en-US" altLang="zh-TW" b="1" dirty="0">
                <a:solidFill>
                  <a:srgbClr val="7030A0"/>
                </a:solidFill>
                <a:latin typeface="微軟正黑體" panose="020B0604030504040204" pitchFamily="34" charset="-120"/>
                <a:ea typeface="微軟正黑體" panose="020B0604030504040204" pitchFamily="34" charset="-120"/>
              </a:rPr>
              <a:t>WHOCC</a:t>
            </a:r>
            <a:r>
              <a:rPr lang="zh-TW" altLang="en-US" b="1" dirty="0">
                <a:solidFill>
                  <a:srgbClr val="7030A0"/>
                </a:solidFill>
                <a:latin typeface="微軟正黑體" panose="020B0604030504040204" pitchFamily="34" charset="-120"/>
                <a:ea typeface="微軟正黑體" panose="020B0604030504040204" pitchFamily="34" charset="-120"/>
              </a:rPr>
              <a:t>與亞太生命倫理教育推廣中心合作建置成立國際臨床試驗中心</a:t>
            </a:r>
          </a:p>
        </p:txBody>
      </p:sp>
    </p:spTree>
    <p:extLst>
      <p:ext uri="{BB962C8B-B14F-4D97-AF65-F5344CB8AC3E}">
        <p14:creationId xmlns:p14="http://schemas.microsoft.com/office/powerpoint/2010/main" val="4017128170"/>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24262382-99E1-470B-A47F-C9C976AD0441}"/>
              </a:ext>
            </a:extLst>
          </p:cNvPr>
          <p:cNvGrpSpPr/>
          <p:nvPr/>
        </p:nvGrpSpPr>
        <p:grpSpPr>
          <a:xfrm>
            <a:off x="2207568" y="890343"/>
            <a:ext cx="8048627" cy="5711390"/>
            <a:chOff x="2071687" y="503675"/>
            <a:chExt cx="8048627" cy="5711390"/>
          </a:xfrm>
        </p:grpSpPr>
        <p:pic>
          <p:nvPicPr>
            <p:cNvPr id="2" name="圖片 1" descr="precision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8933" y="4540625"/>
              <a:ext cx="2821381" cy="1674439"/>
            </a:xfrm>
            <a:prstGeom prst="rect">
              <a:avLst/>
            </a:prstGeom>
          </p:spPr>
        </p:pic>
        <p:pic>
          <p:nvPicPr>
            <p:cNvPr id="3" name="圖片 2" descr="precision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6327" y="4487450"/>
              <a:ext cx="2735729" cy="1727615"/>
            </a:xfrm>
            <a:prstGeom prst="rect">
              <a:avLst/>
            </a:prstGeom>
          </p:spPr>
        </p:pic>
        <p:pic>
          <p:nvPicPr>
            <p:cNvPr id="4" name="圖片 3" descr="precision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5610" y="503675"/>
              <a:ext cx="3829545" cy="3371128"/>
            </a:xfrm>
            <a:prstGeom prst="rect">
              <a:avLst/>
            </a:prstGeom>
          </p:spPr>
        </p:pic>
        <p:pic>
          <p:nvPicPr>
            <p:cNvPr id="5" name="圖片 4" descr="precision3.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1687" y="642938"/>
              <a:ext cx="4322650" cy="2961582"/>
            </a:xfrm>
            <a:prstGeom prst="rect">
              <a:avLst/>
            </a:prstGeom>
          </p:spPr>
        </p:pic>
        <p:pic>
          <p:nvPicPr>
            <p:cNvPr id="6" name="圖片 5" descr="precision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6910" y="3370495"/>
              <a:ext cx="1522393" cy="1053117"/>
            </a:xfrm>
            <a:prstGeom prst="rect">
              <a:avLst/>
            </a:prstGeom>
          </p:spPr>
        </p:pic>
        <p:pic>
          <p:nvPicPr>
            <p:cNvPr id="7" name="圖片 6" descr="precision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71689" y="4248092"/>
              <a:ext cx="2300928" cy="1755195"/>
            </a:xfrm>
            <a:prstGeom prst="rect">
              <a:avLst/>
            </a:prstGeom>
          </p:spPr>
        </p:pic>
      </p:grpSp>
      <p:sp>
        <p:nvSpPr>
          <p:cNvPr id="8" name="標題 7">
            <a:extLst>
              <a:ext uri="{FF2B5EF4-FFF2-40B4-BE49-F238E27FC236}">
                <a16:creationId xmlns:a16="http://schemas.microsoft.com/office/drawing/2014/main" id="{533B48D6-AA9C-FD4C-B055-E034131171AA}"/>
              </a:ext>
            </a:extLst>
          </p:cNvPr>
          <p:cNvSpPr>
            <a:spLocks noGrp="1"/>
          </p:cNvSpPr>
          <p:nvPr>
            <p:ph type="ctrTitle"/>
          </p:nvPr>
        </p:nvSpPr>
        <p:spPr>
          <a:xfrm>
            <a:off x="1143000" y="337708"/>
            <a:ext cx="9905999" cy="494816"/>
          </a:xfrm>
        </p:spPr>
        <p:txBody>
          <a:bodyPr>
            <a:noAutofit/>
          </a:bodyPr>
          <a:lstStyle/>
          <a:p>
            <a:r>
              <a:rPr kumimoji="1" lang="zh-TW" altLang="en-US" sz="3200" b="1" dirty="0">
                <a:solidFill>
                  <a:srgbClr val="7030A0"/>
                </a:solidFill>
                <a:latin typeface="微軟正黑體" panose="020B0604030504040204" pitchFamily="34" charset="-120"/>
                <a:ea typeface="微軟正黑體" panose="020B0604030504040204" pitchFamily="34" charset="-120"/>
              </a:rPr>
              <a:t>精準醫學藥物研發平台附加項目與癌症中心的延伸</a:t>
            </a:r>
          </a:p>
        </p:txBody>
      </p:sp>
    </p:spTree>
    <p:extLst>
      <p:ext uri="{BB962C8B-B14F-4D97-AF65-F5344CB8AC3E}">
        <p14:creationId xmlns:p14="http://schemas.microsoft.com/office/powerpoint/2010/main" val="23315865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D687A883-699C-4DDD-AFB9-6C9B5E6AF6E8}"/>
              </a:ext>
            </a:extLst>
          </p:cNvPr>
          <p:cNvGrpSpPr/>
          <p:nvPr/>
        </p:nvGrpSpPr>
        <p:grpSpPr>
          <a:xfrm>
            <a:off x="482223" y="1556792"/>
            <a:ext cx="11227554" cy="4737310"/>
            <a:chOff x="162864" y="979679"/>
            <a:chExt cx="11524634" cy="5618335"/>
          </a:xfrm>
        </p:grpSpPr>
        <p:pic>
          <p:nvPicPr>
            <p:cNvPr id="5" name="圖片 4">
              <a:extLst>
                <a:ext uri="{FF2B5EF4-FFF2-40B4-BE49-F238E27FC236}">
                  <a16:creationId xmlns:a16="http://schemas.microsoft.com/office/drawing/2014/main" id="{CBC0CA62-68B2-40ED-9D94-C39643DD554F}"/>
                </a:ext>
              </a:extLst>
            </p:cNvPr>
            <p:cNvPicPr>
              <a:picLocks noChangeAspect="1"/>
            </p:cNvPicPr>
            <p:nvPr/>
          </p:nvPicPr>
          <p:blipFill>
            <a:blip r:embed="rId2"/>
            <a:stretch>
              <a:fillRect/>
            </a:stretch>
          </p:blipFill>
          <p:spPr>
            <a:xfrm>
              <a:off x="162864" y="3570801"/>
              <a:ext cx="6373081" cy="3027213"/>
            </a:xfrm>
            <a:prstGeom prst="rect">
              <a:avLst/>
            </a:prstGeom>
          </p:spPr>
        </p:pic>
        <p:pic>
          <p:nvPicPr>
            <p:cNvPr id="6" name="圖片 5">
              <a:extLst>
                <a:ext uri="{FF2B5EF4-FFF2-40B4-BE49-F238E27FC236}">
                  <a16:creationId xmlns:a16="http://schemas.microsoft.com/office/drawing/2014/main" id="{6C9D6943-7856-4B9C-9BB7-ABA484B6A052}"/>
                </a:ext>
              </a:extLst>
            </p:cNvPr>
            <p:cNvPicPr>
              <a:picLocks noChangeAspect="1"/>
            </p:cNvPicPr>
            <p:nvPr/>
          </p:nvPicPr>
          <p:blipFill>
            <a:blip r:embed="rId3"/>
            <a:stretch>
              <a:fillRect/>
            </a:stretch>
          </p:blipFill>
          <p:spPr>
            <a:xfrm>
              <a:off x="6497243" y="3664209"/>
              <a:ext cx="5190255" cy="2911519"/>
            </a:xfrm>
            <a:prstGeom prst="rect">
              <a:avLst/>
            </a:prstGeom>
          </p:spPr>
        </p:pic>
        <p:pic>
          <p:nvPicPr>
            <p:cNvPr id="7" name="圖片 6">
              <a:extLst>
                <a:ext uri="{FF2B5EF4-FFF2-40B4-BE49-F238E27FC236}">
                  <a16:creationId xmlns:a16="http://schemas.microsoft.com/office/drawing/2014/main" id="{A9B09D9C-13E6-410E-9CBD-D3681D160976}"/>
                </a:ext>
              </a:extLst>
            </p:cNvPr>
            <p:cNvPicPr>
              <a:picLocks noChangeAspect="1"/>
            </p:cNvPicPr>
            <p:nvPr/>
          </p:nvPicPr>
          <p:blipFill>
            <a:blip r:embed="rId4"/>
            <a:stretch>
              <a:fillRect/>
            </a:stretch>
          </p:blipFill>
          <p:spPr>
            <a:xfrm>
              <a:off x="162864" y="979679"/>
              <a:ext cx="6404350" cy="2664210"/>
            </a:xfrm>
            <a:prstGeom prst="rect">
              <a:avLst/>
            </a:prstGeom>
          </p:spPr>
        </p:pic>
        <p:pic>
          <p:nvPicPr>
            <p:cNvPr id="8" name="圖片 7">
              <a:extLst>
                <a:ext uri="{FF2B5EF4-FFF2-40B4-BE49-F238E27FC236}">
                  <a16:creationId xmlns:a16="http://schemas.microsoft.com/office/drawing/2014/main" id="{3D4CDB69-EEF4-4C1F-A484-C96C126658B9}"/>
                </a:ext>
              </a:extLst>
            </p:cNvPr>
            <p:cNvPicPr>
              <a:picLocks noChangeAspect="1"/>
            </p:cNvPicPr>
            <p:nvPr/>
          </p:nvPicPr>
          <p:blipFill>
            <a:blip r:embed="rId5"/>
            <a:stretch>
              <a:fillRect/>
            </a:stretch>
          </p:blipFill>
          <p:spPr>
            <a:xfrm>
              <a:off x="6489041" y="999999"/>
              <a:ext cx="5198457" cy="2664210"/>
            </a:xfrm>
            <a:prstGeom prst="rect">
              <a:avLst/>
            </a:prstGeom>
          </p:spPr>
        </p:pic>
        <p:sp>
          <p:nvSpPr>
            <p:cNvPr id="9" name="矩形 8">
              <a:extLst>
                <a:ext uri="{FF2B5EF4-FFF2-40B4-BE49-F238E27FC236}">
                  <a16:creationId xmlns:a16="http://schemas.microsoft.com/office/drawing/2014/main" id="{4EB2CD14-DCC8-4C6A-ABD9-CE6AD9D31FEA}"/>
                </a:ext>
              </a:extLst>
            </p:cNvPr>
            <p:cNvSpPr/>
            <p:nvPr/>
          </p:nvSpPr>
          <p:spPr>
            <a:xfrm>
              <a:off x="162864" y="3643889"/>
              <a:ext cx="2092656" cy="501391"/>
            </a:xfrm>
            <a:prstGeom prst="rect">
              <a:avLst/>
            </a:prstGeom>
            <a:solidFill>
              <a:schemeClr val="accent2">
                <a:lumMod val="7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600" b="1" dirty="0">
                  <a:solidFill>
                    <a:schemeClr val="bg1"/>
                  </a:solidFill>
                  <a:latin typeface="微軟正黑體" panose="020B0604030504040204" pitchFamily="34" charset="-120"/>
                  <a:ea typeface="微軟正黑體" panose="020B0604030504040204" pitchFamily="34" charset="-120"/>
                </a:rPr>
                <a:t>柬埔寨醫養園區開發</a:t>
              </a:r>
            </a:p>
          </p:txBody>
        </p:sp>
        <p:sp>
          <p:nvSpPr>
            <p:cNvPr id="10" name="矩形 9">
              <a:extLst>
                <a:ext uri="{FF2B5EF4-FFF2-40B4-BE49-F238E27FC236}">
                  <a16:creationId xmlns:a16="http://schemas.microsoft.com/office/drawing/2014/main" id="{4D2F501D-3D13-4555-A235-C12B04706DAA}"/>
                </a:ext>
              </a:extLst>
            </p:cNvPr>
            <p:cNvSpPr/>
            <p:nvPr/>
          </p:nvSpPr>
          <p:spPr>
            <a:xfrm>
              <a:off x="6497243" y="3654049"/>
              <a:ext cx="2092656" cy="501391"/>
            </a:xfrm>
            <a:prstGeom prst="rect">
              <a:avLst/>
            </a:prstGeom>
            <a:solidFill>
              <a:srgbClr val="00B05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600" b="1" dirty="0">
                  <a:solidFill>
                    <a:schemeClr val="bg1"/>
                  </a:solidFill>
                  <a:latin typeface="微軟正黑體" panose="020B0604030504040204" pitchFamily="34" charset="-120"/>
                  <a:ea typeface="微軟正黑體" panose="020B0604030504040204" pitchFamily="34" charset="-120"/>
                </a:rPr>
                <a:t>仰光市中心</a:t>
              </a:r>
              <a:r>
                <a:rPr lang="en-US" altLang="zh-TW" sz="1600" b="1" dirty="0">
                  <a:solidFill>
                    <a:schemeClr val="bg1"/>
                  </a:solidFill>
                  <a:latin typeface="微軟正黑體" panose="020B0604030504040204" pitchFamily="34" charset="-120"/>
                  <a:ea typeface="微軟正黑體" panose="020B0604030504040204" pitchFamily="34" charset="-120"/>
                </a:rPr>
                <a:t>24</a:t>
              </a:r>
              <a:r>
                <a:rPr lang="zh-TW" altLang="en-US" sz="1600" b="1" dirty="0">
                  <a:solidFill>
                    <a:schemeClr val="bg1"/>
                  </a:solidFill>
                  <a:latin typeface="微軟正黑體" panose="020B0604030504040204" pitchFamily="34" charset="-120"/>
                  <a:ea typeface="微軟正黑體" panose="020B0604030504040204" pitchFamily="34" charset="-120"/>
                </a:rPr>
                <a:t>層樓</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r>
                <a:rPr lang="zh-TW" altLang="en-US" sz="1600" b="1" dirty="0">
                  <a:solidFill>
                    <a:schemeClr val="bg1"/>
                  </a:solidFill>
                  <a:latin typeface="微軟正黑體" panose="020B0604030504040204" pitchFamily="34" charset="-120"/>
                  <a:ea typeface="微軟正黑體" panose="020B0604030504040204" pitchFamily="34" charset="-120"/>
                </a:rPr>
                <a:t>高端醫院</a:t>
              </a:r>
            </a:p>
          </p:txBody>
        </p:sp>
        <p:sp>
          <p:nvSpPr>
            <p:cNvPr id="11" name="矩形 10">
              <a:extLst>
                <a:ext uri="{FF2B5EF4-FFF2-40B4-BE49-F238E27FC236}">
                  <a16:creationId xmlns:a16="http://schemas.microsoft.com/office/drawing/2014/main" id="{2F2730C3-2A77-49E4-B608-63F6249B9B0D}"/>
                </a:ext>
              </a:extLst>
            </p:cNvPr>
            <p:cNvSpPr/>
            <p:nvPr/>
          </p:nvSpPr>
          <p:spPr>
            <a:xfrm>
              <a:off x="6489041" y="991184"/>
              <a:ext cx="2092656" cy="5013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chemeClr val="bg1"/>
                  </a:solidFill>
                  <a:latin typeface="微軟正黑體" panose="020B0604030504040204" pitchFamily="34" charset="-120"/>
                  <a:ea typeface="微軟正黑體" panose="020B0604030504040204" pitchFamily="34" charset="-120"/>
                </a:rPr>
                <a:t>印尼巴丹島醫療教育交流園區及專案辦公室</a:t>
              </a:r>
            </a:p>
          </p:txBody>
        </p:sp>
      </p:grpSp>
      <p:sp>
        <p:nvSpPr>
          <p:cNvPr id="12" name="文字方塊 11">
            <a:extLst>
              <a:ext uri="{FF2B5EF4-FFF2-40B4-BE49-F238E27FC236}">
                <a16:creationId xmlns:a16="http://schemas.microsoft.com/office/drawing/2014/main" id="{8F66C9BF-A8ED-4DA5-B404-5E4E216DB2EA}"/>
              </a:ext>
            </a:extLst>
          </p:cNvPr>
          <p:cNvSpPr txBox="1"/>
          <p:nvPr/>
        </p:nvSpPr>
        <p:spPr>
          <a:xfrm>
            <a:off x="1055440" y="404664"/>
            <a:ext cx="9145016" cy="954107"/>
          </a:xfrm>
          <a:prstGeom prst="rect">
            <a:avLst/>
          </a:prstGeom>
          <a:noFill/>
        </p:spPr>
        <p:txBody>
          <a:bodyPr wrap="square" rtlCol="0">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提出三個以上國家超過</a:t>
            </a:r>
            <a:r>
              <a:rPr lang="en-US" altLang="zh-TW" sz="2800" b="1" dirty="0">
                <a:solidFill>
                  <a:srgbClr val="7030A0"/>
                </a:solidFill>
                <a:latin typeface="微軟正黑體" panose="020B0604030504040204" pitchFamily="34" charset="-120"/>
                <a:ea typeface="微軟正黑體" panose="020B0604030504040204" pitchFamily="34" charset="-120"/>
              </a:rPr>
              <a:t>5</a:t>
            </a:r>
            <a:r>
              <a:rPr lang="zh-TW" altLang="en-US" sz="2800" b="1" dirty="0">
                <a:solidFill>
                  <a:srgbClr val="7030A0"/>
                </a:solidFill>
                <a:latin typeface="微軟正黑體" panose="020B0604030504040204" pitchFamily="34" charset="-120"/>
                <a:ea typeface="微軟正黑體" panose="020B0604030504040204" pitchFamily="34" charset="-120"/>
              </a:rPr>
              <a:t>億美元的智慧區域醫療網、醫學中心建置，結合土地開發方案</a:t>
            </a:r>
          </a:p>
        </p:txBody>
      </p:sp>
    </p:spTree>
    <p:extLst>
      <p:ext uri="{BB962C8B-B14F-4D97-AF65-F5344CB8AC3E}">
        <p14:creationId xmlns:p14="http://schemas.microsoft.com/office/powerpoint/2010/main" val="1082892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http://www.sea.net.tw/Archive/Image/2005SE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8665" y="971727"/>
            <a:ext cx="2335101" cy="3050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2" name="Picture 11" descr="http://www.sea.net.tw/Archive/Image/shimin-fina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34573" y="3604521"/>
            <a:ext cx="1642439" cy="2142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圖片 1" descr="醫學人文社會交流與倫理發展概念圖.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5093" y="4005747"/>
            <a:ext cx="3204671" cy="2209316"/>
          </a:xfrm>
          <a:prstGeom prst="rect">
            <a:avLst/>
          </a:prstGeom>
        </p:spPr>
      </p:pic>
      <p:grpSp>
        <p:nvGrpSpPr>
          <p:cNvPr id="48" name="群組 48"/>
          <p:cNvGrpSpPr>
            <a:grpSpLocks/>
          </p:cNvGrpSpPr>
          <p:nvPr/>
        </p:nvGrpSpPr>
        <p:grpSpPr bwMode="auto">
          <a:xfrm>
            <a:off x="2081890" y="642939"/>
            <a:ext cx="4797533" cy="2938655"/>
            <a:chOff x="0" y="0"/>
            <a:chExt cx="8839200" cy="7255347"/>
          </a:xfrm>
        </p:grpSpPr>
        <p:pic>
          <p:nvPicPr>
            <p:cNvPr id="49" name="Picture 3" descr="DSCN008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72250" y="142875"/>
              <a:ext cx="1903413"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
            <p:cNvSpPr>
              <a:spLocks noChangeArrowheads="1"/>
            </p:cNvSpPr>
            <p:nvPr/>
          </p:nvSpPr>
          <p:spPr bwMode="auto">
            <a:xfrm>
              <a:off x="0" y="2769157"/>
              <a:ext cx="340357" cy="968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kumimoji="0" lang="zh-TW" altLang="en-US" sz="1950"/>
            </a:p>
          </p:txBody>
        </p:sp>
        <p:pic>
          <p:nvPicPr>
            <p:cNvPr id="51" name="Picture 6" descr="01防瘧展覽看板"/>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00938" y="1785938"/>
              <a:ext cx="1023937" cy="144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7" descr="P104044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57750" y="5143500"/>
              <a:ext cx="1482725" cy="118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8" descr="DSCN002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2416175"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10" descr="SEA"/>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2924175"/>
              <a:ext cx="1512887"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11" descr="book_004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786063" y="4929188"/>
              <a:ext cx="1285875" cy="135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 name="Text Box 12"/>
            <p:cNvSpPr txBox="1">
              <a:spLocks noChangeArrowheads="1"/>
            </p:cNvSpPr>
            <p:nvPr/>
          </p:nvSpPr>
          <p:spPr bwMode="auto">
            <a:xfrm>
              <a:off x="3000375" y="2928937"/>
              <a:ext cx="1152524" cy="845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spcBef>
                  <a:spcPct val="50000"/>
                </a:spcBef>
              </a:pPr>
              <a:r>
                <a:rPr kumimoji="0" lang="zh-TW" altLang="en-US" sz="813" b="1"/>
                <a:t>九二一集集震災</a:t>
              </a:r>
            </a:p>
          </p:txBody>
        </p:sp>
        <p:sp>
          <p:nvSpPr>
            <p:cNvPr id="57" name="Text Box 13"/>
            <p:cNvSpPr txBox="1">
              <a:spLocks noChangeArrowheads="1"/>
            </p:cNvSpPr>
            <p:nvPr/>
          </p:nvSpPr>
          <p:spPr bwMode="auto">
            <a:xfrm>
              <a:off x="4500565" y="2571751"/>
              <a:ext cx="1152524" cy="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spcBef>
                  <a:spcPct val="50000"/>
                </a:spcBef>
              </a:pPr>
              <a:r>
                <a:rPr kumimoji="0" lang="en-US" altLang="zh-TW" sz="813" b="1"/>
                <a:t>SARS</a:t>
              </a:r>
            </a:p>
          </p:txBody>
        </p:sp>
        <p:pic>
          <p:nvPicPr>
            <p:cNvPr id="58" name="Picture 1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57188" y="2143125"/>
              <a:ext cx="2143125" cy="133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Text Box 17"/>
            <p:cNvSpPr txBox="1">
              <a:spLocks noChangeArrowheads="1"/>
            </p:cNvSpPr>
            <p:nvPr/>
          </p:nvSpPr>
          <p:spPr bwMode="auto">
            <a:xfrm>
              <a:off x="6286501" y="2643187"/>
              <a:ext cx="1152524" cy="968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spcBef>
                  <a:spcPct val="50000"/>
                </a:spcBef>
              </a:pPr>
              <a:r>
                <a:rPr kumimoji="0" lang="zh-TW" altLang="en-US" sz="975" b="1"/>
                <a:t>口述歷史</a:t>
              </a:r>
            </a:p>
          </p:txBody>
        </p:sp>
        <p:sp>
          <p:nvSpPr>
            <p:cNvPr id="60" name="Text Box 18"/>
            <p:cNvSpPr txBox="1">
              <a:spLocks noChangeArrowheads="1"/>
            </p:cNvSpPr>
            <p:nvPr/>
          </p:nvSpPr>
          <p:spPr bwMode="auto">
            <a:xfrm>
              <a:off x="6643687" y="4429126"/>
              <a:ext cx="1152524" cy="1709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spcBef>
                  <a:spcPct val="50000"/>
                </a:spcBef>
              </a:pPr>
              <a:r>
                <a:rPr kumimoji="0" lang="zh-TW" altLang="en-US" sz="975" b="1"/>
                <a:t>社區化長照與新故鄉計畫</a:t>
              </a:r>
            </a:p>
          </p:txBody>
        </p:sp>
        <p:sp>
          <p:nvSpPr>
            <p:cNvPr id="61" name="Text Box 19"/>
            <p:cNvSpPr txBox="1">
              <a:spLocks noChangeArrowheads="1"/>
            </p:cNvSpPr>
            <p:nvPr/>
          </p:nvSpPr>
          <p:spPr bwMode="auto">
            <a:xfrm>
              <a:off x="1285875" y="1857375"/>
              <a:ext cx="1152524" cy="968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spcBef>
                  <a:spcPct val="50000"/>
                </a:spcBef>
              </a:pPr>
              <a:r>
                <a:rPr kumimoji="0" lang="zh-TW" altLang="en-US" sz="975" b="1"/>
                <a:t>社區營造</a:t>
              </a:r>
            </a:p>
          </p:txBody>
        </p:sp>
        <p:sp>
          <p:nvSpPr>
            <p:cNvPr id="62" name="Text Box 20"/>
            <p:cNvSpPr txBox="1">
              <a:spLocks noChangeArrowheads="1"/>
            </p:cNvSpPr>
            <p:nvPr/>
          </p:nvSpPr>
          <p:spPr bwMode="auto">
            <a:xfrm>
              <a:off x="4714873" y="6286500"/>
              <a:ext cx="2000249" cy="968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spcBef>
                  <a:spcPct val="50000"/>
                </a:spcBef>
              </a:pPr>
              <a:r>
                <a:rPr kumimoji="0" lang="zh-TW" altLang="en-US" sz="975" b="1"/>
                <a:t>部落自治與健康營造</a:t>
              </a:r>
            </a:p>
          </p:txBody>
        </p:sp>
        <p:sp>
          <p:nvSpPr>
            <p:cNvPr id="63" name="Text Box 21"/>
            <p:cNvSpPr txBox="1">
              <a:spLocks noChangeArrowheads="1"/>
            </p:cNvSpPr>
            <p:nvPr/>
          </p:nvSpPr>
          <p:spPr bwMode="auto">
            <a:xfrm>
              <a:off x="6143625" y="1643061"/>
              <a:ext cx="1152524" cy="1709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spcBef>
                  <a:spcPct val="50000"/>
                </a:spcBef>
              </a:pPr>
              <a:r>
                <a:rPr kumimoji="0" lang="zh-TW" altLang="en-US" sz="975" b="1"/>
                <a:t>社區導向的醫學人文課程</a:t>
              </a:r>
            </a:p>
          </p:txBody>
        </p:sp>
        <p:sp>
          <p:nvSpPr>
            <p:cNvPr id="64" name="Text Box 22"/>
            <p:cNvSpPr txBox="1">
              <a:spLocks noChangeArrowheads="1"/>
            </p:cNvSpPr>
            <p:nvPr/>
          </p:nvSpPr>
          <p:spPr bwMode="auto">
            <a:xfrm>
              <a:off x="357188" y="6000750"/>
              <a:ext cx="1692275" cy="968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spcBef>
                  <a:spcPct val="50000"/>
                </a:spcBef>
              </a:pPr>
              <a:r>
                <a:rPr kumimoji="0" lang="zh-TW" altLang="en-US" sz="975" b="1"/>
                <a:t>台灣生命倫理學會</a:t>
              </a:r>
            </a:p>
          </p:txBody>
        </p:sp>
        <p:sp>
          <p:nvSpPr>
            <p:cNvPr id="65" name="Text Box 23"/>
            <p:cNvSpPr txBox="1">
              <a:spLocks noChangeArrowheads="1"/>
            </p:cNvSpPr>
            <p:nvPr/>
          </p:nvSpPr>
          <p:spPr bwMode="auto">
            <a:xfrm>
              <a:off x="285751" y="3571874"/>
              <a:ext cx="2643189" cy="1524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spcBef>
                  <a:spcPct val="50000"/>
                </a:spcBef>
              </a:pPr>
              <a:r>
                <a:rPr kumimoji="0" lang="en-US" altLang="zh-TW" sz="975" b="1"/>
                <a:t>Taiwan Biobank</a:t>
              </a:r>
            </a:p>
            <a:p>
              <a:pPr algn="ctr">
                <a:spcBef>
                  <a:spcPct val="50000"/>
                </a:spcBef>
              </a:pPr>
              <a:r>
                <a:rPr kumimoji="0" lang="zh-TW" altLang="en-US" sz="975" b="1"/>
                <a:t>生醫研究倫理與社會福利辦公室</a:t>
              </a:r>
              <a:endParaRPr kumimoji="0" lang="en-US" altLang="zh-TW" sz="975" b="1"/>
            </a:p>
          </p:txBody>
        </p:sp>
        <p:sp>
          <p:nvSpPr>
            <p:cNvPr id="66" name="Text Box 24"/>
            <p:cNvSpPr txBox="1">
              <a:spLocks noChangeArrowheads="1"/>
            </p:cNvSpPr>
            <p:nvPr/>
          </p:nvSpPr>
          <p:spPr bwMode="auto">
            <a:xfrm>
              <a:off x="1785937" y="6357939"/>
              <a:ext cx="1692275" cy="598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spcBef>
                  <a:spcPct val="50000"/>
                </a:spcBef>
              </a:pPr>
              <a:r>
                <a:rPr kumimoji="0" lang="zh-TW" altLang="en-US" sz="975" b="1"/>
                <a:t>出  版</a:t>
              </a:r>
            </a:p>
          </p:txBody>
        </p:sp>
        <p:sp>
          <p:nvSpPr>
            <p:cNvPr id="67" name="Text Box 25"/>
            <p:cNvSpPr txBox="1">
              <a:spLocks noChangeArrowheads="1"/>
            </p:cNvSpPr>
            <p:nvPr/>
          </p:nvSpPr>
          <p:spPr bwMode="auto">
            <a:xfrm>
              <a:off x="7143751" y="6215064"/>
              <a:ext cx="1692275" cy="968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algn="ctr">
                <a:spcBef>
                  <a:spcPct val="50000"/>
                </a:spcBef>
              </a:pPr>
              <a:r>
                <a:rPr kumimoji="0" lang="zh-TW" altLang="en-US" sz="975" b="1"/>
                <a:t>台灣原住民醫學學會</a:t>
              </a:r>
            </a:p>
          </p:txBody>
        </p:sp>
        <p:sp>
          <p:nvSpPr>
            <p:cNvPr id="68" name="Line 26"/>
            <p:cNvSpPr>
              <a:spLocks noChangeShapeType="1"/>
            </p:cNvSpPr>
            <p:nvPr/>
          </p:nvSpPr>
          <p:spPr bwMode="auto">
            <a:xfrm flipH="1" flipV="1">
              <a:off x="2786063" y="1357313"/>
              <a:ext cx="714375" cy="500062"/>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z="1950"/>
            </a:p>
          </p:txBody>
        </p:sp>
        <p:sp>
          <p:nvSpPr>
            <p:cNvPr id="69" name="Line 27"/>
            <p:cNvSpPr>
              <a:spLocks noChangeShapeType="1"/>
            </p:cNvSpPr>
            <p:nvPr/>
          </p:nvSpPr>
          <p:spPr bwMode="auto">
            <a:xfrm flipH="1" flipV="1">
              <a:off x="2571750" y="2928938"/>
              <a:ext cx="571500" cy="28575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z="1950"/>
            </a:p>
          </p:txBody>
        </p:sp>
        <p:sp>
          <p:nvSpPr>
            <p:cNvPr id="70" name="Line 29"/>
            <p:cNvSpPr>
              <a:spLocks noChangeShapeType="1"/>
            </p:cNvSpPr>
            <p:nvPr/>
          </p:nvSpPr>
          <p:spPr bwMode="auto">
            <a:xfrm>
              <a:off x="5143500" y="4572000"/>
              <a:ext cx="188913" cy="441325"/>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z="1950"/>
            </a:p>
          </p:txBody>
        </p:sp>
        <p:sp>
          <p:nvSpPr>
            <p:cNvPr id="71" name="Line 30"/>
            <p:cNvSpPr>
              <a:spLocks noChangeShapeType="1"/>
            </p:cNvSpPr>
            <p:nvPr/>
          </p:nvSpPr>
          <p:spPr bwMode="auto">
            <a:xfrm>
              <a:off x="5786438" y="4429125"/>
              <a:ext cx="1357312" cy="642938"/>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z="1950"/>
            </a:p>
          </p:txBody>
        </p:sp>
        <p:sp>
          <p:nvSpPr>
            <p:cNvPr id="72" name="Line 31"/>
            <p:cNvSpPr>
              <a:spLocks noChangeShapeType="1"/>
            </p:cNvSpPr>
            <p:nvPr/>
          </p:nvSpPr>
          <p:spPr bwMode="auto">
            <a:xfrm>
              <a:off x="5857875" y="3571875"/>
              <a:ext cx="730250" cy="73025"/>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z="1950"/>
            </a:p>
          </p:txBody>
        </p:sp>
        <p:sp>
          <p:nvSpPr>
            <p:cNvPr id="73" name="Line 32"/>
            <p:cNvSpPr>
              <a:spLocks noChangeShapeType="1"/>
            </p:cNvSpPr>
            <p:nvPr/>
          </p:nvSpPr>
          <p:spPr bwMode="auto">
            <a:xfrm flipV="1">
              <a:off x="5857875" y="2357438"/>
              <a:ext cx="1293813" cy="428625"/>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z="1950"/>
            </a:p>
          </p:txBody>
        </p:sp>
        <p:sp>
          <p:nvSpPr>
            <p:cNvPr id="74" name="Line 33"/>
            <p:cNvSpPr>
              <a:spLocks noChangeShapeType="1"/>
            </p:cNvSpPr>
            <p:nvPr/>
          </p:nvSpPr>
          <p:spPr bwMode="auto">
            <a:xfrm flipV="1">
              <a:off x="5929313" y="1285875"/>
              <a:ext cx="574675" cy="500063"/>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z="1950"/>
            </a:p>
          </p:txBody>
        </p:sp>
        <p:sp>
          <p:nvSpPr>
            <p:cNvPr id="75" name="Line 34"/>
            <p:cNvSpPr>
              <a:spLocks noChangeShapeType="1"/>
            </p:cNvSpPr>
            <p:nvPr/>
          </p:nvSpPr>
          <p:spPr bwMode="auto">
            <a:xfrm flipH="1">
              <a:off x="2286000" y="4000500"/>
              <a:ext cx="1293813" cy="500063"/>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z="1950"/>
            </a:p>
          </p:txBody>
        </p:sp>
        <p:sp>
          <p:nvSpPr>
            <p:cNvPr id="76" name="AutoShape 35"/>
            <p:cNvSpPr>
              <a:spLocks noChangeArrowheads="1"/>
            </p:cNvSpPr>
            <p:nvPr/>
          </p:nvSpPr>
          <p:spPr bwMode="auto">
            <a:xfrm>
              <a:off x="4929188" y="2571750"/>
              <a:ext cx="214312" cy="214313"/>
            </a:xfrm>
            <a:prstGeom prst="downArrow">
              <a:avLst>
                <a:gd name="adj1" fmla="val 50000"/>
                <a:gd name="adj2" fmla="val 50000"/>
              </a:avLst>
            </a:prstGeom>
            <a:noFill/>
            <a:ln w="9525">
              <a:solidFill>
                <a:srgbClr val="80008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vert="eaVert" wrap="none" anchor="ctr"/>
            <a:lstStyle/>
            <a:p>
              <a:endParaRPr kumimoji="0" lang="zh-TW" altLang="en-US" sz="1950"/>
            </a:p>
          </p:txBody>
        </p:sp>
        <p:sp>
          <p:nvSpPr>
            <p:cNvPr id="77" name="AutoShape 36"/>
            <p:cNvSpPr>
              <a:spLocks noChangeArrowheads="1"/>
            </p:cNvSpPr>
            <p:nvPr/>
          </p:nvSpPr>
          <p:spPr bwMode="auto">
            <a:xfrm>
              <a:off x="3635897" y="1772817"/>
              <a:ext cx="802754" cy="27982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67 h 21600"/>
                <a:gd name="T14" fmla="*/ 18275 w 21600"/>
                <a:gd name="T15" fmla="*/ 9191 h 21600"/>
              </a:gdLst>
              <a:ahLst/>
              <a:cxnLst>
                <a:cxn ang="T8">
                  <a:pos x="T0" y="T1"/>
                </a:cxn>
                <a:cxn ang="T9">
                  <a:pos x="T2" y="T3"/>
                </a:cxn>
                <a:cxn ang="T10">
                  <a:pos x="T4" y="T5"/>
                </a:cxn>
                <a:cxn ang="T11">
                  <a:pos x="T6" y="T7"/>
                </a:cxn>
              </a:cxnLst>
              <a:rect l="T12" t="T13" r="T14" b="T15"/>
              <a:pathLst>
                <a:path w="21600" h="21600">
                  <a:moveTo>
                    <a:pt x="21600" y="6079"/>
                  </a:moveTo>
                  <a:lnTo>
                    <a:pt x="15104" y="0"/>
                  </a:lnTo>
                  <a:lnTo>
                    <a:pt x="15104" y="2967"/>
                  </a:lnTo>
                  <a:lnTo>
                    <a:pt x="12427" y="2967"/>
                  </a:lnTo>
                  <a:cubicBezTo>
                    <a:pt x="5564" y="2967"/>
                    <a:pt x="0" y="7082"/>
                    <a:pt x="0" y="12158"/>
                  </a:cubicBezTo>
                  <a:lnTo>
                    <a:pt x="0" y="21600"/>
                  </a:lnTo>
                  <a:lnTo>
                    <a:pt x="6362" y="21600"/>
                  </a:lnTo>
                  <a:lnTo>
                    <a:pt x="6362" y="12158"/>
                  </a:lnTo>
                  <a:cubicBezTo>
                    <a:pt x="6362" y="10519"/>
                    <a:pt x="9077" y="9191"/>
                    <a:pt x="12427" y="9191"/>
                  </a:cubicBezTo>
                  <a:lnTo>
                    <a:pt x="15104" y="9191"/>
                  </a:lnTo>
                  <a:lnTo>
                    <a:pt x="15104" y="12158"/>
                  </a:lnTo>
                  <a:lnTo>
                    <a:pt x="21600" y="6079"/>
                  </a:lnTo>
                  <a:close/>
                </a:path>
              </a:pathLst>
            </a:custGeom>
            <a:noFill/>
            <a:ln w="9525">
              <a:solidFill>
                <a:srgbClr val="80008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sz="1950"/>
            </a:p>
          </p:txBody>
        </p:sp>
        <p:pic>
          <p:nvPicPr>
            <p:cNvPr id="78" name="Picture 38" descr="http://www.tba-taiwan.org/mygd.php?picUrl=image/active/20061106.jpg&amp;newSize=yes&amp;picCopy=no&amp;picOut=2&amp;newSizeWidth=110">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00063" y="4286250"/>
              <a:ext cx="1216025"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Picture 39" descr="http://www.mep2003.com.tw/Archive/products/book4s1.gif"/>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357438" y="4714875"/>
              <a:ext cx="962025"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40" descr="http://www.mep2003.com.tw/Archive/products/cat-11.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928938" y="5500688"/>
              <a:ext cx="700087" cy="10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42" descr="http://www.sea.net.tw/Archive/Image/20021130poster.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571875" y="0"/>
              <a:ext cx="1855788"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 name="Line 26"/>
            <p:cNvSpPr>
              <a:spLocks noChangeShapeType="1"/>
            </p:cNvSpPr>
            <p:nvPr/>
          </p:nvSpPr>
          <p:spPr bwMode="auto">
            <a:xfrm flipV="1">
              <a:off x="4286250" y="1285875"/>
              <a:ext cx="71438" cy="428625"/>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sz="1950"/>
            </a:p>
          </p:txBody>
        </p:sp>
        <p:sp>
          <p:nvSpPr>
            <p:cNvPr id="83" name="矩形 43"/>
            <p:cNvSpPr>
              <a:spLocks noChangeArrowheads="1"/>
            </p:cNvSpPr>
            <p:nvPr/>
          </p:nvSpPr>
          <p:spPr bwMode="auto">
            <a:xfrm>
              <a:off x="3286126" y="1285875"/>
              <a:ext cx="3022601" cy="968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kumimoji="0" lang="zh-TW" altLang="en-US" sz="975"/>
                <a:t>醫學人文課程設計研討會暨教學觀摩會</a:t>
              </a:r>
            </a:p>
          </p:txBody>
        </p:sp>
        <p:pic>
          <p:nvPicPr>
            <p:cNvPr id="84" name="Picture 44" descr="進入標準尺寸的圖片">
              <a:hlinkClick r:id="rId18"/>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786688" y="3357563"/>
              <a:ext cx="895350"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 name="Picture 46" descr="進入標準尺寸的圖片">
              <a:hlinkClick r:id="rId20"/>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786563" y="3286125"/>
              <a:ext cx="790575"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3" descr="原住民分布圖2"/>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929438" y="4857750"/>
              <a:ext cx="1909762"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 name="Picture 3" descr="57200021"/>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429125" y="1643063"/>
              <a:ext cx="1285875"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8" name="Object 3"/>
            <p:cNvGraphicFramePr>
              <a:graphicFrameLocks noChangeAspect="1"/>
            </p:cNvGraphicFramePr>
            <p:nvPr/>
          </p:nvGraphicFramePr>
          <p:xfrm>
            <a:off x="3000375" y="2143125"/>
            <a:ext cx="1285875" cy="785813"/>
          </p:xfrm>
          <a:graphic>
            <a:graphicData uri="http://schemas.openxmlformats.org/presentationml/2006/ole">
              <mc:AlternateContent xmlns:mc="http://schemas.openxmlformats.org/markup-compatibility/2006">
                <mc:Choice xmlns:v="urn:schemas-microsoft-com:vml" Requires="v">
                  <p:oleObj spid="_x0000_s7210" name="Image 文件" r:id="rId24" imgW="2339340" imgH="1394460" progId="">
                    <p:embed/>
                  </p:oleObj>
                </mc:Choice>
                <mc:Fallback>
                  <p:oleObj name="Image 文件" r:id="rId24" imgW="2339340" imgH="1394460" progId="">
                    <p:embed/>
                    <p:pic>
                      <p:nvPicPr>
                        <p:cNvPr id="88" name="Object 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00375" y="2143125"/>
                          <a:ext cx="1285875"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9" name="AutoShape 36"/>
            <p:cNvSpPr>
              <a:spLocks noChangeArrowheads="1"/>
            </p:cNvSpPr>
            <p:nvPr/>
          </p:nvSpPr>
          <p:spPr bwMode="auto">
            <a:xfrm rot="-5400000">
              <a:off x="3383869" y="3176971"/>
              <a:ext cx="936103" cy="72008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67 h 21600"/>
                <a:gd name="T14" fmla="*/ 18275 w 21600"/>
                <a:gd name="T15" fmla="*/ 9191 h 21600"/>
              </a:gdLst>
              <a:ahLst/>
              <a:cxnLst>
                <a:cxn ang="T8">
                  <a:pos x="T0" y="T1"/>
                </a:cxn>
                <a:cxn ang="T9">
                  <a:pos x="T2" y="T3"/>
                </a:cxn>
                <a:cxn ang="T10">
                  <a:pos x="T4" y="T5"/>
                </a:cxn>
                <a:cxn ang="T11">
                  <a:pos x="T6" y="T7"/>
                </a:cxn>
              </a:cxnLst>
              <a:rect l="T12" t="T13" r="T14" b="T15"/>
              <a:pathLst>
                <a:path w="21600" h="21600">
                  <a:moveTo>
                    <a:pt x="21600" y="6079"/>
                  </a:moveTo>
                  <a:lnTo>
                    <a:pt x="15104" y="0"/>
                  </a:lnTo>
                  <a:lnTo>
                    <a:pt x="15104" y="2967"/>
                  </a:lnTo>
                  <a:lnTo>
                    <a:pt x="12427" y="2967"/>
                  </a:lnTo>
                  <a:cubicBezTo>
                    <a:pt x="5564" y="2967"/>
                    <a:pt x="0" y="7082"/>
                    <a:pt x="0" y="12158"/>
                  </a:cubicBezTo>
                  <a:lnTo>
                    <a:pt x="0" y="21600"/>
                  </a:lnTo>
                  <a:lnTo>
                    <a:pt x="6362" y="21600"/>
                  </a:lnTo>
                  <a:lnTo>
                    <a:pt x="6362" y="12158"/>
                  </a:lnTo>
                  <a:cubicBezTo>
                    <a:pt x="6362" y="10519"/>
                    <a:pt x="9077" y="9191"/>
                    <a:pt x="12427" y="9191"/>
                  </a:cubicBezTo>
                  <a:lnTo>
                    <a:pt x="15104" y="9191"/>
                  </a:lnTo>
                  <a:lnTo>
                    <a:pt x="15104" y="12158"/>
                  </a:lnTo>
                  <a:lnTo>
                    <a:pt x="21600" y="6079"/>
                  </a:lnTo>
                  <a:close/>
                </a:path>
              </a:pathLst>
            </a:custGeom>
            <a:noFill/>
            <a:ln w="9525">
              <a:solidFill>
                <a:srgbClr val="80008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sz="1950"/>
            </a:p>
          </p:txBody>
        </p:sp>
      </p:grpSp>
      <p:pic>
        <p:nvPicPr>
          <p:cNvPr id="3" name="圖片 2" descr="原住民運動與政策反饋.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989766" y="4241102"/>
            <a:ext cx="2913110" cy="1966972"/>
          </a:xfrm>
          <a:prstGeom prst="rect">
            <a:avLst/>
          </a:prstGeom>
        </p:spPr>
      </p:pic>
      <p:pic>
        <p:nvPicPr>
          <p:cNvPr id="93" name="Picture 47" descr="http://www.sea.net.tw/images/top1.gif">
            <a:hlinkClick r:id="rId27"/>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r="35012" b="-278"/>
          <a:stretch/>
        </p:blipFill>
        <p:spPr bwMode="auto">
          <a:xfrm>
            <a:off x="4340806" y="3546015"/>
            <a:ext cx="2854136" cy="600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51049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6302" y="3810"/>
            <a:ext cx="888365" cy="819150"/>
          </a:xfrm>
          <a:custGeom>
            <a:avLst/>
            <a:gdLst/>
            <a:ahLst/>
            <a:cxnLst/>
            <a:rect l="l" t="t" r="r" b="b"/>
            <a:pathLst>
              <a:path w="888365" h="819150">
                <a:moveTo>
                  <a:pt x="888238" y="0"/>
                </a:moveTo>
                <a:lnTo>
                  <a:pt x="507" y="0"/>
                </a:lnTo>
                <a:lnTo>
                  <a:pt x="0" y="819150"/>
                </a:lnTo>
                <a:lnTo>
                  <a:pt x="507" y="819150"/>
                </a:lnTo>
                <a:lnTo>
                  <a:pt x="73316" y="816434"/>
                </a:lnTo>
                <a:lnTo>
                  <a:pt x="144503" y="808428"/>
                </a:lnTo>
                <a:lnTo>
                  <a:pt x="213841" y="795343"/>
                </a:lnTo>
                <a:lnTo>
                  <a:pt x="281100" y="777388"/>
                </a:lnTo>
                <a:lnTo>
                  <a:pt x="346054" y="754776"/>
                </a:lnTo>
                <a:lnTo>
                  <a:pt x="408472" y="727717"/>
                </a:lnTo>
                <a:lnTo>
                  <a:pt x="468127" y="696421"/>
                </a:lnTo>
                <a:lnTo>
                  <a:pt x="524791" y="661100"/>
                </a:lnTo>
                <a:lnTo>
                  <a:pt x="578234" y="621964"/>
                </a:lnTo>
                <a:lnTo>
                  <a:pt x="628229" y="579224"/>
                </a:lnTo>
                <a:lnTo>
                  <a:pt x="674546" y="533092"/>
                </a:lnTo>
                <a:lnTo>
                  <a:pt x="716958" y="483777"/>
                </a:lnTo>
                <a:lnTo>
                  <a:pt x="755236" y="431491"/>
                </a:lnTo>
                <a:lnTo>
                  <a:pt x="789151" y="376444"/>
                </a:lnTo>
                <a:lnTo>
                  <a:pt x="818476" y="318848"/>
                </a:lnTo>
                <a:lnTo>
                  <a:pt x="842981" y="258912"/>
                </a:lnTo>
                <a:lnTo>
                  <a:pt x="862438" y="196849"/>
                </a:lnTo>
                <a:lnTo>
                  <a:pt x="876619" y="132869"/>
                </a:lnTo>
                <a:lnTo>
                  <a:pt x="885295" y="67182"/>
                </a:lnTo>
                <a:lnTo>
                  <a:pt x="888238" y="0"/>
                </a:lnTo>
                <a:close/>
              </a:path>
            </a:pathLst>
          </a:custGeom>
          <a:solidFill>
            <a:srgbClr val="FEFAF4"/>
          </a:solidFill>
        </p:spPr>
        <p:txBody>
          <a:bodyPr wrap="square" lIns="0" tIns="0" rIns="0" bIns="0" rtlCol="0"/>
          <a:lstStyle/>
          <a:p>
            <a:endParaRPr/>
          </a:p>
        </p:txBody>
      </p:sp>
      <p:sp>
        <p:nvSpPr>
          <p:cNvPr id="3" name="object 3"/>
          <p:cNvSpPr/>
          <p:nvPr/>
        </p:nvSpPr>
        <p:spPr>
          <a:xfrm>
            <a:off x="1146302" y="3810"/>
            <a:ext cx="888365" cy="819150"/>
          </a:xfrm>
          <a:custGeom>
            <a:avLst/>
            <a:gdLst/>
            <a:ahLst/>
            <a:cxnLst/>
            <a:rect l="l" t="t" r="r" b="b"/>
            <a:pathLst>
              <a:path w="888365" h="819150">
                <a:moveTo>
                  <a:pt x="888238" y="0"/>
                </a:moveTo>
                <a:lnTo>
                  <a:pt x="885295" y="67182"/>
                </a:lnTo>
                <a:lnTo>
                  <a:pt x="876619" y="132869"/>
                </a:lnTo>
                <a:lnTo>
                  <a:pt x="862438" y="196849"/>
                </a:lnTo>
                <a:lnTo>
                  <a:pt x="842981" y="258912"/>
                </a:lnTo>
                <a:lnTo>
                  <a:pt x="818476" y="318848"/>
                </a:lnTo>
                <a:lnTo>
                  <a:pt x="789151" y="376444"/>
                </a:lnTo>
                <a:lnTo>
                  <a:pt x="755236" y="431491"/>
                </a:lnTo>
                <a:lnTo>
                  <a:pt x="716958" y="483777"/>
                </a:lnTo>
                <a:lnTo>
                  <a:pt x="674546" y="533092"/>
                </a:lnTo>
                <a:lnTo>
                  <a:pt x="628229" y="579224"/>
                </a:lnTo>
                <a:lnTo>
                  <a:pt x="578234" y="621964"/>
                </a:lnTo>
                <a:lnTo>
                  <a:pt x="524791" y="661100"/>
                </a:lnTo>
                <a:lnTo>
                  <a:pt x="468127" y="696421"/>
                </a:lnTo>
                <a:lnTo>
                  <a:pt x="408472" y="727717"/>
                </a:lnTo>
                <a:lnTo>
                  <a:pt x="346054" y="754776"/>
                </a:lnTo>
                <a:lnTo>
                  <a:pt x="281100" y="777388"/>
                </a:lnTo>
                <a:lnTo>
                  <a:pt x="213841" y="795343"/>
                </a:lnTo>
                <a:lnTo>
                  <a:pt x="144503" y="808428"/>
                </a:lnTo>
                <a:lnTo>
                  <a:pt x="73316" y="816434"/>
                </a:lnTo>
                <a:lnTo>
                  <a:pt x="507" y="819150"/>
                </a:lnTo>
                <a:lnTo>
                  <a:pt x="342" y="819150"/>
                </a:lnTo>
                <a:lnTo>
                  <a:pt x="165" y="819150"/>
                </a:lnTo>
                <a:lnTo>
                  <a:pt x="0" y="819150"/>
                </a:lnTo>
                <a:lnTo>
                  <a:pt x="507" y="0"/>
                </a:lnTo>
                <a:lnTo>
                  <a:pt x="888238" y="0"/>
                </a:lnTo>
                <a:close/>
              </a:path>
            </a:pathLst>
          </a:custGeom>
          <a:ln w="3175">
            <a:solidFill>
              <a:srgbClr val="D2C39E"/>
            </a:solidFill>
          </a:ln>
        </p:spPr>
        <p:txBody>
          <a:bodyPr wrap="square" lIns="0" tIns="0" rIns="0" bIns="0" rtlCol="0"/>
          <a:lstStyle/>
          <a:p>
            <a:endParaRPr/>
          </a:p>
        </p:txBody>
      </p:sp>
      <p:sp>
        <p:nvSpPr>
          <p:cNvPr id="4" name="object 4"/>
          <p:cNvSpPr/>
          <p:nvPr/>
        </p:nvSpPr>
        <p:spPr>
          <a:xfrm>
            <a:off x="1284732" y="6097"/>
            <a:ext cx="1926335" cy="178460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325880" y="21336"/>
            <a:ext cx="1844039" cy="1702435"/>
          </a:xfrm>
          <a:custGeom>
            <a:avLst/>
            <a:gdLst/>
            <a:ahLst/>
            <a:cxnLst/>
            <a:rect l="l" t="t" r="r" b="b"/>
            <a:pathLst>
              <a:path w="1844039" h="1702435">
                <a:moveTo>
                  <a:pt x="0" y="851154"/>
                </a:moveTo>
                <a:lnTo>
                  <a:pt x="3056" y="781346"/>
                </a:lnTo>
                <a:lnTo>
                  <a:pt x="12067" y="713092"/>
                </a:lnTo>
                <a:lnTo>
                  <a:pt x="26796" y="646612"/>
                </a:lnTo>
                <a:lnTo>
                  <a:pt x="47005" y="582124"/>
                </a:lnTo>
                <a:lnTo>
                  <a:pt x="72456" y="519847"/>
                </a:lnTo>
                <a:lnTo>
                  <a:pt x="102913" y="460000"/>
                </a:lnTo>
                <a:lnTo>
                  <a:pt x="138139" y="402803"/>
                </a:lnTo>
                <a:lnTo>
                  <a:pt x="177895" y="348474"/>
                </a:lnTo>
                <a:lnTo>
                  <a:pt x="221946" y="297232"/>
                </a:lnTo>
                <a:lnTo>
                  <a:pt x="270052" y="249297"/>
                </a:lnTo>
                <a:lnTo>
                  <a:pt x="321978" y="204888"/>
                </a:lnTo>
                <a:lnTo>
                  <a:pt x="377486" y="164223"/>
                </a:lnTo>
                <a:lnTo>
                  <a:pt x="436338" y="127522"/>
                </a:lnTo>
                <a:lnTo>
                  <a:pt x="498298" y="95004"/>
                </a:lnTo>
                <a:lnTo>
                  <a:pt x="563127" y="66888"/>
                </a:lnTo>
                <a:lnTo>
                  <a:pt x="630589" y="43392"/>
                </a:lnTo>
                <a:lnTo>
                  <a:pt x="700447" y="24736"/>
                </a:lnTo>
                <a:lnTo>
                  <a:pt x="772463" y="11140"/>
                </a:lnTo>
                <a:lnTo>
                  <a:pt x="846399" y="2821"/>
                </a:lnTo>
                <a:lnTo>
                  <a:pt x="922019" y="0"/>
                </a:lnTo>
                <a:lnTo>
                  <a:pt x="997640" y="2821"/>
                </a:lnTo>
                <a:lnTo>
                  <a:pt x="1071576" y="11140"/>
                </a:lnTo>
                <a:lnTo>
                  <a:pt x="1143592" y="24736"/>
                </a:lnTo>
                <a:lnTo>
                  <a:pt x="1213450" y="43392"/>
                </a:lnTo>
                <a:lnTo>
                  <a:pt x="1280912" y="66888"/>
                </a:lnTo>
                <a:lnTo>
                  <a:pt x="1345741" y="95004"/>
                </a:lnTo>
                <a:lnTo>
                  <a:pt x="1407701" y="127522"/>
                </a:lnTo>
                <a:lnTo>
                  <a:pt x="1466553" y="164223"/>
                </a:lnTo>
                <a:lnTo>
                  <a:pt x="1522061" y="204888"/>
                </a:lnTo>
                <a:lnTo>
                  <a:pt x="1573987" y="249297"/>
                </a:lnTo>
                <a:lnTo>
                  <a:pt x="1622093" y="297232"/>
                </a:lnTo>
                <a:lnTo>
                  <a:pt x="1666144" y="348474"/>
                </a:lnTo>
                <a:lnTo>
                  <a:pt x="1705900" y="402803"/>
                </a:lnTo>
                <a:lnTo>
                  <a:pt x="1741126" y="460000"/>
                </a:lnTo>
                <a:lnTo>
                  <a:pt x="1771583" y="519847"/>
                </a:lnTo>
                <a:lnTo>
                  <a:pt x="1797034" y="582124"/>
                </a:lnTo>
                <a:lnTo>
                  <a:pt x="1817243" y="646612"/>
                </a:lnTo>
                <a:lnTo>
                  <a:pt x="1831972" y="713092"/>
                </a:lnTo>
                <a:lnTo>
                  <a:pt x="1840983" y="781346"/>
                </a:lnTo>
                <a:lnTo>
                  <a:pt x="1844039" y="851154"/>
                </a:lnTo>
                <a:lnTo>
                  <a:pt x="1840983" y="920961"/>
                </a:lnTo>
                <a:lnTo>
                  <a:pt x="1831972" y="989215"/>
                </a:lnTo>
                <a:lnTo>
                  <a:pt x="1817243" y="1055695"/>
                </a:lnTo>
                <a:lnTo>
                  <a:pt x="1797034" y="1120183"/>
                </a:lnTo>
                <a:lnTo>
                  <a:pt x="1771583" y="1182460"/>
                </a:lnTo>
                <a:lnTo>
                  <a:pt x="1741126" y="1242307"/>
                </a:lnTo>
                <a:lnTo>
                  <a:pt x="1705900" y="1299504"/>
                </a:lnTo>
                <a:lnTo>
                  <a:pt x="1666144" y="1353833"/>
                </a:lnTo>
                <a:lnTo>
                  <a:pt x="1622093" y="1405075"/>
                </a:lnTo>
                <a:lnTo>
                  <a:pt x="1573987" y="1453010"/>
                </a:lnTo>
                <a:lnTo>
                  <a:pt x="1522061" y="1497419"/>
                </a:lnTo>
                <a:lnTo>
                  <a:pt x="1466553" y="1538084"/>
                </a:lnTo>
                <a:lnTo>
                  <a:pt x="1407701" y="1574785"/>
                </a:lnTo>
                <a:lnTo>
                  <a:pt x="1345741" y="1607303"/>
                </a:lnTo>
                <a:lnTo>
                  <a:pt x="1280912" y="1635419"/>
                </a:lnTo>
                <a:lnTo>
                  <a:pt x="1213450" y="1658915"/>
                </a:lnTo>
                <a:lnTo>
                  <a:pt x="1143592" y="1677571"/>
                </a:lnTo>
                <a:lnTo>
                  <a:pt x="1071576" y="1691167"/>
                </a:lnTo>
                <a:lnTo>
                  <a:pt x="997640" y="1699486"/>
                </a:lnTo>
                <a:lnTo>
                  <a:pt x="922019" y="1702308"/>
                </a:lnTo>
                <a:lnTo>
                  <a:pt x="846399" y="1699486"/>
                </a:lnTo>
                <a:lnTo>
                  <a:pt x="772463" y="1691167"/>
                </a:lnTo>
                <a:lnTo>
                  <a:pt x="700447" y="1677571"/>
                </a:lnTo>
                <a:lnTo>
                  <a:pt x="630589" y="1658915"/>
                </a:lnTo>
                <a:lnTo>
                  <a:pt x="563127" y="1635419"/>
                </a:lnTo>
                <a:lnTo>
                  <a:pt x="498298" y="1607303"/>
                </a:lnTo>
                <a:lnTo>
                  <a:pt x="436338" y="1574785"/>
                </a:lnTo>
                <a:lnTo>
                  <a:pt x="377486" y="1538084"/>
                </a:lnTo>
                <a:lnTo>
                  <a:pt x="321978" y="1497419"/>
                </a:lnTo>
                <a:lnTo>
                  <a:pt x="270052" y="1453010"/>
                </a:lnTo>
                <a:lnTo>
                  <a:pt x="221946" y="1405075"/>
                </a:lnTo>
                <a:lnTo>
                  <a:pt x="177895" y="1353833"/>
                </a:lnTo>
                <a:lnTo>
                  <a:pt x="138139" y="1299504"/>
                </a:lnTo>
                <a:lnTo>
                  <a:pt x="102913" y="1242307"/>
                </a:lnTo>
                <a:lnTo>
                  <a:pt x="72456" y="1182460"/>
                </a:lnTo>
                <a:lnTo>
                  <a:pt x="47005" y="1120183"/>
                </a:lnTo>
                <a:lnTo>
                  <a:pt x="26796" y="1055695"/>
                </a:lnTo>
                <a:lnTo>
                  <a:pt x="12067" y="989215"/>
                </a:lnTo>
                <a:lnTo>
                  <a:pt x="3056" y="920961"/>
                </a:lnTo>
                <a:lnTo>
                  <a:pt x="0" y="851154"/>
                </a:lnTo>
                <a:close/>
              </a:path>
            </a:pathLst>
          </a:custGeom>
          <a:ln w="27432">
            <a:solidFill>
              <a:srgbClr val="FFF6DB"/>
            </a:solidFill>
          </a:ln>
        </p:spPr>
        <p:txBody>
          <a:bodyPr wrap="square" lIns="0" tIns="0" rIns="0" bIns="0" rtlCol="0"/>
          <a:lstStyle/>
          <a:p>
            <a:endParaRPr/>
          </a:p>
        </p:txBody>
      </p:sp>
      <p:sp>
        <p:nvSpPr>
          <p:cNvPr id="6" name="object 6"/>
          <p:cNvSpPr/>
          <p:nvPr/>
        </p:nvSpPr>
        <p:spPr>
          <a:xfrm>
            <a:off x="1348741" y="1027188"/>
            <a:ext cx="1213103" cy="118718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1364441" y="1031992"/>
            <a:ext cx="1174481" cy="114879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8"/>
          <p:cNvSpPr/>
          <p:nvPr/>
        </p:nvSpPr>
        <p:spPr>
          <a:xfrm>
            <a:off x="1364440" y="1031992"/>
            <a:ext cx="1174750" cy="1149350"/>
          </a:xfrm>
          <a:custGeom>
            <a:avLst/>
            <a:gdLst/>
            <a:ahLst/>
            <a:cxnLst/>
            <a:rect l="l" t="t" r="r" b="b"/>
            <a:pathLst>
              <a:path w="1174750" h="1149350">
                <a:moveTo>
                  <a:pt x="111276" y="194512"/>
                </a:moveTo>
                <a:lnTo>
                  <a:pt x="141060" y="160432"/>
                </a:lnTo>
                <a:lnTo>
                  <a:pt x="173291" y="129592"/>
                </a:lnTo>
                <a:lnTo>
                  <a:pt x="207756" y="102005"/>
                </a:lnTo>
                <a:lnTo>
                  <a:pt x="244245" y="77684"/>
                </a:lnTo>
                <a:lnTo>
                  <a:pt x="282547" y="56643"/>
                </a:lnTo>
                <a:lnTo>
                  <a:pt x="322451" y="38894"/>
                </a:lnTo>
                <a:lnTo>
                  <a:pt x="363746" y="24451"/>
                </a:lnTo>
                <a:lnTo>
                  <a:pt x="406221" y="13327"/>
                </a:lnTo>
                <a:lnTo>
                  <a:pt x="449665" y="5535"/>
                </a:lnTo>
                <a:lnTo>
                  <a:pt x="493867" y="1088"/>
                </a:lnTo>
                <a:lnTo>
                  <a:pt x="538615" y="0"/>
                </a:lnTo>
                <a:lnTo>
                  <a:pt x="583700" y="2282"/>
                </a:lnTo>
                <a:lnTo>
                  <a:pt x="628909" y="7950"/>
                </a:lnTo>
                <a:lnTo>
                  <a:pt x="674033" y="17015"/>
                </a:lnTo>
                <a:lnTo>
                  <a:pt x="718859" y="29492"/>
                </a:lnTo>
                <a:lnTo>
                  <a:pt x="763177" y="45392"/>
                </a:lnTo>
                <a:lnTo>
                  <a:pt x="806776" y="64729"/>
                </a:lnTo>
                <a:lnTo>
                  <a:pt x="849446" y="87517"/>
                </a:lnTo>
                <a:lnTo>
                  <a:pt x="890974" y="113768"/>
                </a:lnTo>
                <a:lnTo>
                  <a:pt x="931150" y="143496"/>
                </a:lnTo>
                <a:lnTo>
                  <a:pt x="969046" y="176081"/>
                </a:lnTo>
                <a:lnTo>
                  <a:pt x="1003852" y="210755"/>
                </a:lnTo>
                <a:lnTo>
                  <a:pt x="1035534" y="247310"/>
                </a:lnTo>
                <a:lnTo>
                  <a:pt x="1064058" y="285537"/>
                </a:lnTo>
                <a:lnTo>
                  <a:pt x="1089390" y="325227"/>
                </a:lnTo>
                <a:lnTo>
                  <a:pt x="1111496" y="366172"/>
                </a:lnTo>
                <a:lnTo>
                  <a:pt x="1130342" y="408162"/>
                </a:lnTo>
                <a:lnTo>
                  <a:pt x="1145894" y="450990"/>
                </a:lnTo>
                <a:lnTo>
                  <a:pt x="1158117" y="494447"/>
                </a:lnTo>
                <a:lnTo>
                  <a:pt x="1166979" y="538323"/>
                </a:lnTo>
                <a:lnTo>
                  <a:pt x="1172445" y="582411"/>
                </a:lnTo>
                <a:lnTo>
                  <a:pt x="1174481" y="626502"/>
                </a:lnTo>
                <a:lnTo>
                  <a:pt x="1173052" y="670386"/>
                </a:lnTo>
                <a:lnTo>
                  <a:pt x="1168126" y="713855"/>
                </a:lnTo>
                <a:lnTo>
                  <a:pt x="1159668" y="756702"/>
                </a:lnTo>
                <a:lnTo>
                  <a:pt x="1147643" y="798716"/>
                </a:lnTo>
                <a:lnTo>
                  <a:pt x="1132019" y="839689"/>
                </a:lnTo>
                <a:lnTo>
                  <a:pt x="1112760" y="879412"/>
                </a:lnTo>
                <a:lnTo>
                  <a:pt x="1089833" y="917678"/>
                </a:lnTo>
                <a:lnTo>
                  <a:pt x="1063204" y="954277"/>
                </a:lnTo>
                <a:lnTo>
                  <a:pt x="1033420" y="988359"/>
                </a:lnTo>
                <a:lnTo>
                  <a:pt x="1001190" y="1019201"/>
                </a:lnTo>
                <a:lnTo>
                  <a:pt x="966724" y="1046789"/>
                </a:lnTo>
                <a:lnTo>
                  <a:pt x="930235" y="1071110"/>
                </a:lnTo>
                <a:lnTo>
                  <a:pt x="891933" y="1092152"/>
                </a:lnTo>
                <a:lnTo>
                  <a:pt x="852029" y="1109901"/>
                </a:lnTo>
                <a:lnTo>
                  <a:pt x="810734" y="1124344"/>
                </a:lnTo>
                <a:lnTo>
                  <a:pt x="768259" y="1135468"/>
                </a:lnTo>
                <a:lnTo>
                  <a:pt x="724815" y="1143260"/>
                </a:lnTo>
                <a:lnTo>
                  <a:pt x="680614" y="1147706"/>
                </a:lnTo>
                <a:lnTo>
                  <a:pt x="635865" y="1148794"/>
                </a:lnTo>
                <a:lnTo>
                  <a:pt x="590781" y="1146510"/>
                </a:lnTo>
                <a:lnTo>
                  <a:pt x="545571" y="1140842"/>
                </a:lnTo>
                <a:lnTo>
                  <a:pt x="500448" y="1131776"/>
                </a:lnTo>
                <a:lnTo>
                  <a:pt x="455621" y="1119299"/>
                </a:lnTo>
                <a:lnTo>
                  <a:pt x="411303" y="1103399"/>
                </a:lnTo>
                <a:lnTo>
                  <a:pt x="367704" y="1084061"/>
                </a:lnTo>
                <a:lnTo>
                  <a:pt x="325035" y="1061272"/>
                </a:lnTo>
                <a:lnTo>
                  <a:pt x="283507" y="1035021"/>
                </a:lnTo>
                <a:lnTo>
                  <a:pt x="243330" y="1005293"/>
                </a:lnTo>
                <a:lnTo>
                  <a:pt x="205434" y="972708"/>
                </a:lnTo>
                <a:lnTo>
                  <a:pt x="170628" y="938034"/>
                </a:lnTo>
                <a:lnTo>
                  <a:pt x="138946" y="901479"/>
                </a:lnTo>
                <a:lnTo>
                  <a:pt x="110422" y="863252"/>
                </a:lnTo>
                <a:lnTo>
                  <a:pt x="85090" y="823562"/>
                </a:lnTo>
                <a:lnTo>
                  <a:pt x="62985" y="782618"/>
                </a:lnTo>
                <a:lnTo>
                  <a:pt x="44139" y="740627"/>
                </a:lnTo>
                <a:lnTo>
                  <a:pt x="28587" y="697799"/>
                </a:lnTo>
                <a:lnTo>
                  <a:pt x="16363" y="654342"/>
                </a:lnTo>
                <a:lnTo>
                  <a:pt x="7501" y="610466"/>
                </a:lnTo>
                <a:lnTo>
                  <a:pt x="2035" y="566378"/>
                </a:lnTo>
                <a:lnTo>
                  <a:pt x="0" y="522288"/>
                </a:lnTo>
                <a:lnTo>
                  <a:pt x="1428" y="478403"/>
                </a:lnTo>
                <a:lnTo>
                  <a:pt x="6354" y="434934"/>
                </a:lnTo>
                <a:lnTo>
                  <a:pt x="14813" y="392088"/>
                </a:lnTo>
                <a:lnTo>
                  <a:pt x="26837" y="350074"/>
                </a:lnTo>
                <a:lnTo>
                  <a:pt x="42462" y="309100"/>
                </a:lnTo>
                <a:lnTo>
                  <a:pt x="61720" y="269377"/>
                </a:lnTo>
                <a:lnTo>
                  <a:pt x="84647" y="231111"/>
                </a:lnTo>
                <a:lnTo>
                  <a:pt x="111276" y="194512"/>
                </a:lnTo>
                <a:close/>
              </a:path>
            </a:pathLst>
          </a:custGeom>
          <a:ln w="7353">
            <a:solidFill>
              <a:srgbClr val="C7B791"/>
            </a:solidFill>
          </a:ln>
        </p:spPr>
        <p:txBody>
          <a:bodyPr wrap="square" lIns="0" tIns="0" rIns="0" bIns="0" rtlCol="0"/>
          <a:lstStyle/>
          <a:p>
            <a:endParaRPr/>
          </a:p>
        </p:txBody>
      </p:sp>
      <p:sp>
        <p:nvSpPr>
          <p:cNvPr id="9" name="object 9"/>
          <p:cNvSpPr/>
          <p:nvPr/>
        </p:nvSpPr>
        <p:spPr>
          <a:xfrm>
            <a:off x="1494810" y="1162389"/>
            <a:ext cx="913765" cy="888365"/>
          </a:xfrm>
          <a:custGeom>
            <a:avLst/>
            <a:gdLst/>
            <a:ahLst/>
            <a:cxnLst/>
            <a:rect l="l" t="t" r="r" b="b"/>
            <a:pathLst>
              <a:path w="913765" h="888364">
                <a:moveTo>
                  <a:pt x="82888" y="145510"/>
                </a:moveTo>
                <a:lnTo>
                  <a:pt x="45198" y="202767"/>
                </a:lnTo>
                <a:lnTo>
                  <a:pt x="18973" y="264688"/>
                </a:lnTo>
                <a:lnTo>
                  <a:pt x="3984" y="329981"/>
                </a:lnTo>
                <a:lnTo>
                  <a:pt x="0" y="397353"/>
                </a:lnTo>
                <a:lnTo>
                  <a:pt x="2063" y="431416"/>
                </a:lnTo>
                <a:lnTo>
                  <a:pt x="14157" y="499486"/>
                </a:lnTo>
                <a:lnTo>
                  <a:pt x="36682" y="566406"/>
                </a:lnTo>
                <a:lnTo>
                  <a:pt x="69410" y="630883"/>
                </a:lnTo>
                <a:lnTo>
                  <a:pt x="112110" y="691627"/>
                </a:lnTo>
                <a:lnTo>
                  <a:pt x="164553" y="747345"/>
                </a:lnTo>
                <a:lnTo>
                  <a:pt x="194356" y="772916"/>
                </a:lnTo>
                <a:lnTo>
                  <a:pt x="225898" y="796307"/>
                </a:lnTo>
                <a:lnTo>
                  <a:pt x="258453" y="817029"/>
                </a:lnTo>
                <a:lnTo>
                  <a:pt x="325945" y="850496"/>
                </a:lnTo>
                <a:lnTo>
                  <a:pt x="395523" y="873380"/>
                </a:lnTo>
                <a:lnTo>
                  <a:pt x="465875" y="885743"/>
                </a:lnTo>
                <a:lnTo>
                  <a:pt x="500932" y="887998"/>
                </a:lnTo>
                <a:lnTo>
                  <a:pt x="535691" y="887647"/>
                </a:lnTo>
                <a:lnTo>
                  <a:pt x="603661" y="879157"/>
                </a:lnTo>
                <a:lnTo>
                  <a:pt x="668474" y="860334"/>
                </a:lnTo>
                <a:lnTo>
                  <a:pt x="728820" y="831242"/>
                </a:lnTo>
                <a:lnTo>
                  <a:pt x="783388" y="791943"/>
                </a:lnTo>
                <a:lnTo>
                  <a:pt x="830867" y="742499"/>
                </a:lnTo>
                <a:lnTo>
                  <a:pt x="868554" y="685239"/>
                </a:lnTo>
                <a:lnTo>
                  <a:pt x="894776" y="623316"/>
                </a:lnTo>
                <a:lnTo>
                  <a:pt x="909764" y="558023"/>
                </a:lnTo>
                <a:lnTo>
                  <a:pt x="913747" y="490650"/>
                </a:lnTo>
                <a:lnTo>
                  <a:pt x="911683" y="456587"/>
                </a:lnTo>
                <a:lnTo>
                  <a:pt x="899590" y="388517"/>
                </a:lnTo>
                <a:lnTo>
                  <a:pt x="877065" y="321597"/>
                </a:lnTo>
                <a:lnTo>
                  <a:pt x="844339" y="257119"/>
                </a:lnTo>
                <a:lnTo>
                  <a:pt x="801641" y="196374"/>
                </a:lnTo>
                <a:lnTo>
                  <a:pt x="749201" y="140653"/>
                </a:lnTo>
                <a:lnTo>
                  <a:pt x="719400" y="115081"/>
                </a:lnTo>
                <a:lnTo>
                  <a:pt x="687856" y="91690"/>
                </a:lnTo>
                <a:lnTo>
                  <a:pt x="655299" y="70968"/>
                </a:lnTo>
                <a:lnTo>
                  <a:pt x="587804" y="37501"/>
                </a:lnTo>
                <a:lnTo>
                  <a:pt x="518225" y="14617"/>
                </a:lnTo>
                <a:lnTo>
                  <a:pt x="447872" y="2255"/>
                </a:lnTo>
                <a:lnTo>
                  <a:pt x="412815" y="0"/>
                </a:lnTo>
                <a:lnTo>
                  <a:pt x="378055" y="351"/>
                </a:lnTo>
                <a:lnTo>
                  <a:pt x="310086" y="8842"/>
                </a:lnTo>
                <a:lnTo>
                  <a:pt x="245274" y="27667"/>
                </a:lnTo>
                <a:lnTo>
                  <a:pt x="184930" y="56761"/>
                </a:lnTo>
                <a:lnTo>
                  <a:pt x="130365" y="96063"/>
                </a:lnTo>
                <a:lnTo>
                  <a:pt x="82888" y="145510"/>
                </a:lnTo>
                <a:close/>
              </a:path>
            </a:pathLst>
          </a:custGeom>
          <a:ln w="7353">
            <a:solidFill>
              <a:srgbClr val="C7B791"/>
            </a:solidFill>
          </a:ln>
        </p:spPr>
        <p:txBody>
          <a:bodyPr wrap="square" lIns="0" tIns="0" rIns="0" bIns="0" rtlCol="0"/>
          <a:lstStyle/>
          <a:p>
            <a:endParaRPr/>
          </a:p>
        </p:txBody>
      </p:sp>
      <p:sp>
        <p:nvSpPr>
          <p:cNvPr id="10" name="object 10"/>
          <p:cNvSpPr/>
          <p:nvPr/>
        </p:nvSpPr>
        <p:spPr>
          <a:xfrm>
            <a:off x="2322576" y="0"/>
            <a:ext cx="8726805" cy="6858000"/>
          </a:xfrm>
          <a:custGeom>
            <a:avLst/>
            <a:gdLst/>
            <a:ahLst/>
            <a:cxnLst/>
            <a:rect l="l" t="t" r="r" b="b"/>
            <a:pathLst>
              <a:path w="8726805" h="6858000">
                <a:moveTo>
                  <a:pt x="0" y="6858000"/>
                </a:moveTo>
                <a:lnTo>
                  <a:pt x="8726424" y="6858000"/>
                </a:lnTo>
                <a:lnTo>
                  <a:pt x="8726424" y="0"/>
                </a:lnTo>
                <a:lnTo>
                  <a:pt x="0" y="0"/>
                </a:lnTo>
                <a:lnTo>
                  <a:pt x="0" y="6858000"/>
                </a:lnTo>
                <a:close/>
              </a:path>
            </a:pathLst>
          </a:custGeom>
          <a:solidFill>
            <a:srgbClr val="FFFFFF"/>
          </a:solidFill>
        </p:spPr>
        <p:txBody>
          <a:bodyPr wrap="square" lIns="0" tIns="0" rIns="0" bIns="0" rtlCol="0"/>
          <a:lstStyle/>
          <a:p>
            <a:endParaRPr/>
          </a:p>
        </p:txBody>
      </p:sp>
      <p:sp>
        <p:nvSpPr>
          <p:cNvPr id="11" name="object 11"/>
          <p:cNvSpPr/>
          <p:nvPr/>
        </p:nvSpPr>
        <p:spPr>
          <a:xfrm>
            <a:off x="2240281" y="0"/>
            <a:ext cx="3175" cy="6858000"/>
          </a:xfrm>
          <a:custGeom>
            <a:avLst/>
            <a:gdLst/>
            <a:ahLst/>
            <a:cxnLst/>
            <a:rect l="l" t="t" r="r" b="b"/>
            <a:pathLst>
              <a:path w="3175" h="6858000">
                <a:moveTo>
                  <a:pt x="0" y="6858000"/>
                </a:moveTo>
                <a:lnTo>
                  <a:pt x="3047" y="6858000"/>
                </a:lnTo>
                <a:lnTo>
                  <a:pt x="3047" y="0"/>
                </a:lnTo>
                <a:lnTo>
                  <a:pt x="0" y="0"/>
                </a:lnTo>
                <a:lnTo>
                  <a:pt x="0" y="6858000"/>
                </a:lnTo>
                <a:close/>
              </a:path>
            </a:pathLst>
          </a:custGeom>
          <a:solidFill>
            <a:srgbClr val="FFFFFF"/>
          </a:solidFill>
        </p:spPr>
        <p:txBody>
          <a:bodyPr wrap="square" lIns="0" tIns="0" rIns="0" bIns="0" rtlCol="0"/>
          <a:lstStyle/>
          <a:p>
            <a:endParaRPr/>
          </a:p>
        </p:txBody>
      </p:sp>
      <p:sp>
        <p:nvSpPr>
          <p:cNvPr id="12" name="object 12"/>
          <p:cNvSpPr/>
          <p:nvPr/>
        </p:nvSpPr>
        <p:spPr>
          <a:xfrm>
            <a:off x="2164081" y="0"/>
            <a:ext cx="161543" cy="6858000"/>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13"/>
          <p:cNvSpPr/>
          <p:nvPr/>
        </p:nvSpPr>
        <p:spPr>
          <a:xfrm>
            <a:off x="2243328" y="0"/>
            <a:ext cx="79375" cy="6858000"/>
          </a:xfrm>
          <a:custGeom>
            <a:avLst/>
            <a:gdLst/>
            <a:ahLst/>
            <a:cxnLst/>
            <a:rect l="l" t="t" r="r" b="b"/>
            <a:pathLst>
              <a:path w="79375" h="6858000">
                <a:moveTo>
                  <a:pt x="0" y="6858000"/>
                </a:moveTo>
                <a:lnTo>
                  <a:pt x="79247" y="6858000"/>
                </a:lnTo>
                <a:lnTo>
                  <a:pt x="79247" y="0"/>
                </a:lnTo>
                <a:lnTo>
                  <a:pt x="0" y="0"/>
                </a:lnTo>
                <a:lnTo>
                  <a:pt x="0" y="6858000"/>
                </a:lnTo>
                <a:close/>
              </a:path>
            </a:pathLst>
          </a:custGeom>
          <a:solidFill>
            <a:srgbClr val="FFFFFF"/>
          </a:solidFill>
        </p:spPr>
        <p:txBody>
          <a:bodyPr wrap="square" lIns="0" tIns="0" rIns="0" bIns="0" rtlCol="0"/>
          <a:lstStyle/>
          <a:p>
            <a:endParaRPr/>
          </a:p>
        </p:txBody>
      </p:sp>
      <p:sp>
        <p:nvSpPr>
          <p:cNvPr id="14" name="object 14"/>
          <p:cNvSpPr/>
          <p:nvPr/>
        </p:nvSpPr>
        <p:spPr>
          <a:xfrm>
            <a:off x="1143001" y="0"/>
            <a:ext cx="9905999" cy="6858000"/>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2141982" y="1415066"/>
            <a:ext cx="226952" cy="210088"/>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2141983" y="1415067"/>
            <a:ext cx="227329" cy="210185"/>
          </a:xfrm>
          <a:custGeom>
            <a:avLst/>
            <a:gdLst/>
            <a:ahLst/>
            <a:cxnLst/>
            <a:rect l="l" t="t" r="r" b="b"/>
            <a:pathLst>
              <a:path w="227330" h="210184">
                <a:moveTo>
                  <a:pt x="0" y="105123"/>
                </a:moveTo>
                <a:lnTo>
                  <a:pt x="8662" y="64766"/>
                </a:lnTo>
                <a:lnTo>
                  <a:pt x="32324" y="31639"/>
                </a:lnTo>
                <a:lnTo>
                  <a:pt x="67495" y="8974"/>
                </a:lnTo>
                <a:lnTo>
                  <a:pt x="110685" y="0"/>
                </a:lnTo>
                <a:lnTo>
                  <a:pt x="126297" y="899"/>
                </a:lnTo>
                <a:lnTo>
                  <a:pt x="168510" y="13561"/>
                </a:lnTo>
                <a:lnTo>
                  <a:pt x="201377" y="38758"/>
                </a:lnTo>
                <a:lnTo>
                  <a:pt x="221792" y="73385"/>
                </a:lnTo>
                <a:lnTo>
                  <a:pt x="226952" y="100175"/>
                </a:lnTo>
                <a:lnTo>
                  <a:pt x="226017" y="115025"/>
                </a:lnTo>
                <a:lnTo>
                  <a:pt x="212609" y="154912"/>
                </a:lnTo>
                <a:lnTo>
                  <a:pt x="185842" y="185777"/>
                </a:lnTo>
                <a:lnTo>
                  <a:pt x="148990" y="205012"/>
                </a:lnTo>
                <a:lnTo>
                  <a:pt x="120436" y="210088"/>
                </a:lnTo>
                <a:lnTo>
                  <a:pt x="104234" y="209258"/>
                </a:lnTo>
                <a:lnTo>
                  <a:pt x="60847" y="197137"/>
                </a:lnTo>
                <a:lnTo>
                  <a:pt x="27305" y="172853"/>
                </a:lnTo>
                <a:lnTo>
                  <a:pt x="6209" y="139343"/>
                </a:lnTo>
                <a:lnTo>
                  <a:pt x="0" y="105123"/>
                </a:lnTo>
                <a:close/>
              </a:path>
            </a:pathLst>
          </a:custGeom>
          <a:ln w="3175">
            <a:solidFill>
              <a:srgbClr val="308DA5"/>
            </a:solidFill>
          </a:ln>
        </p:spPr>
        <p:txBody>
          <a:bodyPr wrap="square" lIns="0" tIns="0" rIns="0" bIns="0" rtlCol="0"/>
          <a:lstStyle/>
          <a:p>
            <a:endParaRPr/>
          </a:p>
        </p:txBody>
      </p:sp>
      <p:sp>
        <p:nvSpPr>
          <p:cNvPr id="17" name="object 17"/>
          <p:cNvSpPr/>
          <p:nvPr/>
        </p:nvSpPr>
        <p:spPr>
          <a:xfrm>
            <a:off x="2397252" y="1345785"/>
            <a:ext cx="68580" cy="64135"/>
          </a:xfrm>
          <a:custGeom>
            <a:avLst/>
            <a:gdLst/>
            <a:ahLst/>
            <a:cxnLst/>
            <a:rect l="l" t="t" r="r" b="b"/>
            <a:pathLst>
              <a:path w="68580" h="64134">
                <a:moveTo>
                  <a:pt x="0" y="31149"/>
                </a:moveTo>
                <a:lnTo>
                  <a:pt x="3076" y="17564"/>
                </a:lnTo>
                <a:lnTo>
                  <a:pt x="11403" y="6749"/>
                </a:lnTo>
                <a:lnTo>
                  <a:pt x="23622" y="0"/>
                </a:lnTo>
                <a:lnTo>
                  <a:pt x="41385" y="1226"/>
                </a:lnTo>
                <a:lnTo>
                  <a:pt x="54769" y="6500"/>
                </a:lnTo>
                <a:lnTo>
                  <a:pt x="63698" y="14952"/>
                </a:lnTo>
                <a:lnTo>
                  <a:pt x="68097" y="25709"/>
                </a:lnTo>
                <a:lnTo>
                  <a:pt x="65764" y="41374"/>
                </a:lnTo>
                <a:lnTo>
                  <a:pt x="58780" y="53306"/>
                </a:lnTo>
                <a:lnTo>
                  <a:pt x="48239" y="60988"/>
                </a:lnTo>
                <a:lnTo>
                  <a:pt x="35233" y="63903"/>
                </a:lnTo>
                <a:lnTo>
                  <a:pt x="20639" y="61052"/>
                </a:lnTo>
                <a:lnTo>
                  <a:pt x="9129" y="53307"/>
                </a:lnTo>
                <a:lnTo>
                  <a:pt x="1900" y="41909"/>
                </a:lnTo>
                <a:lnTo>
                  <a:pt x="0" y="31149"/>
                </a:lnTo>
                <a:close/>
              </a:path>
            </a:pathLst>
          </a:custGeom>
          <a:ln w="12192">
            <a:solidFill>
              <a:srgbClr val="307F93"/>
            </a:solidFill>
          </a:ln>
        </p:spPr>
        <p:txBody>
          <a:bodyPr wrap="square" lIns="0" tIns="0" rIns="0" bIns="0" rtlCol="0"/>
          <a:lstStyle/>
          <a:p>
            <a:endParaRPr/>
          </a:p>
        </p:txBody>
      </p:sp>
      <p:sp>
        <p:nvSpPr>
          <p:cNvPr id="18" name="object 18"/>
          <p:cNvSpPr/>
          <p:nvPr/>
        </p:nvSpPr>
        <p:spPr>
          <a:xfrm>
            <a:off x="3126738" y="825589"/>
            <a:ext cx="2485341" cy="1017405"/>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2915170" y="1364298"/>
            <a:ext cx="930846" cy="623481"/>
          </a:xfrm>
          <a:prstGeom prst="rect">
            <a:avLst/>
          </a:prstGeom>
          <a:blipFill>
            <a:blip r:embed="rId10"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3225282" y="727825"/>
            <a:ext cx="2488472" cy="1070403"/>
          </a:xfrm>
          <a:prstGeom prst="rect">
            <a:avLst/>
          </a:prstGeom>
          <a:blipFill>
            <a:blip r:embed="rId11"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3030668" y="1368383"/>
            <a:ext cx="943610" cy="638810"/>
          </a:xfrm>
          <a:custGeom>
            <a:avLst/>
            <a:gdLst/>
            <a:ahLst/>
            <a:cxnLst/>
            <a:rect l="l" t="t" r="r" b="b"/>
            <a:pathLst>
              <a:path w="943610" h="638810">
                <a:moveTo>
                  <a:pt x="0" y="0"/>
                </a:moveTo>
                <a:lnTo>
                  <a:pt x="270243" y="638251"/>
                </a:lnTo>
                <a:lnTo>
                  <a:pt x="943444" y="473316"/>
                </a:lnTo>
                <a:lnTo>
                  <a:pt x="0" y="0"/>
                </a:lnTo>
                <a:close/>
              </a:path>
            </a:pathLst>
          </a:custGeom>
          <a:solidFill>
            <a:srgbClr val="AF2248"/>
          </a:solidFill>
        </p:spPr>
        <p:txBody>
          <a:bodyPr wrap="square" lIns="0" tIns="0" rIns="0" bIns="0" rtlCol="0"/>
          <a:lstStyle/>
          <a:p>
            <a:endParaRPr/>
          </a:p>
        </p:txBody>
      </p:sp>
      <p:sp>
        <p:nvSpPr>
          <p:cNvPr id="22" name="object 22"/>
          <p:cNvSpPr/>
          <p:nvPr/>
        </p:nvSpPr>
        <p:spPr>
          <a:xfrm>
            <a:off x="3093288" y="1539152"/>
            <a:ext cx="672452" cy="460997"/>
          </a:xfrm>
          <a:prstGeom prst="rect">
            <a:avLst/>
          </a:prstGeom>
          <a:blipFill>
            <a:blip r:embed="rId1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6186793" y="806451"/>
            <a:ext cx="2675691" cy="1063947"/>
          </a:xfrm>
          <a:prstGeom prst="rect">
            <a:avLst/>
          </a:prstGeom>
          <a:blipFill>
            <a:blip r:embed="rId1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7976222" y="1432535"/>
            <a:ext cx="1073188" cy="624395"/>
          </a:xfrm>
          <a:prstGeom prst="rect">
            <a:avLst/>
          </a:prstGeom>
          <a:blipFill>
            <a:blip r:embed="rId1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6088824" y="705307"/>
            <a:ext cx="2674822" cy="1115976"/>
          </a:xfrm>
          <a:prstGeom prst="rect">
            <a:avLst/>
          </a:prstGeom>
          <a:blipFill>
            <a:blip r:embed="rId1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7877920" y="1406621"/>
            <a:ext cx="1082040" cy="634365"/>
          </a:xfrm>
          <a:custGeom>
            <a:avLst/>
            <a:gdLst/>
            <a:ahLst/>
            <a:cxnLst/>
            <a:rect l="l" t="t" r="r" b="b"/>
            <a:pathLst>
              <a:path w="1082040" h="634364">
                <a:moveTo>
                  <a:pt x="1081887" y="0"/>
                </a:moveTo>
                <a:lnTo>
                  <a:pt x="0" y="445477"/>
                </a:lnTo>
                <a:lnTo>
                  <a:pt x="710272" y="633958"/>
                </a:lnTo>
                <a:lnTo>
                  <a:pt x="1081887" y="0"/>
                </a:lnTo>
                <a:close/>
              </a:path>
            </a:pathLst>
          </a:custGeom>
          <a:solidFill>
            <a:srgbClr val="AF2248"/>
          </a:solidFill>
        </p:spPr>
        <p:txBody>
          <a:bodyPr wrap="square" lIns="0" tIns="0" rIns="0" bIns="0" rtlCol="0"/>
          <a:lstStyle/>
          <a:p>
            <a:endParaRPr/>
          </a:p>
        </p:txBody>
      </p:sp>
      <p:sp>
        <p:nvSpPr>
          <p:cNvPr id="27" name="object 27"/>
          <p:cNvSpPr/>
          <p:nvPr/>
        </p:nvSpPr>
        <p:spPr>
          <a:xfrm>
            <a:off x="8073211" y="1577137"/>
            <a:ext cx="773506" cy="464489"/>
          </a:xfrm>
          <a:prstGeom prst="rect">
            <a:avLst/>
          </a:prstGeom>
          <a:blipFill>
            <a:blip r:embed="rId1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p:nvPr/>
        </p:nvSpPr>
        <p:spPr>
          <a:xfrm>
            <a:off x="2776728" y="2855977"/>
            <a:ext cx="7109459" cy="3813175"/>
          </a:xfrm>
          <a:custGeom>
            <a:avLst/>
            <a:gdLst/>
            <a:ahLst/>
            <a:cxnLst/>
            <a:rect l="l" t="t" r="r" b="b"/>
            <a:pathLst>
              <a:path w="7109459" h="3813175">
                <a:moveTo>
                  <a:pt x="3554729" y="0"/>
                </a:moveTo>
                <a:lnTo>
                  <a:pt x="3263172" y="6319"/>
                </a:lnTo>
                <a:lnTo>
                  <a:pt x="2978108" y="24951"/>
                </a:lnTo>
                <a:lnTo>
                  <a:pt x="2700452" y="55405"/>
                </a:lnTo>
                <a:lnTo>
                  <a:pt x="2431118" y="97189"/>
                </a:lnTo>
                <a:lnTo>
                  <a:pt x="2171023" y="149815"/>
                </a:lnTo>
                <a:lnTo>
                  <a:pt x="1921079" y="212790"/>
                </a:lnTo>
                <a:lnTo>
                  <a:pt x="1682202" y="285625"/>
                </a:lnTo>
                <a:lnTo>
                  <a:pt x="1455306" y="367830"/>
                </a:lnTo>
                <a:lnTo>
                  <a:pt x="1241305" y="458913"/>
                </a:lnTo>
                <a:lnTo>
                  <a:pt x="1041115" y="558384"/>
                </a:lnTo>
                <a:lnTo>
                  <a:pt x="855650" y="665752"/>
                </a:lnTo>
                <a:lnTo>
                  <a:pt x="685825" y="780528"/>
                </a:lnTo>
                <a:lnTo>
                  <a:pt x="532554" y="902220"/>
                </a:lnTo>
                <a:lnTo>
                  <a:pt x="396752" y="1030338"/>
                </a:lnTo>
                <a:lnTo>
                  <a:pt x="279333" y="1164391"/>
                </a:lnTo>
                <a:lnTo>
                  <a:pt x="181212" y="1303890"/>
                </a:lnTo>
                <a:lnTo>
                  <a:pt x="103303" y="1448343"/>
                </a:lnTo>
                <a:lnTo>
                  <a:pt x="46522" y="1597260"/>
                </a:lnTo>
                <a:lnTo>
                  <a:pt x="11783" y="1750150"/>
                </a:lnTo>
                <a:lnTo>
                  <a:pt x="0" y="1906524"/>
                </a:lnTo>
                <a:lnTo>
                  <a:pt x="11783" y="2062895"/>
                </a:lnTo>
                <a:lnTo>
                  <a:pt x="46522" y="2215784"/>
                </a:lnTo>
                <a:lnTo>
                  <a:pt x="103303" y="2364700"/>
                </a:lnTo>
                <a:lnTo>
                  <a:pt x="181212" y="2509152"/>
                </a:lnTo>
                <a:lnTo>
                  <a:pt x="279333" y="2648650"/>
                </a:lnTo>
                <a:lnTo>
                  <a:pt x="396752" y="2782704"/>
                </a:lnTo>
                <a:lnTo>
                  <a:pt x="532554" y="2910822"/>
                </a:lnTo>
                <a:lnTo>
                  <a:pt x="685825" y="3032514"/>
                </a:lnTo>
                <a:lnTo>
                  <a:pt x="855650" y="3147290"/>
                </a:lnTo>
                <a:lnTo>
                  <a:pt x="1041115" y="3254659"/>
                </a:lnTo>
                <a:lnTo>
                  <a:pt x="1241305" y="3354130"/>
                </a:lnTo>
                <a:lnTo>
                  <a:pt x="1455306" y="3445214"/>
                </a:lnTo>
                <a:lnTo>
                  <a:pt x="1682202" y="3527419"/>
                </a:lnTo>
                <a:lnTo>
                  <a:pt x="1921079" y="3600254"/>
                </a:lnTo>
                <a:lnTo>
                  <a:pt x="2171023" y="3663231"/>
                </a:lnTo>
                <a:lnTo>
                  <a:pt x="2431118" y="3715857"/>
                </a:lnTo>
                <a:lnTo>
                  <a:pt x="2700452" y="3757642"/>
                </a:lnTo>
                <a:lnTo>
                  <a:pt x="2978108" y="3788096"/>
                </a:lnTo>
                <a:lnTo>
                  <a:pt x="3263172" y="3806728"/>
                </a:lnTo>
                <a:lnTo>
                  <a:pt x="3554729" y="3813048"/>
                </a:lnTo>
                <a:lnTo>
                  <a:pt x="3846287" y="3806728"/>
                </a:lnTo>
                <a:lnTo>
                  <a:pt x="4131351" y="3788096"/>
                </a:lnTo>
                <a:lnTo>
                  <a:pt x="4409007" y="3757642"/>
                </a:lnTo>
                <a:lnTo>
                  <a:pt x="4678341" y="3715857"/>
                </a:lnTo>
                <a:lnTo>
                  <a:pt x="4938436" y="3663231"/>
                </a:lnTo>
                <a:lnTo>
                  <a:pt x="5188380" y="3600254"/>
                </a:lnTo>
                <a:lnTo>
                  <a:pt x="5427257" y="3527419"/>
                </a:lnTo>
                <a:lnTo>
                  <a:pt x="5654153" y="3445214"/>
                </a:lnTo>
                <a:lnTo>
                  <a:pt x="5868154" y="3354130"/>
                </a:lnTo>
                <a:lnTo>
                  <a:pt x="6068344" y="3254659"/>
                </a:lnTo>
                <a:lnTo>
                  <a:pt x="6253809" y="3147290"/>
                </a:lnTo>
                <a:lnTo>
                  <a:pt x="6423634" y="3032514"/>
                </a:lnTo>
                <a:lnTo>
                  <a:pt x="6576905" y="2910822"/>
                </a:lnTo>
                <a:lnTo>
                  <a:pt x="6631002" y="2859786"/>
                </a:lnTo>
                <a:lnTo>
                  <a:pt x="3554729" y="2859786"/>
                </a:lnTo>
                <a:lnTo>
                  <a:pt x="3408974" y="2856625"/>
                </a:lnTo>
                <a:lnTo>
                  <a:pt x="3266460" y="2847307"/>
                </a:lnTo>
                <a:lnTo>
                  <a:pt x="3127646" y="2832078"/>
                </a:lnTo>
                <a:lnTo>
                  <a:pt x="2992990" y="2811182"/>
                </a:lnTo>
                <a:lnTo>
                  <a:pt x="2862948" y="2784865"/>
                </a:lnTo>
                <a:lnTo>
                  <a:pt x="2737980" y="2753373"/>
                </a:lnTo>
                <a:lnTo>
                  <a:pt x="2618542" y="2716951"/>
                </a:lnTo>
                <a:lnTo>
                  <a:pt x="2505092" y="2675845"/>
                </a:lnTo>
                <a:lnTo>
                  <a:pt x="2398087" y="2630299"/>
                </a:lnTo>
                <a:lnTo>
                  <a:pt x="2297987" y="2580560"/>
                </a:lnTo>
                <a:lnTo>
                  <a:pt x="2205247" y="2526873"/>
                </a:lnTo>
                <a:lnTo>
                  <a:pt x="2120327" y="2469483"/>
                </a:lnTo>
                <a:lnTo>
                  <a:pt x="2043683" y="2408636"/>
                </a:lnTo>
                <a:lnTo>
                  <a:pt x="1975773" y="2344577"/>
                </a:lnTo>
                <a:lnTo>
                  <a:pt x="1917055" y="2277552"/>
                </a:lnTo>
                <a:lnTo>
                  <a:pt x="1867987" y="2207806"/>
                </a:lnTo>
                <a:lnTo>
                  <a:pt x="1829026" y="2135585"/>
                </a:lnTo>
                <a:lnTo>
                  <a:pt x="1800630" y="2061134"/>
                </a:lnTo>
                <a:lnTo>
                  <a:pt x="1783257" y="1984698"/>
                </a:lnTo>
                <a:lnTo>
                  <a:pt x="1777364" y="1906524"/>
                </a:lnTo>
                <a:lnTo>
                  <a:pt x="1783257" y="1828349"/>
                </a:lnTo>
                <a:lnTo>
                  <a:pt x="1800630" y="1751913"/>
                </a:lnTo>
                <a:lnTo>
                  <a:pt x="1829026" y="1677462"/>
                </a:lnTo>
                <a:lnTo>
                  <a:pt x="1867987" y="1605241"/>
                </a:lnTo>
                <a:lnTo>
                  <a:pt x="1917055" y="1535495"/>
                </a:lnTo>
                <a:lnTo>
                  <a:pt x="1975773" y="1468470"/>
                </a:lnTo>
                <a:lnTo>
                  <a:pt x="2043683" y="1404411"/>
                </a:lnTo>
                <a:lnTo>
                  <a:pt x="2120327" y="1343564"/>
                </a:lnTo>
                <a:lnTo>
                  <a:pt x="2205247" y="1286174"/>
                </a:lnTo>
                <a:lnTo>
                  <a:pt x="2297987" y="1232487"/>
                </a:lnTo>
                <a:lnTo>
                  <a:pt x="2398087" y="1182748"/>
                </a:lnTo>
                <a:lnTo>
                  <a:pt x="2505092" y="1137202"/>
                </a:lnTo>
                <a:lnTo>
                  <a:pt x="2618542" y="1096096"/>
                </a:lnTo>
                <a:lnTo>
                  <a:pt x="2737980" y="1059674"/>
                </a:lnTo>
                <a:lnTo>
                  <a:pt x="2862948" y="1028182"/>
                </a:lnTo>
                <a:lnTo>
                  <a:pt x="2992990" y="1001865"/>
                </a:lnTo>
                <a:lnTo>
                  <a:pt x="3127646" y="980969"/>
                </a:lnTo>
                <a:lnTo>
                  <a:pt x="3266460" y="965740"/>
                </a:lnTo>
                <a:lnTo>
                  <a:pt x="3408974" y="956422"/>
                </a:lnTo>
                <a:lnTo>
                  <a:pt x="3554729" y="953262"/>
                </a:lnTo>
                <a:lnTo>
                  <a:pt x="6631008" y="953262"/>
                </a:lnTo>
                <a:lnTo>
                  <a:pt x="6576905" y="902220"/>
                </a:lnTo>
                <a:lnTo>
                  <a:pt x="6423634" y="780528"/>
                </a:lnTo>
                <a:lnTo>
                  <a:pt x="6253809" y="665752"/>
                </a:lnTo>
                <a:lnTo>
                  <a:pt x="6068344" y="558384"/>
                </a:lnTo>
                <a:lnTo>
                  <a:pt x="5868154" y="458913"/>
                </a:lnTo>
                <a:lnTo>
                  <a:pt x="5654153" y="367830"/>
                </a:lnTo>
                <a:lnTo>
                  <a:pt x="5427257" y="285625"/>
                </a:lnTo>
                <a:lnTo>
                  <a:pt x="5188380" y="212790"/>
                </a:lnTo>
                <a:lnTo>
                  <a:pt x="4938436" y="149815"/>
                </a:lnTo>
                <a:lnTo>
                  <a:pt x="4678341" y="97189"/>
                </a:lnTo>
                <a:lnTo>
                  <a:pt x="4409007" y="55405"/>
                </a:lnTo>
                <a:lnTo>
                  <a:pt x="4131351" y="24951"/>
                </a:lnTo>
                <a:lnTo>
                  <a:pt x="3846287" y="6319"/>
                </a:lnTo>
                <a:lnTo>
                  <a:pt x="3554729" y="0"/>
                </a:lnTo>
                <a:close/>
              </a:path>
              <a:path w="7109459" h="3813175">
                <a:moveTo>
                  <a:pt x="6631008" y="953262"/>
                </a:moveTo>
                <a:lnTo>
                  <a:pt x="3554729" y="953262"/>
                </a:lnTo>
                <a:lnTo>
                  <a:pt x="3700487" y="956422"/>
                </a:lnTo>
                <a:lnTo>
                  <a:pt x="3843002" y="965740"/>
                </a:lnTo>
                <a:lnTo>
                  <a:pt x="3981817" y="980969"/>
                </a:lnTo>
                <a:lnTo>
                  <a:pt x="4116474" y="1001865"/>
                </a:lnTo>
                <a:lnTo>
                  <a:pt x="4246516" y="1028182"/>
                </a:lnTo>
                <a:lnTo>
                  <a:pt x="4371485" y="1059674"/>
                </a:lnTo>
                <a:lnTo>
                  <a:pt x="4490923" y="1096096"/>
                </a:lnTo>
                <a:lnTo>
                  <a:pt x="4604373" y="1137202"/>
                </a:lnTo>
                <a:lnTo>
                  <a:pt x="4711377" y="1182748"/>
                </a:lnTo>
                <a:lnTo>
                  <a:pt x="4811477" y="1232487"/>
                </a:lnTo>
                <a:lnTo>
                  <a:pt x="4904216" y="1286174"/>
                </a:lnTo>
                <a:lnTo>
                  <a:pt x="4989136" y="1343564"/>
                </a:lnTo>
                <a:lnTo>
                  <a:pt x="5065779" y="1404411"/>
                </a:lnTo>
                <a:lnTo>
                  <a:pt x="5133688" y="1468470"/>
                </a:lnTo>
                <a:lnTo>
                  <a:pt x="5192406" y="1535495"/>
                </a:lnTo>
                <a:lnTo>
                  <a:pt x="5241473" y="1605241"/>
                </a:lnTo>
                <a:lnTo>
                  <a:pt x="5280434" y="1677462"/>
                </a:lnTo>
                <a:lnTo>
                  <a:pt x="5308829" y="1751913"/>
                </a:lnTo>
                <a:lnTo>
                  <a:pt x="5326202" y="1828349"/>
                </a:lnTo>
                <a:lnTo>
                  <a:pt x="5332095" y="1906524"/>
                </a:lnTo>
                <a:lnTo>
                  <a:pt x="5326202" y="1984698"/>
                </a:lnTo>
                <a:lnTo>
                  <a:pt x="5308829" y="2061134"/>
                </a:lnTo>
                <a:lnTo>
                  <a:pt x="5280434" y="2135585"/>
                </a:lnTo>
                <a:lnTo>
                  <a:pt x="5241473" y="2207806"/>
                </a:lnTo>
                <a:lnTo>
                  <a:pt x="5192406" y="2277552"/>
                </a:lnTo>
                <a:lnTo>
                  <a:pt x="5133688" y="2344577"/>
                </a:lnTo>
                <a:lnTo>
                  <a:pt x="5065779" y="2408636"/>
                </a:lnTo>
                <a:lnTo>
                  <a:pt x="4989136" y="2469483"/>
                </a:lnTo>
                <a:lnTo>
                  <a:pt x="4904216" y="2526873"/>
                </a:lnTo>
                <a:lnTo>
                  <a:pt x="4811477" y="2580560"/>
                </a:lnTo>
                <a:lnTo>
                  <a:pt x="4711377" y="2630299"/>
                </a:lnTo>
                <a:lnTo>
                  <a:pt x="4604373" y="2675845"/>
                </a:lnTo>
                <a:lnTo>
                  <a:pt x="4490923" y="2716951"/>
                </a:lnTo>
                <a:lnTo>
                  <a:pt x="4371485" y="2753373"/>
                </a:lnTo>
                <a:lnTo>
                  <a:pt x="4246516" y="2784865"/>
                </a:lnTo>
                <a:lnTo>
                  <a:pt x="4116474" y="2811182"/>
                </a:lnTo>
                <a:lnTo>
                  <a:pt x="3981817" y="2832078"/>
                </a:lnTo>
                <a:lnTo>
                  <a:pt x="3843002" y="2847307"/>
                </a:lnTo>
                <a:lnTo>
                  <a:pt x="3700487" y="2856625"/>
                </a:lnTo>
                <a:lnTo>
                  <a:pt x="3554729" y="2859786"/>
                </a:lnTo>
                <a:lnTo>
                  <a:pt x="6631002" y="2859786"/>
                </a:lnTo>
                <a:lnTo>
                  <a:pt x="6712707" y="2782704"/>
                </a:lnTo>
                <a:lnTo>
                  <a:pt x="6830126" y="2648650"/>
                </a:lnTo>
                <a:lnTo>
                  <a:pt x="6928247" y="2509152"/>
                </a:lnTo>
                <a:lnTo>
                  <a:pt x="7006156" y="2364700"/>
                </a:lnTo>
                <a:lnTo>
                  <a:pt x="7062937" y="2215784"/>
                </a:lnTo>
                <a:lnTo>
                  <a:pt x="7097676" y="2062895"/>
                </a:lnTo>
                <a:lnTo>
                  <a:pt x="7109459" y="1906524"/>
                </a:lnTo>
                <a:lnTo>
                  <a:pt x="7097676" y="1750150"/>
                </a:lnTo>
                <a:lnTo>
                  <a:pt x="7062937" y="1597260"/>
                </a:lnTo>
                <a:lnTo>
                  <a:pt x="7006156" y="1448343"/>
                </a:lnTo>
                <a:lnTo>
                  <a:pt x="6928247" y="1303890"/>
                </a:lnTo>
                <a:lnTo>
                  <a:pt x="6830126" y="1164391"/>
                </a:lnTo>
                <a:lnTo>
                  <a:pt x="6712707" y="1030338"/>
                </a:lnTo>
                <a:lnTo>
                  <a:pt x="6631008" y="953262"/>
                </a:lnTo>
                <a:close/>
              </a:path>
            </a:pathLst>
          </a:custGeom>
          <a:solidFill>
            <a:srgbClr val="C1C1C1"/>
          </a:solidFill>
        </p:spPr>
        <p:txBody>
          <a:bodyPr wrap="square" lIns="0" tIns="0" rIns="0" bIns="0" rtlCol="0"/>
          <a:lstStyle/>
          <a:p>
            <a:endParaRPr/>
          </a:p>
        </p:txBody>
      </p:sp>
      <p:sp>
        <p:nvSpPr>
          <p:cNvPr id="29" name="object 29"/>
          <p:cNvSpPr/>
          <p:nvPr/>
        </p:nvSpPr>
        <p:spPr>
          <a:xfrm>
            <a:off x="2628900" y="2726435"/>
            <a:ext cx="7405370" cy="2520950"/>
          </a:xfrm>
          <a:custGeom>
            <a:avLst/>
            <a:gdLst/>
            <a:ahLst/>
            <a:cxnLst/>
            <a:rect l="l" t="t" r="r" b="b"/>
            <a:pathLst>
              <a:path w="7405370" h="2520950">
                <a:moveTo>
                  <a:pt x="0" y="0"/>
                </a:moveTo>
                <a:lnTo>
                  <a:pt x="7405116" y="0"/>
                </a:lnTo>
                <a:lnTo>
                  <a:pt x="7405116" y="2520696"/>
                </a:lnTo>
                <a:lnTo>
                  <a:pt x="0" y="2520696"/>
                </a:lnTo>
                <a:lnTo>
                  <a:pt x="0" y="0"/>
                </a:lnTo>
                <a:close/>
              </a:path>
            </a:pathLst>
          </a:custGeom>
          <a:solidFill>
            <a:srgbClr val="FFFFFF"/>
          </a:solidFill>
        </p:spPr>
        <p:txBody>
          <a:bodyPr wrap="square" lIns="0" tIns="0" rIns="0" bIns="0" rtlCol="0"/>
          <a:lstStyle/>
          <a:p>
            <a:endParaRPr/>
          </a:p>
        </p:txBody>
      </p:sp>
      <p:sp>
        <p:nvSpPr>
          <p:cNvPr id="30" name="object 30"/>
          <p:cNvSpPr/>
          <p:nvPr/>
        </p:nvSpPr>
        <p:spPr>
          <a:xfrm>
            <a:off x="4985004" y="2324101"/>
            <a:ext cx="2668523" cy="3171443"/>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nvSpPr>
        <p:spPr>
          <a:xfrm>
            <a:off x="5009389" y="2348497"/>
            <a:ext cx="2668511" cy="3171431"/>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2"/>
          <p:cNvSpPr/>
          <p:nvPr/>
        </p:nvSpPr>
        <p:spPr>
          <a:xfrm>
            <a:off x="4998720" y="2791656"/>
            <a:ext cx="2665730" cy="2714625"/>
          </a:xfrm>
          <a:custGeom>
            <a:avLst/>
            <a:gdLst/>
            <a:ahLst/>
            <a:cxnLst/>
            <a:rect l="l" t="t" r="r" b="b"/>
            <a:pathLst>
              <a:path w="2665729" h="2714625">
                <a:moveTo>
                  <a:pt x="0" y="0"/>
                </a:moveTo>
                <a:lnTo>
                  <a:pt x="0" y="2260714"/>
                </a:lnTo>
                <a:lnTo>
                  <a:pt x="4417" y="2297936"/>
                </a:lnTo>
                <a:lnTo>
                  <a:pt x="17443" y="2334329"/>
                </a:lnTo>
                <a:lnTo>
                  <a:pt x="38732" y="2369777"/>
                </a:lnTo>
                <a:lnTo>
                  <a:pt x="67943" y="2404162"/>
                </a:lnTo>
                <a:lnTo>
                  <a:pt x="104732" y="2437369"/>
                </a:lnTo>
                <a:lnTo>
                  <a:pt x="148757" y="2469280"/>
                </a:lnTo>
                <a:lnTo>
                  <a:pt x="199674" y="2499779"/>
                </a:lnTo>
                <a:lnTo>
                  <a:pt x="257140" y="2528748"/>
                </a:lnTo>
                <a:lnTo>
                  <a:pt x="320812" y="2556070"/>
                </a:lnTo>
                <a:lnTo>
                  <a:pt x="390348" y="2581630"/>
                </a:lnTo>
                <a:lnTo>
                  <a:pt x="465405" y="2605310"/>
                </a:lnTo>
                <a:lnTo>
                  <a:pt x="545638" y="2626993"/>
                </a:lnTo>
                <a:lnTo>
                  <a:pt x="630707" y="2646563"/>
                </a:lnTo>
                <a:lnTo>
                  <a:pt x="720266" y="2663902"/>
                </a:lnTo>
                <a:lnTo>
                  <a:pt x="813974" y="2678895"/>
                </a:lnTo>
                <a:lnTo>
                  <a:pt x="911488" y="2691423"/>
                </a:lnTo>
                <a:lnTo>
                  <a:pt x="1012464" y="2701371"/>
                </a:lnTo>
                <a:lnTo>
                  <a:pt x="1116560" y="2708621"/>
                </a:lnTo>
                <a:lnTo>
                  <a:pt x="1223432" y="2713056"/>
                </a:lnTo>
                <a:lnTo>
                  <a:pt x="1332738" y="2714561"/>
                </a:lnTo>
                <a:lnTo>
                  <a:pt x="1442043" y="2713056"/>
                </a:lnTo>
                <a:lnTo>
                  <a:pt x="1548915" y="2708621"/>
                </a:lnTo>
                <a:lnTo>
                  <a:pt x="1653011" y="2701371"/>
                </a:lnTo>
                <a:lnTo>
                  <a:pt x="1753987" y="2691423"/>
                </a:lnTo>
                <a:lnTo>
                  <a:pt x="1851501" y="2678895"/>
                </a:lnTo>
                <a:lnTo>
                  <a:pt x="1945209" y="2663902"/>
                </a:lnTo>
                <a:lnTo>
                  <a:pt x="2034768" y="2646563"/>
                </a:lnTo>
                <a:lnTo>
                  <a:pt x="2119837" y="2626993"/>
                </a:lnTo>
                <a:lnTo>
                  <a:pt x="2200070" y="2605310"/>
                </a:lnTo>
                <a:lnTo>
                  <a:pt x="2275127" y="2581630"/>
                </a:lnTo>
                <a:lnTo>
                  <a:pt x="2344663" y="2556070"/>
                </a:lnTo>
                <a:lnTo>
                  <a:pt x="2408335" y="2528748"/>
                </a:lnTo>
                <a:lnTo>
                  <a:pt x="2465801" y="2499779"/>
                </a:lnTo>
                <a:lnTo>
                  <a:pt x="2516718" y="2469280"/>
                </a:lnTo>
                <a:lnTo>
                  <a:pt x="2560743" y="2437369"/>
                </a:lnTo>
                <a:lnTo>
                  <a:pt x="2597532" y="2404162"/>
                </a:lnTo>
                <a:lnTo>
                  <a:pt x="2626743" y="2369777"/>
                </a:lnTo>
                <a:lnTo>
                  <a:pt x="2648032" y="2334329"/>
                </a:lnTo>
                <a:lnTo>
                  <a:pt x="2661058" y="2297936"/>
                </a:lnTo>
                <a:lnTo>
                  <a:pt x="2665476" y="2260714"/>
                </a:lnTo>
                <a:lnTo>
                  <a:pt x="2665476" y="453834"/>
                </a:lnTo>
                <a:lnTo>
                  <a:pt x="1332738" y="453834"/>
                </a:lnTo>
                <a:lnTo>
                  <a:pt x="1223432" y="452330"/>
                </a:lnTo>
                <a:lnTo>
                  <a:pt x="1116560" y="447894"/>
                </a:lnTo>
                <a:lnTo>
                  <a:pt x="1012464" y="440644"/>
                </a:lnTo>
                <a:lnTo>
                  <a:pt x="911488" y="430697"/>
                </a:lnTo>
                <a:lnTo>
                  <a:pt x="813974" y="418170"/>
                </a:lnTo>
                <a:lnTo>
                  <a:pt x="720266" y="403178"/>
                </a:lnTo>
                <a:lnTo>
                  <a:pt x="630707" y="385839"/>
                </a:lnTo>
                <a:lnTo>
                  <a:pt x="545638" y="366271"/>
                </a:lnTo>
                <a:lnTo>
                  <a:pt x="465405" y="344588"/>
                </a:lnTo>
                <a:lnTo>
                  <a:pt x="390348" y="320909"/>
                </a:lnTo>
                <a:lnTo>
                  <a:pt x="320812" y="295351"/>
                </a:lnTo>
                <a:lnTo>
                  <a:pt x="257140" y="268029"/>
                </a:lnTo>
                <a:lnTo>
                  <a:pt x="199674" y="239061"/>
                </a:lnTo>
                <a:lnTo>
                  <a:pt x="148757" y="208563"/>
                </a:lnTo>
                <a:lnTo>
                  <a:pt x="104732" y="176653"/>
                </a:lnTo>
                <a:lnTo>
                  <a:pt x="67943" y="143447"/>
                </a:lnTo>
                <a:lnTo>
                  <a:pt x="38732" y="109062"/>
                </a:lnTo>
                <a:lnTo>
                  <a:pt x="17443" y="73614"/>
                </a:lnTo>
                <a:lnTo>
                  <a:pt x="4417" y="37221"/>
                </a:lnTo>
                <a:lnTo>
                  <a:pt x="0" y="0"/>
                </a:lnTo>
                <a:close/>
              </a:path>
              <a:path w="2665729" h="2714625">
                <a:moveTo>
                  <a:pt x="2665476" y="0"/>
                </a:moveTo>
                <a:lnTo>
                  <a:pt x="2648032" y="73614"/>
                </a:lnTo>
                <a:lnTo>
                  <a:pt x="2626743" y="109062"/>
                </a:lnTo>
                <a:lnTo>
                  <a:pt x="2597532" y="143447"/>
                </a:lnTo>
                <a:lnTo>
                  <a:pt x="2560743" y="176653"/>
                </a:lnTo>
                <a:lnTo>
                  <a:pt x="2516718" y="208563"/>
                </a:lnTo>
                <a:lnTo>
                  <a:pt x="2465801" y="239061"/>
                </a:lnTo>
                <a:lnTo>
                  <a:pt x="2408335" y="268029"/>
                </a:lnTo>
                <a:lnTo>
                  <a:pt x="2344663" y="295351"/>
                </a:lnTo>
                <a:lnTo>
                  <a:pt x="2275127" y="320909"/>
                </a:lnTo>
                <a:lnTo>
                  <a:pt x="2200070" y="344588"/>
                </a:lnTo>
                <a:lnTo>
                  <a:pt x="2119837" y="366271"/>
                </a:lnTo>
                <a:lnTo>
                  <a:pt x="2034768" y="385839"/>
                </a:lnTo>
                <a:lnTo>
                  <a:pt x="1945209" y="403178"/>
                </a:lnTo>
                <a:lnTo>
                  <a:pt x="1851501" y="418170"/>
                </a:lnTo>
                <a:lnTo>
                  <a:pt x="1753987" y="430697"/>
                </a:lnTo>
                <a:lnTo>
                  <a:pt x="1653011" y="440644"/>
                </a:lnTo>
                <a:lnTo>
                  <a:pt x="1548915" y="447894"/>
                </a:lnTo>
                <a:lnTo>
                  <a:pt x="1442043" y="452330"/>
                </a:lnTo>
                <a:lnTo>
                  <a:pt x="1332738" y="453834"/>
                </a:lnTo>
                <a:lnTo>
                  <a:pt x="2665476" y="453834"/>
                </a:lnTo>
                <a:lnTo>
                  <a:pt x="2665476" y="0"/>
                </a:lnTo>
                <a:close/>
              </a:path>
            </a:pathLst>
          </a:custGeom>
          <a:solidFill>
            <a:srgbClr val="713204"/>
          </a:solidFill>
        </p:spPr>
        <p:txBody>
          <a:bodyPr wrap="square" lIns="0" tIns="0" rIns="0" bIns="0" rtlCol="0"/>
          <a:lstStyle/>
          <a:p>
            <a:endParaRPr/>
          </a:p>
        </p:txBody>
      </p:sp>
      <p:sp>
        <p:nvSpPr>
          <p:cNvPr id="33" name="object 33"/>
          <p:cNvSpPr/>
          <p:nvPr/>
        </p:nvSpPr>
        <p:spPr>
          <a:xfrm>
            <a:off x="4998720" y="2337819"/>
            <a:ext cx="2665730" cy="908050"/>
          </a:xfrm>
          <a:custGeom>
            <a:avLst/>
            <a:gdLst/>
            <a:ahLst/>
            <a:cxnLst/>
            <a:rect l="l" t="t" r="r" b="b"/>
            <a:pathLst>
              <a:path w="2665729" h="908050">
                <a:moveTo>
                  <a:pt x="1332738" y="0"/>
                </a:moveTo>
                <a:lnTo>
                  <a:pt x="1223432" y="1504"/>
                </a:lnTo>
                <a:lnTo>
                  <a:pt x="1116560" y="5939"/>
                </a:lnTo>
                <a:lnTo>
                  <a:pt x="1012464" y="13189"/>
                </a:lnTo>
                <a:lnTo>
                  <a:pt x="911488" y="23136"/>
                </a:lnTo>
                <a:lnTo>
                  <a:pt x="813974" y="35664"/>
                </a:lnTo>
                <a:lnTo>
                  <a:pt x="720266" y="50655"/>
                </a:lnTo>
                <a:lnTo>
                  <a:pt x="630707" y="67994"/>
                </a:lnTo>
                <a:lnTo>
                  <a:pt x="545638" y="87563"/>
                </a:lnTo>
                <a:lnTo>
                  <a:pt x="465405" y="109245"/>
                </a:lnTo>
                <a:lnTo>
                  <a:pt x="390348" y="132924"/>
                </a:lnTo>
                <a:lnTo>
                  <a:pt x="320812" y="158483"/>
                </a:lnTo>
                <a:lnTo>
                  <a:pt x="257140" y="185805"/>
                </a:lnTo>
                <a:lnTo>
                  <a:pt x="199674" y="214773"/>
                </a:lnTo>
                <a:lnTo>
                  <a:pt x="148757" y="245270"/>
                </a:lnTo>
                <a:lnTo>
                  <a:pt x="104732" y="277181"/>
                </a:lnTo>
                <a:lnTo>
                  <a:pt x="67943" y="310387"/>
                </a:lnTo>
                <a:lnTo>
                  <a:pt x="38732" y="344772"/>
                </a:lnTo>
                <a:lnTo>
                  <a:pt x="17443" y="380219"/>
                </a:lnTo>
                <a:lnTo>
                  <a:pt x="4417" y="416612"/>
                </a:lnTo>
                <a:lnTo>
                  <a:pt x="0" y="453834"/>
                </a:lnTo>
                <a:lnTo>
                  <a:pt x="4417" y="491056"/>
                </a:lnTo>
                <a:lnTo>
                  <a:pt x="17443" y="527449"/>
                </a:lnTo>
                <a:lnTo>
                  <a:pt x="38732" y="562896"/>
                </a:lnTo>
                <a:lnTo>
                  <a:pt x="67943" y="597281"/>
                </a:lnTo>
                <a:lnTo>
                  <a:pt x="104732" y="630487"/>
                </a:lnTo>
                <a:lnTo>
                  <a:pt x="148757" y="662398"/>
                </a:lnTo>
                <a:lnTo>
                  <a:pt x="199674" y="692895"/>
                </a:lnTo>
                <a:lnTo>
                  <a:pt x="257140" y="721863"/>
                </a:lnTo>
                <a:lnTo>
                  <a:pt x="320812" y="749185"/>
                </a:lnTo>
                <a:lnTo>
                  <a:pt x="390348" y="774744"/>
                </a:lnTo>
                <a:lnTo>
                  <a:pt x="465405" y="798423"/>
                </a:lnTo>
                <a:lnTo>
                  <a:pt x="545638" y="820105"/>
                </a:lnTo>
                <a:lnTo>
                  <a:pt x="630707" y="839674"/>
                </a:lnTo>
                <a:lnTo>
                  <a:pt x="720266" y="857013"/>
                </a:lnTo>
                <a:lnTo>
                  <a:pt x="813974" y="872004"/>
                </a:lnTo>
                <a:lnTo>
                  <a:pt x="911488" y="884532"/>
                </a:lnTo>
                <a:lnTo>
                  <a:pt x="1012464" y="894479"/>
                </a:lnTo>
                <a:lnTo>
                  <a:pt x="1116560" y="901729"/>
                </a:lnTo>
                <a:lnTo>
                  <a:pt x="1223432" y="906164"/>
                </a:lnTo>
                <a:lnTo>
                  <a:pt x="1332738" y="907669"/>
                </a:lnTo>
                <a:lnTo>
                  <a:pt x="1442043" y="906164"/>
                </a:lnTo>
                <a:lnTo>
                  <a:pt x="1548915" y="901729"/>
                </a:lnTo>
                <a:lnTo>
                  <a:pt x="1653011" y="894479"/>
                </a:lnTo>
                <a:lnTo>
                  <a:pt x="1753987" y="884532"/>
                </a:lnTo>
                <a:lnTo>
                  <a:pt x="1851501" y="872004"/>
                </a:lnTo>
                <a:lnTo>
                  <a:pt x="1945209" y="857013"/>
                </a:lnTo>
                <a:lnTo>
                  <a:pt x="2034768" y="839674"/>
                </a:lnTo>
                <a:lnTo>
                  <a:pt x="2119837" y="820105"/>
                </a:lnTo>
                <a:lnTo>
                  <a:pt x="2200070" y="798423"/>
                </a:lnTo>
                <a:lnTo>
                  <a:pt x="2275127" y="774744"/>
                </a:lnTo>
                <a:lnTo>
                  <a:pt x="2344663" y="749185"/>
                </a:lnTo>
                <a:lnTo>
                  <a:pt x="2408335" y="721863"/>
                </a:lnTo>
                <a:lnTo>
                  <a:pt x="2465801" y="692895"/>
                </a:lnTo>
                <a:lnTo>
                  <a:pt x="2516718" y="662398"/>
                </a:lnTo>
                <a:lnTo>
                  <a:pt x="2560743" y="630487"/>
                </a:lnTo>
                <a:lnTo>
                  <a:pt x="2597532" y="597281"/>
                </a:lnTo>
                <a:lnTo>
                  <a:pt x="2626743" y="562896"/>
                </a:lnTo>
                <a:lnTo>
                  <a:pt x="2648032" y="527449"/>
                </a:lnTo>
                <a:lnTo>
                  <a:pt x="2661058" y="491056"/>
                </a:lnTo>
                <a:lnTo>
                  <a:pt x="2665476" y="453834"/>
                </a:lnTo>
                <a:lnTo>
                  <a:pt x="2661058" y="416612"/>
                </a:lnTo>
                <a:lnTo>
                  <a:pt x="2648032" y="380219"/>
                </a:lnTo>
                <a:lnTo>
                  <a:pt x="2626743" y="344772"/>
                </a:lnTo>
                <a:lnTo>
                  <a:pt x="2597532" y="310387"/>
                </a:lnTo>
                <a:lnTo>
                  <a:pt x="2560743" y="277181"/>
                </a:lnTo>
                <a:lnTo>
                  <a:pt x="2516718" y="245270"/>
                </a:lnTo>
                <a:lnTo>
                  <a:pt x="2465801" y="214773"/>
                </a:lnTo>
                <a:lnTo>
                  <a:pt x="2408335" y="185805"/>
                </a:lnTo>
                <a:lnTo>
                  <a:pt x="2344663" y="158483"/>
                </a:lnTo>
                <a:lnTo>
                  <a:pt x="2275127" y="132924"/>
                </a:lnTo>
                <a:lnTo>
                  <a:pt x="2200070" y="109245"/>
                </a:lnTo>
                <a:lnTo>
                  <a:pt x="2119837" y="87563"/>
                </a:lnTo>
                <a:lnTo>
                  <a:pt x="2034768" y="67994"/>
                </a:lnTo>
                <a:lnTo>
                  <a:pt x="1945209" y="50655"/>
                </a:lnTo>
                <a:lnTo>
                  <a:pt x="1851501" y="35664"/>
                </a:lnTo>
                <a:lnTo>
                  <a:pt x="1753987" y="23136"/>
                </a:lnTo>
                <a:lnTo>
                  <a:pt x="1653011" y="13189"/>
                </a:lnTo>
                <a:lnTo>
                  <a:pt x="1548915" y="5939"/>
                </a:lnTo>
                <a:lnTo>
                  <a:pt x="1442043" y="1504"/>
                </a:lnTo>
                <a:lnTo>
                  <a:pt x="1332738" y="0"/>
                </a:lnTo>
                <a:close/>
              </a:path>
            </a:pathLst>
          </a:custGeom>
          <a:solidFill>
            <a:srgbClr val="AA8468"/>
          </a:solidFill>
        </p:spPr>
        <p:txBody>
          <a:bodyPr wrap="square" lIns="0" tIns="0" rIns="0" bIns="0" rtlCol="0"/>
          <a:lstStyle/>
          <a:p>
            <a:endParaRPr/>
          </a:p>
        </p:txBody>
      </p:sp>
      <p:sp>
        <p:nvSpPr>
          <p:cNvPr id="34" name="object 34"/>
          <p:cNvSpPr/>
          <p:nvPr/>
        </p:nvSpPr>
        <p:spPr>
          <a:xfrm>
            <a:off x="6776466" y="4278629"/>
            <a:ext cx="3035935" cy="777240"/>
          </a:xfrm>
          <a:custGeom>
            <a:avLst/>
            <a:gdLst/>
            <a:ahLst/>
            <a:cxnLst/>
            <a:rect l="l" t="t" r="r" b="b"/>
            <a:pathLst>
              <a:path w="3035934" h="777239">
                <a:moveTo>
                  <a:pt x="2647188" y="0"/>
                </a:moveTo>
                <a:lnTo>
                  <a:pt x="388620" y="0"/>
                </a:lnTo>
                <a:lnTo>
                  <a:pt x="356746" y="1288"/>
                </a:lnTo>
                <a:lnTo>
                  <a:pt x="295229" y="11294"/>
                </a:lnTo>
                <a:lnTo>
                  <a:pt x="237351" y="30539"/>
                </a:lnTo>
                <a:lnTo>
                  <a:pt x="183911" y="58223"/>
                </a:lnTo>
                <a:lnTo>
                  <a:pt x="135709" y="93547"/>
                </a:lnTo>
                <a:lnTo>
                  <a:pt x="93547" y="135709"/>
                </a:lnTo>
                <a:lnTo>
                  <a:pt x="58223" y="183911"/>
                </a:lnTo>
                <a:lnTo>
                  <a:pt x="30539" y="237351"/>
                </a:lnTo>
                <a:lnTo>
                  <a:pt x="11294" y="295229"/>
                </a:lnTo>
                <a:lnTo>
                  <a:pt x="1288" y="356746"/>
                </a:lnTo>
                <a:lnTo>
                  <a:pt x="0" y="388620"/>
                </a:lnTo>
                <a:lnTo>
                  <a:pt x="1288" y="420493"/>
                </a:lnTo>
                <a:lnTo>
                  <a:pt x="11294" y="482010"/>
                </a:lnTo>
                <a:lnTo>
                  <a:pt x="30539" y="539888"/>
                </a:lnTo>
                <a:lnTo>
                  <a:pt x="58223" y="593328"/>
                </a:lnTo>
                <a:lnTo>
                  <a:pt x="93547" y="641530"/>
                </a:lnTo>
                <a:lnTo>
                  <a:pt x="135709" y="683692"/>
                </a:lnTo>
                <a:lnTo>
                  <a:pt x="183911" y="719016"/>
                </a:lnTo>
                <a:lnTo>
                  <a:pt x="237351" y="746700"/>
                </a:lnTo>
                <a:lnTo>
                  <a:pt x="295229" y="765945"/>
                </a:lnTo>
                <a:lnTo>
                  <a:pt x="356746" y="775951"/>
                </a:lnTo>
                <a:lnTo>
                  <a:pt x="388620" y="777240"/>
                </a:lnTo>
                <a:lnTo>
                  <a:pt x="2647188" y="777240"/>
                </a:lnTo>
                <a:lnTo>
                  <a:pt x="2710224" y="772153"/>
                </a:lnTo>
                <a:lnTo>
                  <a:pt x="2770022" y="757428"/>
                </a:lnTo>
                <a:lnTo>
                  <a:pt x="2825781" y="733863"/>
                </a:lnTo>
                <a:lnTo>
                  <a:pt x="2876702" y="702259"/>
                </a:lnTo>
                <a:lnTo>
                  <a:pt x="2921984" y="663416"/>
                </a:lnTo>
                <a:lnTo>
                  <a:pt x="2960827" y="618134"/>
                </a:lnTo>
                <a:lnTo>
                  <a:pt x="2992431" y="567213"/>
                </a:lnTo>
                <a:lnTo>
                  <a:pt x="3015996" y="511454"/>
                </a:lnTo>
                <a:lnTo>
                  <a:pt x="3030721" y="451656"/>
                </a:lnTo>
                <a:lnTo>
                  <a:pt x="3035808" y="388620"/>
                </a:lnTo>
                <a:lnTo>
                  <a:pt x="3034519" y="356746"/>
                </a:lnTo>
                <a:lnTo>
                  <a:pt x="3024513" y="295229"/>
                </a:lnTo>
                <a:lnTo>
                  <a:pt x="3005268" y="237351"/>
                </a:lnTo>
                <a:lnTo>
                  <a:pt x="2977584" y="183911"/>
                </a:lnTo>
                <a:lnTo>
                  <a:pt x="2942260" y="135709"/>
                </a:lnTo>
                <a:lnTo>
                  <a:pt x="2900098" y="93547"/>
                </a:lnTo>
                <a:lnTo>
                  <a:pt x="2851896" y="58223"/>
                </a:lnTo>
                <a:lnTo>
                  <a:pt x="2798456" y="30539"/>
                </a:lnTo>
                <a:lnTo>
                  <a:pt x="2740578" y="11294"/>
                </a:lnTo>
                <a:lnTo>
                  <a:pt x="2679061" y="1288"/>
                </a:lnTo>
                <a:lnTo>
                  <a:pt x="2647188" y="0"/>
                </a:lnTo>
                <a:close/>
              </a:path>
            </a:pathLst>
          </a:custGeom>
          <a:solidFill>
            <a:srgbClr val="92D050"/>
          </a:solidFill>
        </p:spPr>
        <p:txBody>
          <a:bodyPr wrap="square" lIns="0" tIns="0" rIns="0" bIns="0" rtlCol="0"/>
          <a:lstStyle/>
          <a:p>
            <a:endParaRPr/>
          </a:p>
        </p:txBody>
      </p:sp>
      <p:sp>
        <p:nvSpPr>
          <p:cNvPr id="35" name="object 35"/>
          <p:cNvSpPr/>
          <p:nvPr/>
        </p:nvSpPr>
        <p:spPr>
          <a:xfrm>
            <a:off x="6776466" y="4278629"/>
            <a:ext cx="3035935" cy="777240"/>
          </a:xfrm>
          <a:custGeom>
            <a:avLst/>
            <a:gdLst/>
            <a:ahLst/>
            <a:cxnLst/>
            <a:rect l="l" t="t" r="r" b="b"/>
            <a:pathLst>
              <a:path w="3035934" h="777239">
                <a:moveTo>
                  <a:pt x="0" y="388620"/>
                </a:moveTo>
                <a:lnTo>
                  <a:pt x="5086" y="325583"/>
                </a:lnTo>
                <a:lnTo>
                  <a:pt x="19812" y="265785"/>
                </a:lnTo>
                <a:lnTo>
                  <a:pt x="43376" y="210026"/>
                </a:lnTo>
                <a:lnTo>
                  <a:pt x="74980" y="159105"/>
                </a:lnTo>
                <a:lnTo>
                  <a:pt x="113823" y="113823"/>
                </a:lnTo>
                <a:lnTo>
                  <a:pt x="159105" y="74980"/>
                </a:lnTo>
                <a:lnTo>
                  <a:pt x="210026" y="43376"/>
                </a:lnTo>
                <a:lnTo>
                  <a:pt x="265785" y="19812"/>
                </a:lnTo>
                <a:lnTo>
                  <a:pt x="325583" y="5086"/>
                </a:lnTo>
                <a:lnTo>
                  <a:pt x="388620" y="0"/>
                </a:lnTo>
                <a:lnTo>
                  <a:pt x="2647188" y="0"/>
                </a:lnTo>
                <a:lnTo>
                  <a:pt x="2710224" y="5086"/>
                </a:lnTo>
                <a:lnTo>
                  <a:pt x="2770022" y="19812"/>
                </a:lnTo>
                <a:lnTo>
                  <a:pt x="2825781" y="43376"/>
                </a:lnTo>
                <a:lnTo>
                  <a:pt x="2876702" y="74980"/>
                </a:lnTo>
                <a:lnTo>
                  <a:pt x="2921984" y="113823"/>
                </a:lnTo>
                <a:lnTo>
                  <a:pt x="2960827" y="159105"/>
                </a:lnTo>
                <a:lnTo>
                  <a:pt x="2992431" y="210026"/>
                </a:lnTo>
                <a:lnTo>
                  <a:pt x="3015996" y="265785"/>
                </a:lnTo>
                <a:lnTo>
                  <a:pt x="3030721" y="325583"/>
                </a:lnTo>
                <a:lnTo>
                  <a:pt x="3035808" y="388620"/>
                </a:lnTo>
                <a:lnTo>
                  <a:pt x="3034519" y="420493"/>
                </a:lnTo>
                <a:lnTo>
                  <a:pt x="3024513" y="482010"/>
                </a:lnTo>
                <a:lnTo>
                  <a:pt x="3005268" y="539888"/>
                </a:lnTo>
                <a:lnTo>
                  <a:pt x="2977584" y="593328"/>
                </a:lnTo>
                <a:lnTo>
                  <a:pt x="2942260" y="641530"/>
                </a:lnTo>
                <a:lnTo>
                  <a:pt x="2900098" y="683692"/>
                </a:lnTo>
                <a:lnTo>
                  <a:pt x="2851896" y="719016"/>
                </a:lnTo>
                <a:lnTo>
                  <a:pt x="2798456" y="746700"/>
                </a:lnTo>
                <a:lnTo>
                  <a:pt x="2740578" y="765945"/>
                </a:lnTo>
                <a:lnTo>
                  <a:pt x="2679061" y="775951"/>
                </a:lnTo>
                <a:lnTo>
                  <a:pt x="2647188" y="777240"/>
                </a:lnTo>
                <a:lnTo>
                  <a:pt x="388620" y="777240"/>
                </a:lnTo>
                <a:lnTo>
                  <a:pt x="325583" y="772153"/>
                </a:lnTo>
                <a:lnTo>
                  <a:pt x="265785" y="757428"/>
                </a:lnTo>
                <a:lnTo>
                  <a:pt x="210026" y="733863"/>
                </a:lnTo>
                <a:lnTo>
                  <a:pt x="159105" y="702259"/>
                </a:lnTo>
                <a:lnTo>
                  <a:pt x="113823" y="663416"/>
                </a:lnTo>
                <a:lnTo>
                  <a:pt x="74980" y="618134"/>
                </a:lnTo>
                <a:lnTo>
                  <a:pt x="43376" y="567213"/>
                </a:lnTo>
                <a:lnTo>
                  <a:pt x="19811" y="511454"/>
                </a:lnTo>
                <a:lnTo>
                  <a:pt x="5086" y="451656"/>
                </a:lnTo>
                <a:lnTo>
                  <a:pt x="0" y="388620"/>
                </a:lnTo>
                <a:close/>
              </a:path>
            </a:pathLst>
          </a:custGeom>
          <a:ln w="28956">
            <a:solidFill>
              <a:srgbClr val="FFFFFF"/>
            </a:solidFill>
          </a:ln>
        </p:spPr>
        <p:txBody>
          <a:bodyPr wrap="square" lIns="0" tIns="0" rIns="0" bIns="0" rtlCol="0"/>
          <a:lstStyle/>
          <a:p>
            <a:endParaRPr/>
          </a:p>
        </p:txBody>
      </p:sp>
      <p:sp>
        <p:nvSpPr>
          <p:cNvPr id="36" name="object 36"/>
          <p:cNvSpPr/>
          <p:nvPr/>
        </p:nvSpPr>
        <p:spPr>
          <a:xfrm>
            <a:off x="2777489" y="4280153"/>
            <a:ext cx="3037840" cy="777240"/>
          </a:xfrm>
          <a:custGeom>
            <a:avLst/>
            <a:gdLst/>
            <a:ahLst/>
            <a:cxnLst/>
            <a:rect l="l" t="t" r="r" b="b"/>
            <a:pathLst>
              <a:path w="3037840" h="777239">
                <a:moveTo>
                  <a:pt x="2648712" y="0"/>
                </a:moveTo>
                <a:lnTo>
                  <a:pt x="388620" y="0"/>
                </a:lnTo>
                <a:lnTo>
                  <a:pt x="356746" y="1288"/>
                </a:lnTo>
                <a:lnTo>
                  <a:pt x="295229" y="11294"/>
                </a:lnTo>
                <a:lnTo>
                  <a:pt x="237351" y="30539"/>
                </a:lnTo>
                <a:lnTo>
                  <a:pt x="183911" y="58223"/>
                </a:lnTo>
                <a:lnTo>
                  <a:pt x="135709" y="93547"/>
                </a:lnTo>
                <a:lnTo>
                  <a:pt x="93547" y="135709"/>
                </a:lnTo>
                <a:lnTo>
                  <a:pt x="58223" y="183911"/>
                </a:lnTo>
                <a:lnTo>
                  <a:pt x="30539" y="237351"/>
                </a:lnTo>
                <a:lnTo>
                  <a:pt x="11294" y="295229"/>
                </a:lnTo>
                <a:lnTo>
                  <a:pt x="1288" y="356746"/>
                </a:lnTo>
                <a:lnTo>
                  <a:pt x="0" y="388620"/>
                </a:lnTo>
                <a:lnTo>
                  <a:pt x="1288" y="420493"/>
                </a:lnTo>
                <a:lnTo>
                  <a:pt x="11294" y="482010"/>
                </a:lnTo>
                <a:lnTo>
                  <a:pt x="30539" y="539888"/>
                </a:lnTo>
                <a:lnTo>
                  <a:pt x="58223" y="593328"/>
                </a:lnTo>
                <a:lnTo>
                  <a:pt x="93547" y="641530"/>
                </a:lnTo>
                <a:lnTo>
                  <a:pt x="135709" y="683692"/>
                </a:lnTo>
                <a:lnTo>
                  <a:pt x="183911" y="719016"/>
                </a:lnTo>
                <a:lnTo>
                  <a:pt x="237351" y="746700"/>
                </a:lnTo>
                <a:lnTo>
                  <a:pt x="295229" y="765945"/>
                </a:lnTo>
                <a:lnTo>
                  <a:pt x="356746" y="775951"/>
                </a:lnTo>
                <a:lnTo>
                  <a:pt x="388620" y="777240"/>
                </a:lnTo>
                <a:lnTo>
                  <a:pt x="2648712" y="777240"/>
                </a:lnTo>
                <a:lnTo>
                  <a:pt x="2711748" y="772153"/>
                </a:lnTo>
                <a:lnTo>
                  <a:pt x="2771546" y="757428"/>
                </a:lnTo>
                <a:lnTo>
                  <a:pt x="2827305" y="733863"/>
                </a:lnTo>
                <a:lnTo>
                  <a:pt x="2878226" y="702259"/>
                </a:lnTo>
                <a:lnTo>
                  <a:pt x="2923508" y="663416"/>
                </a:lnTo>
                <a:lnTo>
                  <a:pt x="2962351" y="618134"/>
                </a:lnTo>
                <a:lnTo>
                  <a:pt x="2993955" y="567213"/>
                </a:lnTo>
                <a:lnTo>
                  <a:pt x="3017520" y="511454"/>
                </a:lnTo>
                <a:lnTo>
                  <a:pt x="3032245" y="451656"/>
                </a:lnTo>
                <a:lnTo>
                  <a:pt x="3037332" y="388620"/>
                </a:lnTo>
                <a:lnTo>
                  <a:pt x="3036043" y="356746"/>
                </a:lnTo>
                <a:lnTo>
                  <a:pt x="3026037" y="295229"/>
                </a:lnTo>
                <a:lnTo>
                  <a:pt x="3006792" y="237351"/>
                </a:lnTo>
                <a:lnTo>
                  <a:pt x="2979108" y="183911"/>
                </a:lnTo>
                <a:lnTo>
                  <a:pt x="2943784" y="135709"/>
                </a:lnTo>
                <a:lnTo>
                  <a:pt x="2901622" y="93547"/>
                </a:lnTo>
                <a:lnTo>
                  <a:pt x="2853420" y="58223"/>
                </a:lnTo>
                <a:lnTo>
                  <a:pt x="2799980" y="30539"/>
                </a:lnTo>
                <a:lnTo>
                  <a:pt x="2742102" y="11294"/>
                </a:lnTo>
                <a:lnTo>
                  <a:pt x="2680585" y="1288"/>
                </a:lnTo>
                <a:lnTo>
                  <a:pt x="2648712" y="0"/>
                </a:lnTo>
                <a:close/>
              </a:path>
            </a:pathLst>
          </a:custGeom>
          <a:solidFill>
            <a:srgbClr val="92D050"/>
          </a:solidFill>
        </p:spPr>
        <p:txBody>
          <a:bodyPr wrap="square" lIns="0" tIns="0" rIns="0" bIns="0" rtlCol="0"/>
          <a:lstStyle/>
          <a:p>
            <a:endParaRPr/>
          </a:p>
        </p:txBody>
      </p:sp>
      <p:sp>
        <p:nvSpPr>
          <p:cNvPr id="37" name="object 37"/>
          <p:cNvSpPr/>
          <p:nvPr/>
        </p:nvSpPr>
        <p:spPr>
          <a:xfrm>
            <a:off x="2777489" y="4280153"/>
            <a:ext cx="3037840" cy="777240"/>
          </a:xfrm>
          <a:custGeom>
            <a:avLst/>
            <a:gdLst/>
            <a:ahLst/>
            <a:cxnLst/>
            <a:rect l="l" t="t" r="r" b="b"/>
            <a:pathLst>
              <a:path w="3037840" h="777239">
                <a:moveTo>
                  <a:pt x="0" y="388620"/>
                </a:moveTo>
                <a:lnTo>
                  <a:pt x="5086" y="325583"/>
                </a:lnTo>
                <a:lnTo>
                  <a:pt x="19812" y="265785"/>
                </a:lnTo>
                <a:lnTo>
                  <a:pt x="43376" y="210026"/>
                </a:lnTo>
                <a:lnTo>
                  <a:pt x="74980" y="159105"/>
                </a:lnTo>
                <a:lnTo>
                  <a:pt x="113823" y="113823"/>
                </a:lnTo>
                <a:lnTo>
                  <a:pt x="159105" y="74980"/>
                </a:lnTo>
                <a:lnTo>
                  <a:pt x="210026" y="43376"/>
                </a:lnTo>
                <a:lnTo>
                  <a:pt x="265785" y="19812"/>
                </a:lnTo>
                <a:lnTo>
                  <a:pt x="325583" y="5086"/>
                </a:lnTo>
                <a:lnTo>
                  <a:pt x="388620" y="0"/>
                </a:lnTo>
                <a:lnTo>
                  <a:pt x="2648712" y="0"/>
                </a:lnTo>
                <a:lnTo>
                  <a:pt x="2711748" y="5086"/>
                </a:lnTo>
                <a:lnTo>
                  <a:pt x="2771546" y="19812"/>
                </a:lnTo>
                <a:lnTo>
                  <a:pt x="2827305" y="43376"/>
                </a:lnTo>
                <a:lnTo>
                  <a:pt x="2878226" y="74980"/>
                </a:lnTo>
                <a:lnTo>
                  <a:pt x="2923508" y="113823"/>
                </a:lnTo>
                <a:lnTo>
                  <a:pt x="2962351" y="159105"/>
                </a:lnTo>
                <a:lnTo>
                  <a:pt x="2993955" y="210026"/>
                </a:lnTo>
                <a:lnTo>
                  <a:pt x="3017520" y="265785"/>
                </a:lnTo>
                <a:lnTo>
                  <a:pt x="3032245" y="325583"/>
                </a:lnTo>
                <a:lnTo>
                  <a:pt x="3037332" y="388620"/>
                </a:lnTo>
                <a:lnTo>
                  <a:pt x="3036043" y="420493"/>
                </a:lnTo>
                <a:lnTo>
                  <a:pt x="3026037" y="482010"/>
                </a:lnTo>
                <a:lnTo>
                  <a:pt x="3006792" y="539888"/>
                </a:lnTo>
                <a:lnTo>
                  <a:pt x="2979108" y="593328"/>
                </a:lnTo>
                <a:lnTo>
                  <a:pt x="2943784" y="641530"/>
                </a:lnTo>
                <a:lnTo>
                  <a:pt x="2901622" y="683692"/>
                </a:lnTo>
                <a:lnTo>
                  <a:pt x="2853420" y="719016"/>
                </a:lnTo>
                <a:lnTo>
                  <a:pt x="2799980" y="746700"/>
                </a:lnTo>
                <a:lnTo>
                  <a:pt x="2742102" y="765945"/>
                </a:lnTo>
                <a:lnTo>
                  <a:pt x="2680585" y="775951"/>
                </a:lnTo>
                <a:lnTo>
                  <a:pt x="2648712" y="777240"/>
                </a:lnTo>
                <a:lnTo>
                  <a:pt x="388620" y="777240"/>
                </a:lnTo>
                <a:lnTo>
                  <a:pt x="325583" y="772153"/>
                </a:lnTo>
                <a:lnTo>
                  <a:pt x="265785" y="757428"/>
                </a:lnTo>
                <a:lnTo>
                  <a:pt x="210026" y="733863"/>
                </a:lnTo>
                <a:lnTo>
                  <a:pt x="159105" y="702259"/>
                </a:lnTo>
                <a:lnTo>
                  <a:pt x="113823" y="663416"/>
                </a:lnTo>
                <a:lnTo>
                  <a:pt x="74980" y="618134"/>
                </a:lnTo>
                <a:lnTo>
                  <a:pt x="43376" y="567213"/>
                </a:lnTo>
                <a:lnTo>
                  <a:pt x="19811" y="511454"/>
                </a:lnTo>
                <a:lnTo>
                  <a:pt x="5086" y="451656"/>
                </a:lnTo>
                <a:lnTo>
                  <a:pt x="0" y="388620"/>
                </a:lnTo>
                <a:close/>
              </a:path>
            </a:pathLst>
          </a:custGeom>
          <a:ln w="28956">
            <a:solidFill>
              <a:srgbClr val="FFFFFF"/>
            </a:solidFill>
          </a:ln>
        </p:spPr>
        <p:txBody>
          <a:bodyPr wrap="square" lIns="0" tIns="0" rIns="0" bIns="0" rtlCol="0"/>
          <a:lstStyle/>
          <a:p>
            <a:endParaRPr/>
          </a:p>
        </p:txBody>
      </p:sp>
      <p:sp>
        <p:nvSpPr>
          <p:cNvPr id="38" name="object 38"/>
          <p:cNvSpPr/>
          <p:nvPr/>
        </p:nvSpPr>
        <p:spPr>
          <a:xfrm>
            <a:off x="7189470" y="3467861"/>
            <a:ext cx="2651760" cy="775970"/>
          </a:xfrm>
          <a:custGeom>
            <a:avLst/>
            <a:gdLst/>
            <a:ahLst/>
            <a:cxnLst/>
            <a:rect l="l" t="t" r="r" b="b"/>
            <a:pathLst>
              <a:path w="2651759" h="775970">
                <a:moveTo>
                  <a:pt x="2263902" y="0"/>
                </a:moveTo>
                <a:lnTo>
                  <a:pt x="387858" y="0"/>
                </a:lnTo>
                <a:lnTo>
                  <a:pt x="356047" y="1285"/>
                </a:lnTo>
                <a:lnTo>
                  <a:pt x="294650" y="11272"/>
                </a:lnTo>
                <a:lnTo>
                  <a:pt x="236884" y="30479"/>
                </a:lnTo>
                <a:lnTo>
                  <a:pt x="183549" y="58109"/>
                </a:lnTo>
                <a:lnTo>
                  <a:pt x="135443" y="93363"/>
                </a:lnTo>
                <a:lnTo>
                  <a:pt x="93363" y="135443"/>
                </a:lnTo>
                <a:lnTo>
                  <a:pt x="58109" y="183549"/>
                </a:lnTo>
                <a:lnTo>
                  <a:pt x="30479" y="236884"/>
                </a:lnTo>
                <a:lnTo>
                  <a:pt x="11272" y="294650"/>
                </a:lnTo>
                <a:lnTo>
                  <a:pt x="1285" y="356047"/>
                </a:lnTo>
                <a:lnTo>
                  <a:pt x="0" y="387857"/>
                </a:lnTo>
                <a:lnTo>
                  <a:pt x="1285" y="419668"/>
                </a:lnTo>
                <a:lnTo>
                  <a:pt x="11272" y="481065"/>
                </a:lnTo>
                <a:lnTo>
                  <a:pt x="30479" y="538831"/>
                </a:lnTo>
                <a:lnTo>
                  <a:pt x="58109" y="592166"/>
                </a:lnTo>
                <a:lnTo>
                  <a:pt x="93363" y="640272"/>
                </a:lnTo>
                <a:lnTo>
                  <a:pt x="135443" y="682352"/>
                </a:lnTo>
                <a:lnTo>
                  <a:pt x="183549" y="717606"/>
                </a:lnTo>
                <a:lnTo>
                  <a:pt x="236884" y="745236"/>
                </a:lnTo>
                <a:lnTo>
                  <a:pt x="294650" y="764443"/>
                </a:lnTo>
                <a:lnTo>
                  <a:pt x="356047" y="774430"/>
                </a:lnTo>
                <a:lnTo>
                  <a:pt x="387858" y="775715"/>
                </a:lnTo>
                <a:lnTo>
                  <a:pt x="2263902" y="775715"/>
                </a:lnTo>
                <a:lnTo>
                  <a:pt x="2326815" y="770639"/>
                </a:lnTo>
                <a:lnTo>
                  <a:pt x="2386496" y="755943"/>
                </a:lnTo>
                <a:lnTo>
                  <a:pt x="2442146" y="732424"/>
                </a:lnTo>
                <a:lnTo>
                  <a:pt x="2492967" y="700882"/>
                </a:lnTo>
                <a:lnTo>
                  <a:pt x="2538160" y="662116"/>
                </a:lnTo>
                <a:lnTo>
                  <a:pt x="2576926" y="616923"/>
                </a:lnTo>
                <a:lnTo>
                  <a:pt x="2608468" y="566102"/>
                </a:lnTo>
                <a:lnTo>
                  <a:pt x="2631987" y="510452"/>
                </a:lnTo>
                <a:lnTo>
                  <a:pt x="2646683" y="450771"/>
                </a:lnTo>
                <a:lnTo>
                  <a:pt x="2651760" y="387857"/>
                </a:lnTo>
                <a:lnTo>
                  <a:pt x="2650474" y="356047"/>
                </a:lnTo>
                <a:lnTo>
                  <a:pt x="2640487" y="294650"/>
                </a:lnTo>
                <a:lnTo>
                  <a:pt x="2621280" y="236884"/>
                </a:lnTo>
                <a:lnTo>
                  <a:pt x="2593650" y="183549"/>
                </a:lnTo>
                <a:lnTo>
                  <a:pt x="2558396" y="135443"/>
                </a:lnTo>
                <a:lnTo>
                  <a:pt x="2516316" y="93363"/>
                </a:lnTo>
                <a:lnTo>
                  <a:pt x="2468210" y="58109"/>
                </a:lnTo>
                <a:lnTo>
                  <a:pt x="2414875" y="30479"/>
                </a:lnTo>
                <a:lnTo>
                  <a:pt x="2357109" y="11272"/>
                </a:lnTo>
                <a:lnTo>
                  <a:pt x="2295712" y="1285"/>
                </a:lnTo>
                <a:lnTo>
                  <a:pt x="2263902" y="0"/>
                </a:lnTo>
                <a:close/>
              </a:path>
            </a:pathLst>
          </a:custGeom>
          <a:solidFill>
            <a:srgbClr val="FFC1DA"/>
          </a:solidFill>
        </p:spPr>
        <p:txBody>
          <a:bodyPr wrap="square" lIns="0" tIns="0" rIns="0" bIns="0" rtlCol="0"/>
          <a:lstStyle/>
          <a:p>
            <a:endParaRPr/>
          </a:p>
        </p:txBody>
      </p:sp>
      <p:sp>
        <p:nvSpPr>
          <p:cNvPr id="39" name="object 39"/>
          <p:cNvSpPr/>
          <p:nvPr/>
        </p:nvSpPr>
        <p:spPr>
          <a:xfrm>
            <a:off x="7189470" y="3467861"/>
            <a:ext cx="2651760" cy="775970"/>
          </a:xfrm>
          <a:custGeom>
            <a:avLst/>
            <a:gdLst/>
            <a:ahLst/>
            <a:cxnLst/>
            <a:rect l="l" t="t" r="r" b="b"/>
            <a:pathLst>
              <a:path w="2651759" h="775970">
                <a:moveTo>
                  <a:pt x="0" y="387857"/>
                </a:moveTo>
                <a:lnTo>
                  <a:pt x="5076" y="324944"/>
                </a:lnTo>
                <a:lnTo>
                  <a:pt x="19772" y="265263"/>
                </a:lnTo>
                <a:lnTo>
                  <a:pt x="43291" y="209613"/>
                </a:lnTo>
                <a:lnTo>
                  <a:pt x="74833" y="158792"/>
                </a:lnTo>
                <a:lnTo>
                  <a:pt x="113599" y="113599"/>
                </a:lnTo>
                <a:lnTo>
                  <a:pt x="158792" y="74833"/>
                </a:lnTo>
                <a:lnTo>
                  <a:pt x="209613" y="43291"/>
                </a:lnTo>
                <a:lnTo>
                  <a:pt x="265263" y="19772"/>
                </a:lnTo>
                <a:lnTo>
                  <a:pt x="324944" y="5076"/>
                </a:lnTo>
                <a:lnTo>
                  <a:pt x="387858" y="0"/>
                </a:lnTo>
                <a:lnTo>
                  <a:pt x="2263902" y="0"/>
                </a:lnTo>
                <a:lnTo>
                  <a:pt x="2326815" y="5076"/>
                </a:lnTo>
                <a:lnTo>
                  <a:pt x="2386496" y="19772"/>
                </a:lnTo>
                <a:lnTo>
                  <a:pt x="2442146" y="43291"/>
                </a:lnTo>
                <a:lnTo>
                  <a:pt x="2492967" y="74833"/>
                </a:lnTo>
                <a:lnTo>
                  <a:pt x="2538160" y="113599"/>
                </a:lnTo>
                <a:lnTo>
                  <a:pt x="2576926" y="158792"/>
                </a:lnTo>
                <a:lnTo>
                  <a:pt x="2608468" y="209613"/>
                </a:lnTo>
                <a:lnTo>
                  <a:pt x="2631987" y="265263"/>
                </a:lnTo>
                <a:lnTo>
                  <a:pt x="2646683" y="324944"/>
                </a:lnTo>
                <a:lnTo>
                  <a:pt x="2651760" y="387857"/>
                </a:lnTo>
                <a:lnTo>
                  <a:pt x="2650474" y="419668"/>
                </a:lnTo>
                <a:lnTo>
                  <a:pt x="2640487" y="481065"/>
                </a:lnTo>
                <a:lnTo>
                  <a:pt x="2621280" y="538831"/>
                </a:lnTo>
                <a:lnTo>
                  <a:pt x="2593650" y="592166"/>
                </a:lnTo>
                <a:lnTo>
                  <a:pt x="2558396" y="640272"/>
                </a:lnTo>
                <a:lnTo>
                  <a:pt x="2516316" y="682352"/>
                </a:lnTo>
                <a:lnTo>
                  <a:pt x="2468210" y="717606"/>
                </a:lnTo>
                <a:lnTo>
                  <a:pt x="2414875" y="745236"/>
                </a:lnTo>
                <a:lnTo>
                  <a:pt x="2357109" y="764443"/>
                </a:lnTo>
                <a:lnTo>
                  <a:pt x="2295712" y="774430"/>
                </a:lnTo>
                <a:lnTo>
                  <a:pt x="2263902" y="775715"/>
                </a:lnTo>
                <a:lnTo>
                  <a:pt x="387858" y="775715"/>
                </a:lnTo>
                <a:lnTo>
                  <a:pt x="324944" y="770639"/>
                </a:lnTo>
                <a:lnTo>
                  <a:pt x="265263" y="755943"/>
                </a:lnTo>
                <a:lnTo>
                  <a:pt x="209613" y="732424"/>
                </a:lnTo>
                <a:lnTo>
                  <a:pt x="158792" y="700882"/>
                </a:lnTo>
                <a:lnTo>
                  <a:pt x="113599" y="662116"/>
                </a:lnTo>
                <a:lnTo>
                  <a:pt x="74833" y="616923"/>
                </a:lnTo>
                <a:lnTo>
                  <a:pt x="43291" y="566102"/>
                </a:lnTo>
                <a:lnTo>
                  <a:pt x="19772" y="510452"/>
                </a:lnTo>
                <a:lnTo>
                  <a:pt x="5076" y="450771"/>
                </a:lnTo>
                <a:lnTo>
                  <a:pt x="0" y="387857"/>
                </a:lnTo>
                <a:close/>
              </a:path>
            </a:pathLst>
          </a:custGeom>
          <a:ln w="28956">
            <a:solidFill>
              <a:srgbClr val="FFFFFF"/>
            </a:solidFill>
          </a:ln>
        </p:spPr>
        <p:txBody>
          <a:bodyPr wrap="square" lIns="0" tIns="0" rIns="0" bIns="0" rtlCol="0"/>
          <a:lstStyle/>
          <a:p>
            <a:endParaRPr/>
          </a:p>
        </p:txBody>
      </p:sp>
      <p:sp>
        <p:nvSpPr>
          <p:cNvPr id="40" name="object 40"/>
          <p:cNvSpPr/>
          <p:nvPr/>
        </p:nvSpPr>
        <p:spPr>
          <a:xfrm>
            <a:off x="2777489" y="3469385"/>
            <a:ext cx="3037840" cy="775970"/>
          </a:xfrm>
          <a:custGeom>
            <a:avLst/>
            <a:gdLst/>
            <a:ahLst/>
            <a:cxnLst/>
            <a:rect l="l" t="t" r="r" b="b"/>
            <a:pathLst>
              <a:path w="3037840" h="775970">
                <a:moveTo>
                  <a:pt x="2649474" y="0"/>
                </a:moveTo>
                <a:lnTo>
                  <a:pt x="387858" y="0"/>
                </a:lnTo>
                <a:lnTo>
                  <a:pt x="356047" y="1285"/>
                </a:lnTo>
                <a:lnTo>
                  <a:pt x="294650" y="11272"/>
                </a:lnTo>
                <a:lnTo>
                  <a:pt x="236884" y="30479"/>
                </a:lnTo>
                <a:lnTo>
                  <a:pt x="183549" y="58109"/>
                </a:lnTo>
                <a:lnTo>
                  <a:pt x="135443" y="93363"/>
                </a:lnTo>
                <a:lnTo>
                  <a:pt x="93363" y="135443"/>
                </a:lnTo>
                <a:lnTo>
                  <a:pt x="58109" y="183549"/>
                </a:lnTo>
                <a:lnTo>
                  <a:pt x="30479" y="236884"/>
                </a:lnTo>
                <a:lnTo>
                  <a:pt x="11272" y="294650"/>
                </a:lnTo>
                <a:lnTo>
                  <a:pt x="1285" y="356047"/>
                </a:lnTo>
                <a:lnTo>
                  <a:pt x="0" y="387857"/>
                </a:lnTo>
                <a:lnTo>
                  <a:pt x="1285" y="419668"/>
                </a:lnTo>
                <a:lnTo>
                  <a:pt x="11272" y="481065"/>
                </a:lnTo>
                <a:lnTo>
                  <a:pt x="30479" y="538831"/>
                </a:lnTo>
                <a:lnTo>
                  <a:pt x="58109" y="592166"/>
                </a:lnTo>
                <a:lnTo>
                  <a:pt x="93363" y="640272"/>
                </a:lnTo>
                <a:lnTo>
                  <a:pt x="135443" y="682352"/>
                </a:lnTo>
                <a:lnTo>
                  <a:pt x="183549" y="717606"/>
                </a:lnTo>
                <a:lnTo>
                  <a:pt x="236884" y="745236"/>
                </a:lnTo>
                <a:lnTo>
                  <a:pt x="294650" y="764443"/>
                </a:lnTo>
                <a:lnTo>
                  <a:pt x="356047" y="774430"/>
                </a:lnTo>
                <a:lnTo>
                  <a:pt x="387858" y="775715"/>
                </a:lnTo>
                <a:lnTo>
                  <a:pt x="2649474" y="775715"/>
                </a:lnTo>
                <a:lnTo>
                  <a:pt x="2712387" y="770639"/>
                </a:lnTo>
                <a:lnTo>
                  <a:pt x="2772068" y="755943"/>
                </a:lnTo>
                <a:lnTo>
                  <a:pt x="2827718" y="732424"/>
                </a:lnTo>
                <a:lnTo>
                  <a:pt x="2878539" y="700882"/>
                </a:lnTo>
                <a:lnTo>
                  <a:pt x="2923732" y="662116"/>
                </a:lnTo>
                <a:lnTo>
                  <a:pt x="2962498" y="616923"/>
                </a:lnTo>
                <a:lnTo>
                  <a:pt x="2994040" y="566102"/>
                </a:lnTo>
                <a:lnTo>
                  <a:pt x="3017559" y="510452"/>
                </a:lnTo>
                <a:lnTo>
                  <a:pt x="3032255" y="450771"/>
                </a:lnTo>
                <a:lnTo>
                  <a:pt x="3037332" y="387857"/>
                </a:lnTo>
                <a:lnTo>
                  <a:pt x="3036046" y="356047"/>
                </a:lnTo>
                <a:lnTo>
                  <a:pt x="3026059" y="294650"/>
                </a:lnTo>
                <a:lnTo>
                  <a:pt x="3006852" y="236884"/>
                </a:lnTo>
                <a:lnTo>
                  <a:pt x="2979222" y="183549"/>
                </a:lnTo>
                <a:lnTo>
                  <a:pt x="2943968" y="135443"/>
                </a:lnTo>
                <a:lnTo>
                  <a:pt x="2901888" y="93363"/>
                </a:lnTo>
                <a:lnTo>
                  <a:pt x="2853782" y="58109"/>
                </a:lnTo>
                <a:lnTo>
                  <a:pt x="2800447" y="30479"/>
                </a:lnTo>
                <a:lnTo>
                  <a:pt x="2742681" y="11272"/>
                </a:lnTo>
                <a:lnTo>
                  <a:pt x="2681284" y="1285"/>
                </a:lnTo>
                <a:lnTo>
                  <a:pt x="2649474" y="0"/>
                </a:lnTo>
                <a:close/>
              </a:path>
            </a:pathLst>
          </a:custGeom>
          <a:solidFill>
            <a:srgbClr val="FFC1DA"/>
          </a:solidFill>
        </p:spPr>
        <p:txBody>
          <a:bodyPr wrap="square" lIns="0" tIns="0" rIns="0" bIns="0" rtlCol="0"/>
          <a:lstStyle/>
          <a:p>
            <a:endParaRPr/>
          </a:p>
        </p:txBody>
      </p:sp>
      <p:sp>
        <p:nvSpPr>
          <p:cNvPr id="41" name="object 41"/>
          <p:cNvSpPr/>
          <p:nvPr/>
        </p:nvSpPr>
        <p:spPr>
          <a:xfrm>
            <a:off x="2777489" y="3469385"/>
            <a:ext cx="3037840" cy="775970"/>
          </a:xfrm>
          <a:custGeom>
            <a:avLst/>
            <a:gdLst/>
            <a:ahLst/>
            <a:cxnLst/>
            <a:rect l="l" t="t" r="r" b="b"/>
            <a:pathLst>
              <a:path w="3037840" h="775970">
                <a:moveTo>
                  <a:pt x="0" y="387857"/>
                </a:moveTo>
                <a:lnTo>
                  <a:pt x="5076" y="324944"/>
                </a:lnTo>
                <a:lnTo>
                  <a:pt x="19772" y="265263"/>
                </a:lnTo>
                <a:lnTo>
                  <a:pt x="43291" y="209613"/>
                </a:lnTo>
                <a:lnTo>
                  <a:pt x="74833" y="158792"/>
                </a:lnTo>
                <a:lnTo>
                  <a:pt x="113599" y="113599"/>
                </a:lnTo>
                <a:lnTo>
                  <a:pt x="158792" y="74833"/>
                </a:lnTo>
                <a:lnTo>
                  <a:pt x="209613" y="43291"/>
                </a:lnTo>
                <a:lnTo>
                  <a:pt x="265263" y="19772"/>
                </a:lnTo>
                <a:lnTo>
                  <a:pt x="324944" y="5076"/>
                </a:lnTo>
                <a:lnTo>
                  <a:pt x="387858" y="0"/>
                </a:lnTo>
                <a:lnTo>
                  <a:pt x="2649474" y="0"/>
                </a:lnTo>
                <a:lnTo>
                  <a:pt x="2712387" y="5076"/>
                </a:lnTo>
                <a:lnTo>
                  <a:pt x="2772068" y="19772"/>
                </a:lnTo>
                <a:lnTo>
                  <a:pt x="2827718" y="43291"/>
                </a:lnTo>
                <a:lnTo>
                  <a:pt x="2878539" y="74833"/>
                </a:lnTo>
                <a:lnTo>
                  <a:pt x="2923732" y="113599"/>
                </a:lnTo>
                <a:lnTo>
                  <a:pt x="2962498" y="158792"/>
                </a:lnTo>
                <a:lnTo>
                  <a:pt x="2994040" y="209613"/>
                </a:lnTo>
                <a:lnTo>
                  <a:pt x="3017559" y="265263"/>
                </a:lnTo>
                <a:lnTo>
                  <a:pt x="3032255" y="324944"/>
                </a:lnTo>
                <a:lnTo>
                  <a:pt x="3037332" y="387857"/>
                </a:lnTo>
                <a:lnTo>
                  <a:pt x="3036046" y="419668"/>
                </a:lnTo>
                <a:lnTo>
                  <a:pt x="3026059" y="481065"/>
                </a:lnTo>
                <a:lnTo>
                  <a:pt x="3006852" y="538831"/>
                </a:lnTo>
                <a:lnTo>
                  <a:pt x="2979222" y="592166"/>
                </a:lnTo>
                <a:lnTo>
                  <a:pt x="2943968" y="640272"/>
                </a:lnTo>
                <a:lnTo>
                  <a:pt x="2901888" y="682352"/>
                </a:lnTo>
                <a:lnTo>
                  <a:pt x="2853782" y="717606"/>
                </a:lnTo>
                <a:lnTo>
                  <a:pt x="2800447" y="745236"/>
                </a:lnTo>
                <a:lnTo>
                  <a:pt x="2742681" y="764443"/>
                </a:lnTo>
                <a:lnTo>
                  <a:pt x="2681284" y="774430"/>
                </a:lnTo>
                <a:lnTo>
                  <a:pt x="2649474" y="775715"/>
                </a:lnTo>
                <a:lnTo>
                  <a:pt x="387858" y="775715"/>
                </a:lnTo>
                <a:lnTo>
                  <a:pt x="324944" y="770639"/>
                </a:lnTo>
                <a:lnTo>
                  <a:pt x="265263" y="755943"/>
                </a:lnTo>
                <a:lnTo>
                  <a:pt x="209613" y="732424"/>
                </a:lnTo>
                <a:lnTo>
                  <a:pt x="158792" y="700882"/>
                </a:lnTo>
                <a:lnTo>
                  <a:pt x="113599" y="662116"/>
                </a:lnTo>
                <a:lnTo>
                  <a:pt x="74833" y="616923"/>
                </a:lnTo>
                <a:lnTo>
                  <a:pt x="43291" y="566102"/>
                </a:lnTo>
                <a:lnTo>
                  <a:pt x="19772" y="510452"/>
                </a:lnTo>
                <a:lnTo>
                  <a:pt x="5076" y="450771"/>
                </a:lnTo>
                <a:lnTo>
                  <a:pt x="0" y="387857"/>
                </a:lnTo>
                <a:close/>
              </a:path>
            </a:pathLst>
          </a:custGeom>
          <a:ln w="28956">
            <a:solidFill>
              <a:srgbClr val="FFFFFF"/>
            </a:solidFill>
          </a:ln>
        </p:spPr>
        <p:txBody>
          <a:bodyPr wrap="square" lIns="0" tIns="0" rIns="0" bIns="0" rtlCol="0"/>
          <a:lstStyle/>
          <a:p>
            <a:endParaRPr/>
          </a:p>
        </p:txBody>
      </p:sp>
      <p:sp>
        <p:nvSpPr>
          <p:cNvPr id="42" name="object 42"/>
          <p:cNvSpPr/>
          <p:nvPr/>
        </p:nvSpPr>
        <p:spPr>
          <a:xfrm>
            <a:off x="6776466" y="2661667"/>
            <a:ext cx="3035935" cy="775970"/>
          </a:xfrm>
          <a:custGeom>
            <a:avLst/>
            <a:gdLst/>
            <a:ahLst/>
            <a:cxnLst/>
            <a:rect l="l" t="t" r="r" b="b"/>
            <a:pathLst>
              <a:path w="3035934" h="775970">
                <a:moveTo>
                  <a:pt x="2647950" y="0"/>
                </a:moveTo>
                <a:lnTo>
                  <a:pt x="387858" y="0"/>
                </a:lnTo>
                <a:lnTo>
                  <a:pt x="356047" y="1285"/>
                </a:lnTo>
                <a:lnTo>
                  <a:pt x="294650" y="11272"/>
                </a:lnTo>
                <a:lnTo>
                  <a:pt x="236884" y="30479"/>
                </a:lnTo>
                <a:lnTo>
                  <a:pt x="183549" y="58109"/>
                </a:lnTo>
                <a:lnTo>
                  <a:pt x="135443" y="93363"/>
                </a:lnTo>
                <a:lnTo>
                  <a:pt x="93363" y="135443"/>
                </a:lnTo>
                <a:lnTo>
                  <a:pt x="58109" y="183549"/>
                </a:lnTo>
                <a:lnTo>
                  <a:pt x="30479" y="236884"/>
                </a:lnTo>
                <a:lnTo>
                  <a:pt x="11272" y="294650"/>
                </a:lnTo>
                <a:lnTo>
                  <a:pt x="1285" y="356047"/>
                </a:lnTo>
                <a:lnTo>
                  <a:pt x="0" y="387858"/>
                </a:lnTo>
                <a:lnTo>
                  <a:pt x="1285" y="419668"/>
                </a:lnTo>
                <a:lnTo>
                  <a:pt x="11272" y="481065"/>
                </a:lnTo>
                <a:lnTo>
                  <a:pt x="30479" y="538831"/>
                </a:lnTo>
                <a:lnTo>
                  <a:pt x="58109" y="592166"/>
                </a:lnTo>
                <a:lnTo>
                  <a:pt x="93363" y="640272"/>
                </a:lnTo>
                <a:lnTo>
                  <a:pt x="135443" y="682352"/>
                </a:lnTo>
                <a:lnTo>
                  <a:pt x="183549" y="717606"/>
                </a:lnTo>
                <a:lnTo>
                  <a:pt x="236884" y="745236"/>
                </a:lnTo>
                <a:lnTo>
                  <a:pt x="294650" y="764443"/>
                </a:lnTo>
                <a:lnTo>
                  <a:pt x="356047" y="774430"/>
                </a:lnTo>
                <a:lnTo>
                  <a:pt x="387858" y="775716"/>
                </a:lnTo>
                <a:lnTo>
                  <a:pt x="2647950" y="775716"/>
                </a:lnTo>
                <a:lnTo>
                  <a:pt x="2710863" y="770639"/>
                </a:lnTo>
                <a:lnTo>
                  <a:pt x="2770544" y="755943"/>
                </a:lnTo>
                <a:lnTo>
                  <a:pt x="2826194" y="732424"/>
                </a:lnTo>
                <a:lnTo>
                  <a:pt x="2877015" y="700882"/>
                </a:lnTo>
                <a:lnTo>
                  <a:pt x="2922208" y="662116"/>
                </a:lnTo>
                <a:lnTo>
                  <a:pt x="2960974" y="616923"/>
                </a:lnTo>
                <a:lnTo>
                  <a:pt x="2992516" y="566102"/>
                </a:lnTo>
                <a:lnTo>
                  <a:pt x="3016035" y="510452"/>
                </a:lnTo>
                <a:lnTo>
                  <a:pt x="3030731" y="450771"/>
                </a:lnTo>
                <a:lnTo>
                  <a:pt x="3035808" y="387858"/>
                </a:lnTo>
                <a:lnTo>
                  <a:pt x="3034522" y="356047"/>
                </a:lnTo>
                <a:lnTo>
                  <a:pt x="3024535" y="294650"/>
                </a:lnTo>
                <a:lnTo>
                  <a:pt x="3005328" y="236884"/>
                </a:lnTo>
                <a:lnTo>
                  <a:pt x="2977698" y="183549"/>
                </a:lnTo>
                <a:lnTo>
                  <a:pt x="2942444" y="135443"/>
                </a:lnTo>
                <a:lnTo>
                  <a:pt x="2900364" y="93363"/>
                </a:lnTo>
                <a:lnTo>
                  <a:pt x="2852258" y="58109"/>
                </a:lnTo>
                <a:lnTo>
                  <a:pt x="2798923" y="30479"/>
                </a:lnTo>
                <a:lnTo>
                  <a:pt x="2741157" y="11272"/>
                </a:lnTo>
                <a:lnTo>
                  <a:pt x="2679760" y="1285"/>
                </a:lnTo>
                <a:lnTo>
                  <a:pt x="2647950" y="0"/>
                </a:lnTo>
                <a:close/>
              </a:path>
            </a:pathLst>
          </a:custGeom>
          <a:solidFill>
            <a:srgbClr val="FF9966"/>
          </a:solidFill>
        </p:spPr>
        <p:txBody>
          <a:bodyPr wrap="square" lIns="0" tIns="0" rIns="0" bIns="0" rtlCol="0"/>
          <a:lstStyle/>
          <a:p>
            <a:endParaRPr/>
          </a:p>
        </p:txBody>
      </p:sp>
      <p:sp>
        <p:nvSpPr>
          <p:cNvPr id="43" name="object 43"/>
          <p:cNvSpPr/>
          <p:nvPr/>
        </p:nvSpPr>
        <p:spPr>
          <a:xfrm>
            <a:off x="6776466" y="2661667"/>
            <a:ext cx="3035935" cy="775970"/>
          </a:xfrm>
          <a:custGeom>
            <a:avLst/>
            <a:gdLst/>
            <a:ahLst/>
            <a:cxnLst/>
            <a:rect l="l" t="t" r="r" b="b"/>
            <a:pathLst>
              <a:path w="3035934" h="775970">
                <a:moveTo>
                  <a:pt x="0" y="387858"/>
                </a:moveTo>
                <a:lnTo>
                  <a:pt x="5076" y="324944"/>
                </a:lnTo>
                <a:lnTo>
                  <a:pt x="19772" y="265263"/>
                </a:lnTo>
                <a:lnTo>
                  <a:pt x="43291" y="209613"/>
                </a:lnTo>
                <a:lnTo>
                  <a:pt x="74833" y="158792"/>
                </a:lnTo>
                <a:lnTo>
                  <a:pt x="113599" y="113599"/>
                </a:lnTo>
                <a:lnTo>
                  <a:pt x="158792" y="74833"/>
                </a:lnTo>
                <a:lnTo>
                  <a:pt x="209613" y="43291"/>
                </a:lnTo>
                <a:lnTo>
                  <a:pt x="265263" y="19772"/>
                </a:lnTo>
                <a:lnTo>
                  <a:pt x="324944" y="5076"/>
                </a:lnTo>
                <a:lnTo>
                  <a:pt x="387858" y="0"/>
                </a:lnTo>
                <a:lnTo>
                  <a:pt x="2647950" y="0"/>
                </a:lnTo>
                <a:lnTo>
                  <a:pt x="2710863" y="5076"/>
                </a:lnTo>
                <a:lnTo>
                  <a:pt x="2770544" y="19772"/>
                </a:lnTo>
                <a:lnTo>
                  <a:pt x="2826194" y="43291"/>
                </a:lnTo>
                <a:lnTo>
                  <a:pt x="2877015" y="74833"/>
                </a:lnTo>
                <a:lnTo>
                  <a:pt x="2922208" y="113599"/>
                </a:lnTo>
                <a:lnTo>
                  <a:pt x="2960974" y="158792"/>
                </a:lnTo>
                <a:lnTo>
                  <a:pt x="2992516" y="209613"/>
                </a:lnTo>
                <a:lnTo>
                  <a:pt x="3016035" y="265263"/>
                </a:lnTo>
                <a:lnTo>
                  <a:pt x="3030731" y="324944"/>
                </a:lnTo>
                <a:lnTo>
                  <a:pt x="3035808" y="387858"/>
                </a:lnTo>
                <a:lnTo>
                  <a:pt x="3030731" y="450771"/>
                </a:lnTo>
                <a:lnTo>
                  <a:pt x="3016035" y="510452"/>
                </a:lnTo>
                <a:lnTo>
                  <a:pt x="2992516" y="566102"/>
                </a:lnTo>
                <a:lnTo>
                  <a:pt x="2960974" y="616923"/>
                </a:lnTo>
                <a:lnTo>
                  <a:pt x="2922208" y="662116"/>
                </a:lnTo>
                <a:lnTo>
                  <a:pt x="2877015" y="700882"/>
                </a:lnTo>
                <a:lnTo>
                  <a:pt x="2826194" y="732424"/>
                </a:lnTo>
                <a:lnTo>
                  <a:pt x="2770544" y="755943"/>
                </a:lnTo>
                <a:lnTo>
                  <a:pt x="2710863" y="770639"/>
                </a:lnTo>
                <a:lnTo>
                  <a:pt x="2647950" y="775716"/>
                </a:lnTo>
                <a:lnTo>
                  <a:pt x="387858" y="775716"/>
                </a:lnTo>
                <a:lnTo>
                  <a:pt x="324944" y="770639"/>
                </a:lnTo>
                <a:lnTo>
                  <a:pt x="265263" y="755943"/>
                </a:lnTo>
                <a:lnTo>
                  <a:pt x="209613" y="732424"/>
                </a:lnTo>
                <a:lnTo>
                  <a:pt x="158792" y="700882"/>
                </a:lnTo>
                <a:lnTo>
                  <a:pt x="113599" y="662116"/>
                </a:lnTo>
                <a:lnTo>
                  <a:pt x="74833" y="616923"/>
                </a:lnTo>
                <a:lnTo>
                  <a:pt x="43291" y="566102"/>
                </a:lnTo>
                <a:lnTo>
                  <a:pt x="19772" y="510452"/>
                </a:lnTo>
                <a:lnTo>
                  <a:pt x="5076" y="450771"/>
                </a:lnTo>
                <a:lnTo>
                  <a:pt x="1285" y="419668"/>
                </a:lnTo>
                <a:lnTo>
                  <a:pt x="0" y="387858"/>
                </a:lnTo>
                <a:close/>
              </a:path>
            </a:pathLst>
          </a:custGeom>
          <a:ln w="28956">
            <a:solidFill>
              <a:srgbClr val="FFFFFF"/>
            </a:solidFill>
          </a:ln>
        </p:spPr>
        <p:txBody>
          <a:bodyPr wrap="square" lIns="0" tIns="0" rIns="0" bIns="0" rtlCol="0"/>
          <a:lstStyle/>
          <a:p>
            <a:endParaRPr/>
          </a:p>
        </p:txBody>
      </p:sp>
      <p:sp>
        <p:nvSpPr>
          <p:cNvPr id="44" name="object 44"/>
          <p:cNvSpPr/>
          <p:nvPr/>
        </p:nvSpPr>
        <p:spPr>
          <a:xfrm>
            <a:off x="2777489" y="2663189"/>
            <a:ext cx="3037840" cy="775970"/>
          </a:xfrm>
          <a:custGeom>
            <a:avLst/>
            <a:gdLst/>
            <a:ahLst/>
            <a:cxnLst/>
            <a:rect l="l" t="t" r="r" b="b"/>
            <a:pathLst>
              <a:path w="3037840" h="775970">
                <a:moveTo>
                  <a:pt x="2649474" y="0"/>
                </a:moveTo>
                <a:lnTo>
                  <a:pt x="387858" y="0"/>
                </a:lnTo>
                <a:lnTo>
                  <a:pt x="356047" y="1285"/>
                </a:lnTo>
                <a:lnTo>
                  <a:pt x="294650" y="11272"/>
                </a:lnTo>
                <a:lnTo>
                  <a:pt x="236884" y="30479"/>
                </a:lnTo>
                <a:lnTo>
                  <a:pt x="183549" y="58109"/>
                </a:lnTo>
                <a:lnTo>
                  <a:pt x="135443" y="93363"/>
                </a:lnTo>
                <a:lnTo>
                  <a:pt x="93363" y="135443"/>
                </a:lnTo>
                <a:lnTo>
                  <a:pt x="58109" y="183549"/>
                </a:lnTo>
                <a:lnTo>
                  <a:pt x="30479" y="236884"/>
                </a:lnTo>
                <a:lnTo>
                  <a:pt x="11272" y="294650"/>
                </a:lnTo>
                <a:lnTo>
                  <a:pt x="1285" y="356047"/>
                </a:lnTo>
                <a:lnTo>
                  <a:pt x="0" y="387858"/>
                </a:lnTo>
                <a:lnTo>
                  <a:pt x="1285" y="419668"/>
                </a:lnTo>
                <a:lnTo>
                  <a:pt x="11272" y="481065"/>
                </a:lnTo>
                <a:lnTo>
                  <a:pt x="30479" y="538831"/>
                </a:lnTo>
                <a:lnTo>
                  <a:pt x="58109" y="592166"/>
                </a:lnTo>
                <a:lnTo>
                  <a:pt x="93363" y="640272"/>
                </a:lnTo>
                <a:lnTo>
                  <a:pt x="135443" y="682352"/>
                </a:lnTo>
                <a:lnTo>
                  <a:pt x="183549" y="717606"/>
                </a:lnTo>
                <a:lnTo>
                  <a:pt x="236884" y="745236"/>
                </a:lnTo>
                <a:lnTo>
                  <a:pt x="294650" y="764443"/>
                </a:lnTo>
                <a:lnTo>
                  <a:pt x="356047" y="774430"/>
                </a:lnTo>
                <a:lnTo>
                  <a:pt x="387858" y="775716"/>
                </a:lnTo>
                <a:lnTo>
                  <a:pt x="2649474" y="775716"/>
                </a:lnTo>
                <a:lnTo>
                  <a:pt x="2712387" y="770639"/>
                </a:lnTo>
                <a:lnTo>
                  <a:pt x="2772068" y="755943"/>
                </a:lnTo>
                <a:lnTo>
                  <a:pt x="2827718" y="732424"/>
                </a:lnTo>
                <a:lnTo>
                  <a:pt x="2878539" y="700882"/>
                </a:lnTo>
                <a:lnTo>
                  <a:pt x="2923732" y="662116"/>
                </a:lnTo>
                <a:lnTo>
                  <a:pt x="2962498" y="616923"/>
                </a:lnTo>
                <a:lnTo>
                  <a:pt x="2994040" y="566102"/>
                </a:lnTo>
                <a:lnTo>
                  <a:pt x="3017559" y="510452"/>
                </a:lnTo>
                <a:lnTo>
                  <a:pt x="3032255" y="450771"/>
                </a:lnTo>
                <a:lnTo>
                  <a:pt x="3037332" y="387858"/>
                </a:lnTo>
                <a:lnTo>
                  <a:pt x="3036046" y="356047"/>
                </a:lnTo>
                <a:lnTo>
                  <a:pt x="3026059" y="294650"/>
                </a:lnTo>
                <a:lnTo>
                  <a:pt x="3006852" y="236884"/>
                </a:lnTo>
                <a:lnTo>
                  <a:pt x="2979222" y="183549"/>
                </a:lnTo>
                <a:lnTo>
                  <a:pt x="2943968" y="135443"/>
                </a:lnTo>
                <a:lnTo>
                  <a:pt x="2901888" y="93363"/>
                </a:lnTo>
                <a:lnTo>
                  <a:pt x="2853782" y="58109"/>
                </a:lnTo>
                <a:lnTo>
                  <a:pt x="2800447" y="30479"/>
                </a:lnTo>
                <a:lnTo>
                  <a:pt x="2742681" y="11272"/>
                </a:lnTo>
                <a:lnTo>
                  <a:pt x="2681284" y="1285"/>
                </a:lnTo>
                <a:lnTo>
                  <a:pt x="2649474" y="0"/>
                </a:lnTo>
                <a:close/>
              </a:path>
            </a:pathLst>
          </a:custGeom>
          <a:solidFill>
            <a:srgbClr val="FF9966"/>
          </a:solidFill>
        </p:spPr>
        <p:txBody>
          <a:bodyPr wrap="square" lIns="0" tIns="0" rIns="0" bIns="0" rtlCol="0"/>
          <a:lstStyle/>
          <a:p>
            <a:endParaRPr/>
          </a:p>
        </p:txBody>
      </p:sp>
      <p:sp>
        <p:nvSpPr>
          <p:cNvPr id="45" name="object 45"/>
          <p:cNvSpPr/>
          <p:nvPr/>
        </p:nvSpPr>
        <p:spPr>
          <a:xfrm>
            <a:off x="2777489" y="2663191"/>
            <a:ext cx="3037840" cy="775970"/>
          </a:xfrm>
          <a:custGeom>
            <a:avLst/>
            <a:gdLst/>
            <a:ahLst/>
            <a:cxnLst/>
            <a:rect l="l" t="t" r="r" b="b"/>
            <a:pathLst>
              <a:path w="3037840" h="775970">
                <a:moveTo>
                  <a:pt x="0" y="387858"/>
                </a:moveTo>
                <a:lnTo>
                  <a:pt x="5076" y="324944"/>
                </a:lnTo>
                <a:lnTo>
                  <a:pt x="19772" y="265263"/>
                </a:lnTo>
                <a:lnTo>
                  <a:pt x="43291" y="209613"/>
                </a:lnTo>
                <a:lnTo>
                  <a:pt x="74833" y="158792"/>
                </a:lnTo>
                <a:lnTo>
                  <a:pt x="113599" y="113599"/>
                </a:lnTo>
                <a:lnTo>
                  <a:pt x="158792" y="74833"/>
                </a:lnTo>
                <a:lnTo>
                  <a:pt x="209613" y="43291"/>
                </a:lnTo>
                <a:lnTo>
                  <a:pt x="265263" y="19772"/>
                </a:lnTo>
                <a:lnTo>
                  <a:pt x="324944" y="5076"/>
                </a:lnTo>
                <a:lnTo>
                  <a:pt x="387858" y="0"/>
                </a:lnTo>
                <a:lnTo>
                  <a:pt x="2649474" y="0"/>
                </a:lnTo>
                <a:lnTo>
                  <a:pt x="2712387" y="5076"/>
                </a:lnTo>
                <a:lnTo>
                  <a:pt x="2772068" y="19772"/>
                </a:lnTo>
                <a:lnTo>
                  <a:pt x="2827718" y="43291"/>
                </a:lnTo>
                <a:lnTo>
                  <a:pt x="2878539" y="74833"/>
                </a:lnTo>
                <a:lnTo>
                  <a:pt x="2923732" y="113599"/>
                </a:lnTo>
                <a:lnTo>
                  <a:pt x="2962498" y="158792"/>
                </a:lnTo>
                <a:lnTo>
                  <a:pt x="2994040" y="209613"/>
                </a:lnTo>
                <a:lnTo>
                  <a:pt x="3017559" y="265263"/>
                </a:lnTo>
                <a:lnTo>
                  <a:pt x="3032255" y="324944"/>
                </a:lnTo>
                <a:lnTo>
                  <a:pt x="3037332" y="387858"/>
                </a:lnTo>
                <a:lnTo>
                  <a:pt x="3036046" y="419668"/>
                </a:lnTo>
                <a:lnTo>
                  <a:pt x="3026059" y="481065"/>
                </a:lnTo>
                <a:lnTo>
                  <a:pt x="3006852" y="538831"/>
                </a:lnTo>
                <a:lnTo>
                  <a:pt x="2979222" y="592166"/>
                </a:lnTo>
                <a:lnTo>
                  <a:pt x="2943968" y="640272"/>
                </a:lnTo>
                <a:lnTo>
                  <a:pt x="2901888" y="682352"/>
                </a:lnTo>
                <a:lnTo>
                  <a:pt x="2853782" y="717606"/>
                </a:lnTo>
                <a:lnTo>
                  <a:pt x="2800447" y="745236"/>
                </a:lnTo>
                <a:lnTo>
                  <a:pt x="2742681" y="764443"/>
                </a:lnTo>
                <a:lnTo>
                  <a:pt x="2681284" y="774430"/>
                </a:lnTo>
                <a:lnTo>
                  <a:pt x="2649474" y="775716"/>
                </a:lnTo>
                <a:lnTo>
                  <a:pt x="387858" y="775716"/>
                </a:lnTo>
                <a:lnTo>
                  <a:pt x="324944" y="770639"/>
                </a:lnTo>
                <a:lnTo>
                  <a:pt x="265263" y="755943"/>
                </a:lnTo>
                <a:lnTo>
                  <a:pt x="209613" y="732424"/>
                </a:lnTo>
                <a:lnTo>
                  <a:pt x="158792" y="700882"/>
                </a:lnTo>
                <a:lnTo>
                  <a:pt x="113599" y="662116"/>
                </a:lnTo>
                <a:lnTo>
                  <a:pt x="74833" y="616923"/>
                </a:lnTo>
                <a:lnTo>
                  <a:pt x="43291" y="566102"/>
                </a:lnTo>
                <a:lnTo>
                  <a:pt x="19772" y="510452"/>
                </a:lnTo>
                <a:lnTo>
                  <a:pt x="5076" y="450771"/>
                </a:lnTo>
                <a:lnTo>
                  <a:pt x="0" y="387858"/>
                </a:lnTo>
                <a:close/>
              </a:path>
            </a:pathLst>
          </a:custGeom>
          <a:ln w="28956">
            <a:solidFill>
              <a:srgbClr val="FFFFFF"/>
            </a:solidFill>
          </a:ln>
        </p:spPr>
        <p:txBody>
          <a:bodyPr wrap="square" lIns="0" tIns="0" rIns="0" bIns="0" rtlCol="0"/>
          <a:lstStyle/>
          <a:p>
            <a:endParaRPr/>
          </a:p>
        </p:txBody>
      </p:sp>
      <p:sp>
        <p:nvSpPr>
          <p:cNvPr id="46" name="object 46"/>
          <p:cNvSpPr/>
          <p:nvPr/>
        </p:nvSpPr>
        <p:spPr>
          <a:xfrm>
            <a:off x="5300471" y="4104133"/>
            <a:ext cx="2068066" cy="1175003"/>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 name="object 47"/>
          <p:cNvSpPr/>
          <p:nvPr/>
        </p:nvSpPr>
        <p:spPr>
          <a:xfrm>
            <a:off x="5370576" y="4277678"/>
            <a:ext cx="1927860" cy="905446"/>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48"/>
          <p:cNvSpPr/>
          <p:nvPr/>
        </p:nvSpPr>
        <p:spPr>
          <a:xfrm>
            <a:off x="5370576" y="4148330"/>
            <a:ext cx="1927860" cy="258699"/>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9" name="object 49"/>
          <p:cNvSpPr/>
          <p:nvPr/>
        </p:nvSpPr>
        <p:spPr>
          <a:xfrm>
            <a:off x="5370576" y="4148330"/>
            <a:ext cx="1927860" cy="259079"/>
          </a:xfrm>
          <a:custGeom>
            <a:avLst/>
            <a:gdLst/>
            <a:ahLst/>
            <a:cxnLst/>
            <a:rect l="l" t="t" r="r" b="b"/>
            <a:pathLst>
              <a:path w="1927860" h="259079">
                <a:moveTo>
                  <a:pt x="1927860" y="129349"/>
                </a:moveTo>
                <a:lnTo>
                  <a:pt x="1899845" y="160433"/>
                </a:lnTo>
                <a:lnTo>
                  <a:pt x="1852108" y="179698"/>
                </a:lnTo>
                <a:lnTo>
                  <a:pt x="1783439" y="197485"/>
                </a:lnTo>
                <a:lnTo>
                  <a:pt x="1741875" y="205741"/>
                </a:lnTo>
                <a:lnTo>
                  <a:pt x="1695823" y="213528"/>
                </a:lnTo>
                <a:lnTo>
                  <a:pt x="1645529" y="220813"/>
                </a:lnTo>
                <a:lnTo>
                  <a:pt x="1591243" y="227562"/>
                </a:lnTo>
                <a:lnTo>
                  <a:pt x="1533212" y="233741"/>
                </a:lnTo>
                <a:lnTo>
                  <a:pt x="1471684" y="239319"/>
                </a:lnTo>
                <a:lnTo>
                  <a:pt x="1406909" y="244261"/>
                </a:lnTo>
                <a:lnTo>
                  <a:pt x="1339132" y="248534"/>
                </a:lnTo>
                <a:lnTo>
                  <a:pt x="1268604" y="252104"/>
                </a:lnTo>
                <a:lnTo>
                  <a:pt x="1195571" y="254939"/>
                </a:lnTo>
                <a:lnTo>
                  <a:pt x="1120283" y="257006"/>
                </a:lnTo>
                <a:lnTo>
                  <a:pt x="1042986" y="258270"/>
                </a:lnTo>
                <a:lnTo>
                  <a:pt x="963930" y="258699"/>
                </a:lnTo>
                <a:lnTo>
                  <a:pt x="884873" y="258270"/>
                </a:lnTo>
                <a:lnTo>
                  <a:pt x="807576" y="257006"/>
                </a:lnTo>
                <a:lnTo>
                  <a:pt x="732288" y="254939"/>
                </a:lnTo>
                <a:lnTo>
                  <a:pt x="659255" y="252104"/>
                </a:lnTo>
                <a:lnTo>
                  <a:pt x="588727" y="248534"/>
                </a:lnTo>
                <a:lnTo>
                  <a:pt x="520950" y="244261"/>
                </a:lnTo>
                <a:lnTo>
                  <a:pt x="456175" y="239319"/>
                </a:lnTo>
                <a:lnTo>
                  <a:pt x="394647" y="233741"/>
                </a:lnTo>
                <a:lnTo>
                  <a:pt x="336616" y="227562"/>
                </a:lnTo>
                <a:lnTo>
                  <a:pt x="282330" y="220813"/>
                </a:lnTo>
                <a:lnTo>
                  <a:pt x="232036" y="213528"/>
                </a:lnTo>
                <a:lnTo>
                  <a:pt x="185984" y="205741"/>
                </a:lnTo>
                <a:lnTo>
                  <a:pt x="144420" y="197485"/>
                </a:lnTo>
                <a:lnTo>
                  <a:pt x="75751" y="179698"/>
                </a:lnTo>
                <a:lnTo>
                  <a:pt x="28014" y="160433"/>
                </a:lnTo>
                <a:lnTo>
                  <a:pt x="0" y="129349"/>
                </a:lnTo>
                <a:lnTo>
                  <a:pt x="3195" y="118740"/>
                </a:lnTo>
                <a:lnTo>
                  <a:pt x="49142" y="88465"/>
                </a:lnTo>
                <a:lnTo>
                  <a:pt x="107593" y="69906"/>
                </a:lnTo>
                <a:lnTo>
                  <a:pt x="185984" y="52957"/>
                </a:lnTo>
                <a:lnTo>
                  <a:pt x="232036" y="45170"/>
                </a:lnTo>
                <a:lnTo>
                  <a:pt x="282330" y="37885"/>
                </a:lnTo>
                <a:lnTo>
                  <a:pt x="336616" y="31136"/>
                </a:lnTo>
                <a:lnTo>
                  <a:pt x="394647" y="24957"/>
                </a:lnTo>
                <a:lnTo>
                  <a:pt x="456175" y="19379"/>
                </a:lnTo>
                <a:lnTo>
                  <a:pt x="520950" y="14437"/>
                </a:lnTo>
                <a:lnTo>
                  <a:pt x="588727" y="10164"/>
                </a:lnTo>
                <a:lnTo>
                  <a:pt x="659255" y="6594"/>
                </a:lnTo>
                <a:lnTo>
                  <a:pt x="732288" y="3759"/>
                </a:lnTo>
                <a:lnTo>
                  <a:pt x="807576" y="1692"/>
                </a:lnTo>
                <a:lnTo>
                  <a:pt x="884873" y="428"/>
                </a:lnTo>
                <a:lnTo>
                  <a:pt x="963930" y="0"/>
                </a:lnTo>
                <a:lnTo>
                  <a:pt x="1042986" y="428"/>
                </a:lnTo>
                <a:lnTo>
                  <a:pt x="1120283" y="1692"/>
                </a:lnTo>
                <a:lnTo>
                  <a:pt x="1195571" y="3759"/>
                </a:lnTo>
                <a:lnTo>
                  <a:pt x="1268604" y="6594"/>
                </a:lnTo>
                <a:lnTo>
                  <a:pt x="1339132" y="10164"/>
                </a:lnTo>
                <a:lnTo>
                  <a:pt x="1406909" y="14437"/>
                </a:lnTo>
                <a:lnTo>
                  <a:pt x="1471684" y="19379"/>
                </a:lnTo>
                <a:lnTo>
                  <a:pt x="1533212" y="24957"/>
                </a:lnTo>
                <a:lnTo>
                  <a:pt x="1591243" y="31136"/>
                </a:lnTo>
                <a:lnTo>
                  <a:pt x="1645529" y="37885"/>
                </a:lnTo>
                <a:lnTo>
                  <a:pt x="1695823" y="45170"/>
                </a:lnTo>
                <a:lnTo>
                  <a:pt x="1741875" y="52957"/>
                </a:lnTo>
                <a:lnTo>
                  <a:pt x="1783439" y="61213"/>
                </a:lnTo>
                <a:lnTo>
                  <a:pt x="1852108" y="79000"/>
                </a:lnTo>
                <a:lnTo>
                  <a:pt x="1899845" y="98265"/>
                </a:lnTo>
                <a:lnTo>
                  <a:pt x="1927860" y="129349"/>
                </a:lnTo>
                <a:close/>
              </a:path>
            </a:pathLst>
          </a:custGeom>
          <a:ln w="9144">
            <a:solidFill>
              <a:srgbClr val="475A8D"/>
            </a:solidFill>
          </a:ln>
        </p:spPr>
        <p:txBody>
          <a:bodyPr wrap="square" lIns="0" tIns="0" rIns="0" bIns="0" rtlCol="0"/>
          <a:lstStyle/>
          <a:p>
            <a:endParaRPr/>
          </a:p>
        </p:txBody>
      </p:sp>
      <p:sp>
        <p:nvSpPr>
          <p:cNvPr id="50" name="object 50"/>
          <p:cNvSpPr/>
          <p:nvPr/>
        </p:nvSpPr>
        <p:spPr>
          <a:xfrm>
            <a:off x="5370576" y="4277678"/>
            <a:ext cx="1927860" cy="905510"/>
          </a:xfrm>
          <a:custGeom>
            <a:avLst/>
            <a:gdLst/>
            <a:ahLst/>
            <a:cxnLst/>
            <a:rect l="l" t="t" r="r" b="b"/>
            <a:pathLst>
              <a:path w="1927860" h="905510">
                <a:moveTo>
                  <a:pt x="1927860" y="0"/>
                </a:moveTo>
                <a:lnTo>
                  <a:pt x="1927860" y="776096"/>
                </a:lnTo>
                <a:lnTo>
                  <a:pt x="1924664" y="786705"/>
                </a:lnTo>
                <a:lnTo>
                  <a:pt x="1878717" y="816981"/>
                </a:lnTo>
                <a:lnTo>
                  <a:pt x="1820266" y="835540"/>
                </a:lnTo>
                <a:lnTo>
                  <a:pt x="1741875" y="852489"/>
                </a:lnTo>
                <a:lnTo>
                  <a:pt x="1695823" y="860276"/>
                </a:lnTo>
                <a:lnTo>
                  <a:pt x="1645529" y="867560"/>
                </a:lnTo>
                <a:lnTo>
                  <a:pt x="1591243" y="874309"/>
                </a:lnTo>
                <a:lnTo>
                  <a:pt x="1533212" y="880489"/>
                </a:lnTo>
                <a:lnTo>
                  <a:pt x="1471684" y="886066"/>
                </a:lnTo>
                <a:lnTo>
                  <a:pt x="1406909" y="891008"/>
                </a:lnTo>
                <a:lnTo>
                  <a:pt x="1339132" y="895281"/>
                </a:lnTo>
                <a:lnTo>
                  <a:pt x="1268604" y="898852"/>
                </a:lnTo>
                <a:lnTo>
                  <a:pt x="1195571" y="901687"/>
                </a:lnTo>
                <a:lnTo>
                  <a:pt x="1120283" y="903753"/>
                </a:lnTo>
                <a:lnTo>
                  <a:pt x="1042986" y="905017"/>
                </a:lnTo>
                <a:lnTo>
                  <a:pt x="963930" y="905446"/>
                </a:lnTo>
                <a:lnTo>
                  <a:pt x="884873" y="905017"/>
                </a:lnTo>
                <a:lnTo>
                  <a:pt x="807576" y="903753"/>
                </a:lnTo>
                <a:lnTo>
                  <a:pt x="732288" y="901687"/>
                </a:lnTo>
                <a:lnTo>
                  <a:pt x="659255" y="898852"/>
                </a:lnTo>
                <a:lnTo>
                  <a:pt x="588727" y="895281"/>
                </a:lnTo>
                <a:lnTo>
                  <a:pt x="520950" y="891008"/>
                </a:lnTo>
                <a:lnTo>
                  <a:pt x="456175" y="886066"/>
                </a:lnTo>
                <a:lnTo>
                  <a:pt x="394647" y="880489"/>
                </a:lnTo>
                <a:lnTo>
                  <a:pt x="336616" y="874309"/>
                </a:lnTo>
                <a:lnTo>
                  <a:pt x="282330" y="867560"/>
                </a:lnTo>
                <a:lnTo>
                  <a:pt x="232036" y="860276"/>
                </a:lnTo>
                <a:lnTo>
                  <a:pt x="185984" y="852489"/>
                </a:lnTo>
                <a:lnTo>
                  <a:pt x="144420" y="844232"/>
                </a:lnTo>
                <a:lnTo>
                  <a:pt x="75751" y="826445"/>
                </a:lnTo>
                <a:lnTo>
                  <a:pt x="28014" y="807181"/>
                </a:lnTo>
                <a:lnTo>
                  <a:pt x="0" y="776096"/>
                </a:lnTo>
                <a:lnTo>
                  <a:pt x="0" y="0"/>
                </a:lnTo>
              </a:path>
            </a:pathLst>
          </a:custGeom>
          <a:ln w="9144">
            <a:solidFill>
              <a:srgbClr val="475A8D"/>
            </a:solidFill>
          </a:ln>
        </p:spPr>
        <p:txBody>
          <a:bodyPr wrap="square" lIns="0" tIns="0" rIns="0" bIns="0" rtlCol="0"/>
          <a:lstStyle/>
          <a:p>
            <a:endParaRPr/>
          </a:p>
        </p:txBody>
      </p:sp>
      <p:sp>
        <p:nvSpPr>
          <p:cNvPr id="51" name="object 51"/>
          <p:cNvSpPr/>
          <p:nvPr/>
        </p:nvSpPr>
        <p:spPr>
          <a:xfrm>
            <a:off x="5300471" y="3264409"/>
            <a:ext cx="2068066" cy="1175003"/>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2" name="object 52"/>
          <p:cNvSpPr/>
          <p:nvPr/>
        </p:nvSpPr>
        <p:spPr>
          <a:xfrm>
            <a:off x="5370576" y="3437954"/>
            <a:ext cx="1927860" cy="905446"/>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53"/>
          <p:cNvSpPr/>
          <p:nvPr/>
        </p:nvSpPr>
        <p:spPr>
          <a:xfrm>
            <a:off x="5370576" y="3308606"/>
            <a:ext cx="1927860" cy="258699"/>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54"/>
          <p:cNvSpPr/>
          <p:nvPr/>
        </p:nvSpPr>
        <p:spPr>
          <a:xfrm>
            <a:off x="5370576" y="3308606"/>
            <a:ext cx="1927860" cy="259079"/>
          </a:xfrm>
          <a:custGeom>
            <a:avLst/>
            <a:gdLst/>
            <a:ahLst/>
            <a:cxnLst/>
            <a:rect l="l" t="t" r="r" b="b"/>
            <a:pathLst>
              <a:path w="1927860" h="259079">
                <a:moveTo>
                  <a:pt x="1927860" y="129349"/>
                </a:moveTo>
                <a:lnTo>
                  <a:pt x="1899845" y="160433"/>
                </a:lnTo>
                <a:lnTo>
                  <a:pt x="1852108" y="179698"/>
                </a:lnTo>
                <a:lnTo>
                  <a:pt x="1783439" y="197485"/>
                </a:lnTo>
                <a:lnTo>
                  <a:pt x="1741875" y="205741"/>
                </a:lnTo>
                <a:lnTo>
                  <a:pt x="1695823" y="213528"/>
                </a:lnTo>
                <a:lnTo>
                  <a:pt x="1645529" y="220813"/>
                </a:lnTo>
                <a:lnTo>
                  <a:pt x="1591243" y="227562"/>
                </a:lnTo>
                <a:lnTo>
                  <a:pt x="1533212" y="233741"/>
                </a:lnTo>
                <a:lnTo>
                  <a:pt x="1471684" y="239319"/>
                </a:lnTo>
                <a:lnTo>
                  <a:pt x="1406909" y="244261"/>
                </a:lnTo>
                <a:lnTo>
                  <a:pt x="1339132" y="248534"/>
                </a:lnTo>
                <a:lnTo>
                  <a:pt x="1268604" y="252104"/>
                </a:lnTo>
                <a:lnTo>
                  <a:pt x="1195571" y="254939"/>
                </a:lnTo>
                <a:lnTo>
                  <a:pt x="1120283" y="257006"/>
                </a:lnTo>
                <a:lnTo>
                  <a:pt x="1042986" y="258270"/>
                </a:lnTo>
                <a:lnTo>
                  <a:pt x="963930" y="258699"/>
                </a:lnTo>
                <a:lnTo>
                  <a:pt x="884873" y="258270"/>
                </a:lnTo>
                <a:lnTo>
                  <a:pt x="807576" y="257006"/>
                </a:lnTo>
                <a:lnTo>
                  <a:pt x="732288" y="254939"/>
                </a:lnTo>
                <a:lnTo>
                  <a:pt x="659255" y="252104"/>
                </a:lnTo>
                <a:lnTo>
                  <a:pt x="588727" y="248534"/>
                </a:lnTo>
                <a:lnTo>
                  <a:pt x="520950" y="244261"/>
                </a:lnTo>
                <a:lnTo>
                  <a:pt x="456175" y="239319"/>
                </a:lnTo>
                <a:lnTo>
                  <a:pt x="394647" y="233741"/>
                </a:lnTo>
                <a:lnTo>
                  <a:pt x="336616" y="227562"/>
                </a:lnTo>
                <a:lnTo>
                  <a:pt x="282330" y="220813"/>
                </a:lnTo>
                <a:lnTo>
                  <a:pt x="232036" y="213528"/>
                </a:lnTo>
                <a:lnTo>
                  <a:pt x="185984" y="205741"/>
                </a:lnTo>
                <a:lnTo>
                  <a:pt x="144420" y="197485"/>
                </a:lnTo>
                <a:lnTo>
                  <a:pt x="75751" y="179698"/>
                </a:lnTo>
                <a:lnTo>
                  <a:pt x="28014" y="160433"/>
                </a:lnTo>
                <a:lnTo>
                  <a:pt x="0" y="129349"/>
                </a:lnTo>
                <a:lnTo>
                  <a:pt x="3195" y="118740"/>
                </a:lnTo>
                <a:lnTo>
                  <a:pt x="49142" y="88465"/>
                </a:lnTo>
                <a:lnTo>
                  <a:pt x="107593" y="69906"/>
                </a:lnTo>
                <a:lnTo>
                  <a:pt x="185984" y="52957"/>
                </a:lnTo>
                <a:lnTo>
                  <a:pt x="232036" y="45170"/>
                </a:lnTo>
                <a:lnTo>
                  <a:pt x="282330" y="37885"/>
                </a:lnTo>
                <a:lnTo>
                  <a:pt x="336616" y="31136"/>
                </a:lnTo>
                <a:lnTo>
                  <a:pt x="394647" y="24957"/>
                </a:lnTo>
                <a:lnTo>
                  <a:pt x="456175" y="19379"/>
                </a:lnTo>
                <a:lnTo>
                  <a:pt x="520950" y="14437"/>
                </a:lnTo>
                <a:lnTo>
                  <a:pt x="588727" y="10164"/>
                </a:lnTo>
                <a:lnTo>
                  <a:pt x="659255" y="6594"/>
                </a:lnTo>
                <a:lnTo>
                  <a:pt x="732288" y="3759"/>
                </a:lnTo>
                <a:lnTo>
                  <a:pt x="807576" y="1692"/>
                </a:lnTo>
                <a:lnTo>
                  <a:pt x="884873" y="428"/>
                </a:lnTo>
                <a:lnTo>
                  <a:pt x="963930" y="0"/>
                </a:lnTo>
                <a:lnTo>
                  <a:pt x="1042986" y="428"/>
                </a:lnTo>
                <a:lnTo>
                  <a:pt x="1120283" y="1692"/>
                </a:lnTo>
                <a:lnTo>
                  <a:pt x="1195571" y="3759"/>
                </a:lnTo>
                <a:lnTo>
                  <a:pt x="1268604" y="6594"/>
                </a:lnTo>
                <a:lnTo>
                  <a:pt x="1339132" y="10164"/>
                </a:lnTo>
                <a:lnTo>
                  <a:pt x="1406909" y="14437"/>
                </a:lnTo>
                <a:lnTo>
                  <a:pt x="1471684" y="19379"/>
                </a:lnTo>
                <a:lnTo>
                  <a:pt x="1533212" y="24957"/>
                </a:lnTo>
                <a:lnTo>
                  <a:pt x="1591243" y="31136"/>
                </a:lnTo>
                <a:lnTo>
                  <a:pt x="1645529" y="37885"/>
                </a:lnTo>
                <a:lnTo>
                  <a:pt x="1695823" y="45170"/>
                </a:lnTo>
                <a:lnTo>
                  <a:pt x="1741875" y="52957"/>
                </a:lnTo>
                <a:lnTo>
                  <a:pt x="1783439" y="61213"/>
                </a:lnTo>
                <a:lnTo>
                  <a:pt x="1852108" y="79000"/>
                </a:lnTo>
                <a:lnTo>
                  <a:pt x="1899845" y="98265"/>
                </a:lnTo>
                <a:lnTo>
                  <a:pt x="1927860" y="129349"/>
                </a:lnTo>
                <a:close/>
              </a:path>
            </a:pathLst>
          </a:custGeom>
          <a:ln w="9144">
            <a:solidFill>
              <a:srgbClr val="475A8D"/>
            </a:solidFill>
          </a:ln>
        </p:spPr>
        <p:txBody>
          <a:bodyPr wrap="square" lIns="0" tIns="0" rIns="0" bIns="0" rtlCol="0"/>
          <a:lstStyle/>
          <a:p>
            <a:endParaRPr/>
          </a:p>
        </p:txBody>
      </p:sp>
      <p:sp>
        <p:nvSpPr>
          <p:cNvPr id="55" name="object 55"/>
          <p:cNvSpPr/>
          <p:nvPr/>
        </p:nvSpPr>
        <p:spPr>
          <a:xfrm>
            <a:off x="5370576" y="3437954"/>
            <a:ext cx="1927860" cy="905510"/>
          </a:xfrm>
          <a:custGeom>
            <a:avLst/>
            <a:gdLst/>
            <a:ahLst/>
            <a:cxnLst/>
            <a:rect l="l" t="t" r="r" b="b"/>
            <a:pathLst>
              <a:path w="1927860" h="905510">
                <a:moveTo>
                  <a:pt x="1927860" y="0"/>
                </a:moveTo>
                <a:lnTo>
                  <a:pt x="1927860" y="776097"/>
                </a:lnTo>
                <a:lnTo>
                  <a:pt x="1924664" y="786705"/>
                </a:lnTo>
                <a:lnTo>
                  <a:pt x="1878717" y="816981"/>
                </a:lnTo>
                <a:lnTo>
                  <a:pt x="1820266" y="835540"/>
                </a:lnTo>
                <a:lnTo>
                  <a:pt x="1741875" y="852489"/>
                </a:lnTo>
                <a:lnTo>
                  <a:pt x="1695823" y="860276"/>
                </a:lnTo>
                <a:lnTo>
                  <a:pt x="1645529" y="867560"/>
                </a:lnTo>
                <a:lnTo>
                  <a:pt x="1591243" y="874309"/>
                </a:lnTo>
                <a:lnTo>
                  <a:pt x="1533212" y="880489"/>
                </a:lnTo>
                <a:lnTo>
                  <a:pt x="1471684" y="886066"/>
                </a:lnTo>
                <a:lnTo>
                  <a:pt x="1406909" y="891008"/>
                </a:lnTo>
                <a:lnTo>
                  <a:pt x="1339132" y="895281"/>
                </a:lnTo>
                <a:lnTo>
                  <a:pt x="1268604" y="898852"/>
                </a:lnTo>
                <a:lnTo>
                  <a:pt x="1195571" y="901687"/>
                </a:lnTo>
                <a:lnTo>
                  <a:pt x="1120283" y="903753"/>
                </a:lnTo>
                <a:lnTo>
                  <a:pt x="1042986" y="905017"/>
                </a:lnTo>
                <a:lnTo>
                  <a:pt x="963930" y="905446"/>
                </a:lnTo>
                <a:lnTo>
                  <a:pt x="884873" y="905017"/>
                </a:lnTo>
                <a:lnTo>
                  <a:pt x="807576" y="903753"/>
                </a:lnTo>
                <a:lnTo>
                  <a:pt x="732288" y="901687"/>
                </a:lnTo>
                <a:lnTo>
                  <a:pt x="659255" y="898852"/>
                </a:lnTo>
                <a:lnTo>
                  <a:pt x="588727" y="895281"/>
                </a:lnTo>
                <a:lnTo>
                  <a:pt x="520950" y="891008"/>
                </a:lnTo>
                <a:lnTo>
                  <a:pt x="456175" y="886066"/>
                </a:lnTo>
                <a:lnTo>
                  <a:pt x="394647" y="880489"/>
                </a:lnTo>
                <a:lnTo>
                  <a:pt x="336616" y="874309"/>
                </a:lnTo>
                <a:lnTo>
                  <a:pt x="282330" y="867560"/>
                </a:lnTo>
                <a:lnTo>
                  <a:pt x="232036" y="860276"/>
                </a:lnTo>
                <a:lnTo>
                  <a:pt x="185984" y="852489"/>
                </a:lnTo>
                <a:lnTo>
                  <a:pt x="144420" y="844232"/>
                </a:lnTo>
                <a:lnTo>
                  <a:pt x="75751" y="826445"/>
                </a:lnTo>
                <a:lnTo>
                  <a:pt x="28014" y="807181"/>
                </a:lnTo>
                <a:lnTo>
                  <a:pt x="0" y="776097"/>
                </a:lnTo>
                <a:lnTo>
                  <a:pt x="0" y="0"/>
                </a:lnTo>
              </a:path>
            </a:pathLst>
          </a:custGeom>
          <a:ln w="9144">
            <a:solidFill>
              <a:srgbClr val="475A8D"/>
            </a:solidFill>
          </a:ln>
        </p:spPr>
        <p:txBody>
          <a:bodyPr wrap="square" lIns="0" tIns="0" rIns="0" bIns="0" rtlCol="0"/>
          <a:lstStyle/>
          <a:p>
            <a:endParaRPr/>
          </a:p>
        </p:txBody>
      </p:sp>
      <p:sp>
        <p:nvSpPr>
          <p:cNvPr id="56" name="object 56"/>
          <p:cNvSpPr/>
          <p:nvPr/>
        </p:nvSpPr>
        <p:spPr>
          <a:xfrm>
            <a:off x="5300472" y="2423161"/>
            <a:ext cx="2066543" cy="1175003"/>
          </a:xfrm>
          <a:prstGeom prst="rect">
            <a:avLst/>
          </a:prstGeom>
          <a:blipFill>
            <a:blip r:embed="rId2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7"/>
          <p:cNvSpPr/>
          <p:nvPr/>
        </p:nvSpPr>
        <p:spPr>
          <a:xfrm>
            <a:off x="5370576" y="2596705"/>
            <a:ext cx="1926336" cy="905446"/>
          </a:xfrm>
          <a:prstGeom prst="rect">
            <a:avLst/>
          </a:prstGeom>
          <a:blipFill>
            <a:blip r:embed="rId2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8"/>
          <p:cNvSpPr/>
          <p:nvPr/>
        </p:nvSpPr>
        <p:spPr>
          <a:xfrm>
            <a:off x="5370576" y="2467356"/>
            <a:ext cx="1926336" cy="258699"/>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9"/>
          <p:cNvSpPr/>
          <p:nvPr/>
        </p:nvSpPr>
        <p:spPr>
          <a:xfrm>
            <a:off x="5370577" y="2467356"/>
            <a:ext cx="1926589" cy="259079"/>
          </a:xfrm>
          <a:custGeom>
            <a:avLst/>
            <a:gdLst/>
            <a:ahLst/>
            <a:cxnLst/>
            <a:rect l="l" t="t" r="r" b="b"/>
            <a:pathLst>
              <a:path w="1926589" h="259080">
                <a:moveTo>
                  <a:pt x="1926336" y="129349"/>
                </a:moveTo>
                <a:lnTo>
                  <a:pt x="1898343" y="160433"/>
                </a:lnTo>
                <a:lnTo>
                  <a:pt x="1850644" y="179698"/>
                </a:lnTo>
                <a:lnTo>
                  <a:pt x="1782030" y="197485"/>
                </a:lnTo>
                <a:lnTo>
                  <a:pt x="1740499" y="205741"/>
                </a:lnTo>
                <a:lnTo>
                  <a:pt x="1694483" y="213528"/>
                </a:lnTo>
                <a:lnTo>
                  <a:pt x="1644229" y="220813"/>
                </a:lnTo>
                <a:lnTo>
                  <a:pt x="1589985" y="227562"/>
                </a:lnTo>
                <a:lnTo>
                  <a:pt x="1532001" y="233741"/>
                </a:lnTo>
                <a:lnTo>
                  <a:pt x="1470522" y="239319"/>
                </a:lnTo>
                <a:lnTo>
                  <a:pt x="1405797" y="244261"/>
                </a:lnTo>
                <a:lnTo>
                  <a:pt x="1338074" y="248534"/>
                </a:lnTo>
                <a:lnTo>
                  <a:pt x="1267602" y="252104"/>
                </a:lnTo>
                <a:lnTo>
                  <a:pt x="1194627" y="254939"/>
                </a:lnTo>
                <a:lnTo>
                  <a:pt x="1119398" y="257006"/>
                </a:lnTo>
                <a:lnTo>
                  <a:pt x="1042162" y="258270"/>
                </a:lnTo>
                <a:lnTo>
                  <a:pt x="963168" y="258699"/>
                </a:lnTo>
                <a:lnTo>
                  <a:pt x="884173" y="258270"/>
                </a:lnTo>
                <a:lnTo>
                  <a:pt x="806937" y="257006"/>
                </a:lnTo>
                <a:lnTo>
                  <a:pt x="731708" y="254939"/>
                </a:lnTo>
                <a:lnTo>
                  <a:pt x="658733" y="252104"/>
                </a:lnTo>
                <a:lnTo>
                  <a:pt x="588261" y="248534"/>
                </a:lnTo>
                <a:lnTo>
                  <a:pt x="520538" y="244261"/>
                </a:lnTo>
                <a:lnTo>
                  <a:pt x="455813" y="239319"/>
                </a:lnTo>
                <a:lnTo>
                  <a:pt x="394334" y="233741"/>
                </a:lnTo>
                <a:lnTo>
                  <a:pt x="336350" y="227562"/>
                </a:lnTo>
                <a:lnTo>
                  <a:pt x="282106" y="220813"/>
                </a:lnTo>
                <a:lnTo>
                  <a:pt x="231852" y="213528"/>
                </a:lnTo>
                <a:lnTo>
                  <a:pt x="185836" y="205741"/>
                </a:lnTo>
                <a:lnTo>
                  <a:pt x="144305" y="197485"/>
                </a:lnTo>
                <a:lnTo>
                  <a:pt x="75691" y="179698"/>
                </a:lnTo>
                <a:lnTo>
                  <a:pt x="27992" y="160433"/>
                </a:lnTo>
                <a:lnTo>
                  <a:pt x="0" y="129349"/>
                </a:lnTo>
                <a:lnTo>
                  <a:pt x="3192" y="118740"/>
                </a:lnTo>
                <a:lnTo>
                  <a:pt x="49103" y="88465"/>
                </a:lnTo>
                <a:lnTo>
                  <a:pt x="107507" y="69906"/>
                </a:lnTo>
                <a:lnTo>
                  <a:pt x="185836" y="52957"/>
                </a:lnTo>
                <a:lnTo>
                  <a:pt x="231852" y="45170"/>
                </a:lnTo>
                <a:lnTo>
                  <a:pt x="282106" y="37885"/>
                </a:lnTo>
                <a:lnTo>
                  <a:pt x="336350" y="31136"/>
                </a:lnTo>
                <a:lnTo>
                  <a:pt x="394335" y="24957"/>
                </a:lnTo>
                <a:lnTo>
                  <a:pt x="455813" y="19379"/>
                </a:lnTo>
                <a:lnTo>
                  <a:pt x="520538" y="14437"/>
                </a:lnTo>
                <a:lnTo>
                  <a:pt x="588261" y="10164"/>
                </a:lnTo>
                <a:lnTo>
                  <a:pt x="658733" y="6594"/>
                </a:lnTo>
                <a:lnTo>
                  <a:pt x="731708" y="3759"/>
                </a:lnTo>
                <a:lnTo>
                  <a:pt x="806937" y="1692"/>
                </a:lnTo>
                <a:lnTo>
                  <a:pt x="884173" y="428"/>
                </a:lnTo>
                <a:lnTo>
                  <a:pt x="963168" y="0"/>
                </a:lnTo>
                <a:lnTo>
                  <a:pt x="1042162" y="428"/>
                </a:lnTo>
                <a:lnTo>
                  <a:pt x="1119398" y="1692"/>
                </a:lnTo>
                <a:lnTo>
                  <a:pt x="1194627" y="3759"/>
                </a:lnTo>
                <a:lnTo>
                  <a:pt x="1267602" y="6594"/>
                </a:lnTo>
                <a:lnTo>
                  <a:pt x="1338074" y="10164"/>
                </a:lnTo>
                <a:lnTo>
                  <a:pt x="1405797" y="14437"/>
                </a:lnTo>
                <a:lnTo>
                  <a:pt x="1470522" y="19379"/>
                </a:lnTo>
                <a:lnTo>
                  <a:pt x="1532001" y="24957"/>
                </a:lnTo>
                <a:lnTo>
                  <a:pt x="1589985" y="31136"/>
                </a:lnTo>
                <a:lnTo>
                  <a:pt x="1644229" y="37885"/>
                </a:lnTo>
                <a:lnTo>
                  <a:pt x="1694483" y="45170"/>
                </a:lnTo>
                <a:lnTo>
                  <a:pt x="1740499" y="52957"/>
                </a:lnTo>
                <a:lnTo>
                  <a:pt x="1782030" y="61213"/>
                </a:lnTo>
                <a:lnTo>
                  <a:pt x="1850644" y="79000"/>
                </a:lnTo>
                <a:lnTo>
                  <a:pt x="1898343" y="98265"/>
                </a:lnTo>
                <a:lnTo>
                  <a:pt x="1926336" y="129349"/>
                </a:lnTo>
                <a:close/>
              </a:path>
            </a:pathLst>
          </a:custGeom>
          <a:ln w="9144">
            <a:solidFill>
              <a:srgbClr val="475A8D"/>
            </a:solidFill>
          </a:ln>
        </p:spPr>
        <p:txBody>
          <a:bodyPr wrap="square" lIns="0" tIns="0" rIns="0" bIns="0" rtlCol="0"/>
          <a:lstStyle/>
          <a:p>
            <a:endParaRPr/>
          </a:p>
        </p:txBody>
      </p:sp>
      <p:sp>
        <p:nvSpPr>
          <p:cNvPr id="60" name="object 60"/>
          <p:cNvSpPr/>
          <p:nvPr/>
        </p:nvSpPr>
        <p:spPr>
          <a:xfrm>
            <a:off x="5370577" y="2596705"/>
            <a:ext cx="1926589" cy="905510"/>
          </a:xfrm>
          <a:custGeom>
            <a:avLst/>
            <a:gdLst/>
            <a:ahLst/>
            <a:cxnLst/>
            <a:rect l="l" t="t" r="r" b="b"/>
            <a:pathLst>
              <a:path w="1926589" h="905510">
                <a:moveTo>
                  <a:pt x="1926336" y="0"/>
                </a:moveTo>
                <a:lnTo>
                  <a:pt x="1926336" y="776097"/>
                </a:lnTo>
                <a:lnTo>
                  <a:pt x="1923143" y="786705"/>
                </a:lnTo>
                <a:lnTo>
                  <a:pt x="1877232" y="816981"/>
                </a:lnTo>
                <a:lnTo>
                  <a:pt x="1818828" y="835540"/>
                </a:lnTo>
                <a:lnTo>
                  <a:pt x="1740499" y="852489"/>
                </a:lnTo>
                <a:lnTo>
                  <a:pt x="1694483" y="860276"/>
                </a:lnTo>
                <a:lnTo>
                  <a:pt x="1644229" y="867560"/>
                </a:lnTo>
                <a:lnTo>
                  <a:pt x="1589985" y="874309"/>
                </a:lnTo>
                <a:lnTo>
                  <a:pt x="1532001" y="880489"/>
                </a:lnTo>
                <a:lnTo>
                  <a:pt x="1470522" y="886066"/>
                </a:lnTo>
                <a:lnTo>
                  <a:pt x="1405797" y="891008"/>
                </a:lnTo>
                <a:lnTo>
                  <a:pt x="1338074" y="895281"/>
                </a:lnTo>
                <a:lnTo>
                  <a:pt x="1267602" y="898852"/>
                </a:lnTo>
                <a:lnTo>
                  <a:pt x="1194627" y="901687"/>
                </a:lnTo>
                <a:lnTo>
                  <a:pt x="1119398" y="903753"/>
                </a:lnTo>
                <a:lnTo>
                  <a:pt x="1042162" y="905017"/>
                </a:lnTo>
                <a:lnTo>
                  <a:pt x="963168" y="905446"/>
                </a:lnTo>
                <a:lnTo>
                  <a:pt x="884173" y="905017"/>
                </a:lnTo>
                <a:lnTo>
                  <a:pt x="806937" y="903753"/>
                </a:lnTo>
                <a:lnTo>
                  <a:pt x="731708" y="901687"/>
                </a:lnTo>
                <a:lnTo>
                  <a:pt x="658733" y="898852"/>
                </a:lnTo>
                <a:lnTo>
                  <a:pt x="588261" y="895281"/>
                </a:lnTo>
                <a:lnTo>
                  <a:pt x="520538" y="891008"/>
                </a:lnTo>
                <a:lnTo>
                  <a:pt x="455813" y="886066"/>
                </a:lnTo>
                <a:lnTo>
                  <a:pt x="394334" y="880489"/>
                </a:lnTo>
                <a:lnTo>
                  <a:pt x="336350" y="874309"/>
                </a:lnTo>
                <a:lnTo>
                  <a:pt x="282106" y="867560"/>
                </a:lnTo>
                <a:lnTo>
                  <a:pt x="231852" y="860276"/>
                </a:lnTo>
                <a:lnTo>
                  <a:pt x="185836" y="852489"/>
                </a:lnTo>
                <a:lnTo>
                  <a:pt x="144305" y="844232"/>
                </a:lnTo>
                <a:lnTo>
                  <a:pt x="75691" y="826445"/>
                </a:lnTo>
                <a:lnTo>
                  <a:pt x="27992" y="807181"/>
                </a:lnTo>
                <a:lnTo>
                  <a:pt x="0" y="776097"/>
                </a:lnTo>
                <a:lnTo>
                  <a:pt x="0" y="0"/>
                </a:lnTo>
              </a:path>
            </a:pathLst>
          </a:custGeom>
          <a:ln w="9144">
            <a:solidFill>
              <a:srgbClr val="475A8D"/>
            </a:solidFill>
          </a:ln>
        </p:spPr>
        <p:txBody>
          <a:bodyPr wrap="square" lIns="0" tIns="0" rIns="0" bIns="0" rtlCol="0"/>
          <a:lstStyle/>
          <a:p>
            <a:endParaRPr/>
          </a:p>
        </p:txBody>
      </p:sp>
      <p:sp>
        <p:nvSpPr>
          <p:cNvPr id="61" name="object 61"/>
          <p:cNvSpPr txBox="1"/>
          <p:nvPr/>
        </p:nvSpPr>
        <p:spPr>
          <a:xfrm>
            <a:off x="5811160" y="2552825"/>
            <a:ext cx="861694" cy="200055"/>
          </a:xfrm>
          <a:prstGeom prst="rect">
            <a:avLst/>
          </a:prstGeom>
        </p:spPr>
        <p:txBody>
          <a:bodyPr vert="horz" wrap="square" lIns="0" tIns="0" rIns="0" bIns="0" rtlCol="0">
            <a:spAutoFit/>
          </a:bodyPr>
          <a:lstStyle/>
          <a:p>
            <a:pPr marL="12700"/>
            <a:r>
              <a:rPr sz="1300" b="1" spc="-15" dirty="0">
                <a:latin typeface="微軟正黑體"/>
                <a:cs typeface="微軟正黑體"/>
              </a:rPr>
              <a:t>E</a:t>
            </a:r>
            <a:r>
              <a:rPr sz="1300" b="1" spc="-5" dirty="0">
                <a:latin typeface="微軟正黑體"/>
                <a:cs typeface="微軟正黑體"/>
              </a:rPr>
              <a:t>nhancing</a:t>
            </a:r>
            <a:endParaRPr sz="1300" dirty="0">
              <a:latin typeface="微軟正黑體"/>
              <a:cs typeface="微軟正黑體"/>
            </a:endParaRPr>
          </a:p>
        </p:txBody>
      </p:sp>
      <p:sp>
        <p:nvSpPr>
          <p:cNvPr id="62" name="object 62"/>
          <p:cNvSpPr txBox="1"/>
          <p:nvPr/>
        </p:nvSpPr>
        <p:spPr>
          <a:xfrm>
            <a:off x="5471442" y="2750992"/>
            <a:ext cx="1543050" cy="600164"/>
          </a:xfrm>
          <a:prstGeom prst="rect">
            <a:avLst/>
          </a:prstGeom>
        </p:spPr>
        <p:txBody>
          <a:bodyPr vert="horz" wrap="square" lIns="0" tIns="0" rIns="0" bIns="0" rtlCol="0">
            <a:spAutoFit/>
          </a:bodyPr>
          <a:lstStyle/>
          <a:p>
            <a:pPr marL="12700" marR="5080" indent="-1905" algn="ctr"/>
            <a:r>
              <a:rPr sz="1300" b="1" spc="-5" dirty="0">
                <a:latin typeface="微軟正黑體"/>
                <a:cs typeface="微軟正黑體"/>
              </a:rPr>
              <a:t>P</a:t>
            </a:r>
            <a:r>
              <a:rPr sz="1300" b="1" spc="-30" dirty="0">
                <a:latin typeface="微軟正黑體"/>
                <a:cs typeface="微軟正黑體"/>
              </a:rPr>
              <a:t>r</a:t>
            </a:r>
            <a:r>
              <a:rPr sz="1300" b="1" spc="-40" dirty="0">
                <a:latin typeface="微軟正黑體"/>
                <a:cs typeface="微軟正黑體"/>
              </a:rPr>
              <a:t>o</a:t>
            </a:r>
            <a:r>
              <a:rPr sz="1300" b="1" spc="-10" dirty="0">
                <a:latin typeface="微軟正黑體"/>
                <a:cs typeface="微軟正黑體"/>
              </a:rPr>
              <a:t>fessi</a:t>
            </a:r>
            <a:r>
              <a:rPr sz="1300" b="1" spc="-15" dirty="0">
                <a:latin typeface="微軟正黑體"/>
                <a:cs typeface="微軟正黑體"/>
              </a:rPr>
              <a:t>o</a:t>
            </a:r>
            <a:r>
              <a:rPr sz="1300" b="1" spc="-10" dirty="0">
                <a:latin typeface="微軟正黑體"/>
                <a:cs typeface="微軟正黑體"/>
              </a:rPr>
              <a:t>n</a:t>
            </a:r>
            <a:r>
              <a:rPr sz="1300" b="1" spc="-5" dirty="0">
                <a:latin typeface="微軟正黑體"/>
                <a:cs typeface="微軟正黑體"/>
              </a:rPr>
              <a:t>al</a:t>
            </a:r>
            <a:r>
              <a:rPr sz="1300" b="1" spc="-10" dirty="0">
                <a:latin typeface="微軟正黑體"/>
                <a:cs typeface="微軟正黑體"/>
              </a:rPr>
              <a:t> emp</a:t>
            </a:r>
            <a:r>
              <a:rPr sz="1300" b="1" spc="-15" dirty="0">
                <a:latin typeface="微軟正黑體"/>
                <a:cs typeface="微軟正黑體"/>
              </a:rPr>
              <a:t>o</a:t>
            </a:r>
            <a:r>
              <a:rPr sz="1300" b="1" spc="-35" dirty="0">
                <a:latin typeface="微軟正黑體"/>
                <a:cs typeface="微軟正黑體"/>
              </a:rPr>
              <a:t>w</a:t>
            </a:r>
            <a:r>
              <a:rPr sz="1300" b="1" spc="-10" dirty="0">
                <a:latin typeface="微軟正黑體"/>
                <a:cs typeface="微軟正黑體"/>
              </a:rPr>
              <a:t>erme</a:t>
            </a:r>
            <a:r>
              <a:rPr sz="1300" b="1" spc="-5" dirty="0">
                <a:latin typeface="微軟正黑體"/>
                <a:cs typeface="微軟正黑體"/>
              </a:rPr>
              <a:t>nt</a:t>
            </a:r>
            <a:r>
              <a:rPr sz="1300" b="1" spc="-10" dirty="0">
                <a:latin typeface="微軟正黑體"/>
                <a:cs typeface="微軟正黑體"/>
              </a:rPr>
              <a:t> </a:t>
            </a:r>
            <a:r>
              <a:rPr sz="1300" b="1" spc="-5" dirty="0">
                <a:latin typeface="微軟正黑體"/>
                <a:cs typeface="微軟正黑體"/>
              </a:rPr>
              <a:t>and</a:t>
            </a:r>
            <a:r>
              <a:rPr sz="1300" b="1" dirty="0">
                <a:latin typeface="微軟正黑體"/>
                <a:cs typeface="微軟正黑體"/>
              </a:rPr>
              <a:t> </a:t>
            </a:r>
            <a:r>
              <a:rPr sz="1300" b="1" spc="-10" dirty="0">
                <a:latin typeface="微軟正黑體"/>
                <a:cs typeface="微軟正黑體"/>
              </a:rPr>
              <a:t>c</a:t>
            </a:r>
            <a:r>
              <a:rPr sz="1300" b="1" spc="-15" dirty="0">
                <a:latin typeface="微軟正黑體"/>
                <a:cs typeface="微軟正黑體"/>
              </a:rPr>
              <a:t>o</a:t>
            </a:r>
            <a:r>
              <a:rPr sz="1300" b="1" spc="-10" dirty="0">
                <a:latin typeface="微軟正黑體"/>
                <a:cs typeface="微軟正黑體"/>
              </a:rPr>
              <a:t>mmunity</a:t>
            </a:r>
            <a:endParaRPr sz="1300" dirty="0">
              <a:latin typeface="微軟正黑體"/>
              <a:cs typeface="微軟正黑體"/>
            </a:endParaRPr>
          </a:p>
        </p:txBody>
      </p:sp>
      <p:sp>
        <p:nvSpPr>
          <p:cNvPr id="63" name="object 63"/>
          <p:cNvSpPr txBox="1"/>
          <p:nvPr/>
        </p:nvSpPr>
        <p:spPr>
          <a:xfrm>
            <a:off x="5531025" y="3345500"/>
            <a:ext cx="1421130" cy="200055"/>
          </a:xfrm>
          <a:prstGeom prst="rect">
            <a:avLst/>
          </a:prstGeom>
        </p:spPr>
        <p:txBody>
          <a:bodyPr vert="horz" wrap="square" lIns="0" tIns="0" rIns="0" bIns="0" rtlCol="0">
            <a:spAutoFit/>
          </a:bodyPr>
          <a:lstStyle/>
          <a:p>
            <a:pPr marL="12700"/>
            <a:r>
              <a:rPr sz="1300" b="1" spc="-5" dirty="0">
                <a:latin typeface="微軟正黑體"/>
                <a:cs typeface="微軟正黑體"/>
              </a:rPr>
              <a:t>au</a:t>
            </a:r>
            <a:r>
              <a:rPr sz="1300" b="1" spc="-15" dirty="0">
                <a:latin typeface="微軟正黑體"/>
                <a:cs typeface="微軟正黑體"/>
              </a:rPr>
              <a:t>to</a:t>
            </a:r>
            <a:r>
              <a:rPr sz="1300" b="1" spc="-5" dirty="0">
                <a:latin typeface="微軟正黑體"/>
                <a:cs typeface="微軟正黑體"/>
              </a:rPr>
              <a:t>n</a:t>
            </a:r>
            <a:r>
              <a:rPr sz="1300" b="1" spc="-15" dirty="0">
                <a:latin typeface="微軟正黑體"/>
                <a:cs typeface="微軟正黑體"/>
              </a:rPr>
              <a:t>o</a:t>
            </a:r>
            <a:r>
              <a:rPr sz="1300" b="1" spc="-10" dirty="0">
                <a:latin typeface="微軟正黑體"/>
                <a:cs typeface="微軟正黑體"/>
              </a:rPr>
              <a:t>my</a:t>
            </a:r>
            <a:r>
              <a:rPr sz="1300" b="1" dirty="0">
                <a:latin typeface="微軟正黑體"/>
                <a:cs typeface="微軟正黑體"/>
              </a:rPr>
              <a:t> </a:t>
            </a:r>
            <a:r>
              <a:rPr sz="1300" b="1" spc="-20" dirty="0">
                <a:latin typeface="微軟正黑體"/>
                <a:cs typeface="微軟正黑體"/>
              </a:rPr>
              <a:t>w</a:t>
            </a:r>
            <a:r>
              <a:rPr sz="1300" b="1" spc="-10" dirty="0">
                <a:latin typeface="微軟正黑體"/>
                <a:cs typeface="微軟正黑體"/>
              </a:rPr>
              <a:t>ith</a:t>
            </a:r>
            <a:r>
              <a:rPr sz="1300" b="1" spc="5" dirty="0">
                <a:latin typeface="微軟正黑體"/>
                <a:cs typeface="微軟正黑體"/>
              </a:rPr>
              <a:t> </a:t>
            </a:r>
            <a:r>
              <a:rPr sz="1300" b="1" spc="-10" dirty="0">
                <a:latin typeface="微軟正黑體"/>
                <a:cs typeface="微軟正黑體"/>
              </a:rPr>
              <a:t>IT</a:t>
            </a:r>
            <a:endParaRPr sz="1300" dirty="0">
              <a:latin typeface="微軟正黑體"/>
              <a:cs typeface="微軟正黑體"/>
            </a:endParaRPr>
          </a:p>
        </p:txBody>
      </p:sp>
      <p:sp>
        <p:nvSpPr>
          <p:cNvPr id="64" name="object 64"/>
          <p:cNvSpPr txBox="1"/>
          <p:nvPr/>
        </p:nvSpPr>
        <p:spPr>
          <a:xfrm>
            <a:off x="5732779" y="3756727"/>
            <a:ext cx="1074420" cy="215444"/>
          </a:xfrm>
          <a:prstGeom prst="rect">
            <a:avLst/>
          </a:prstGeom>
        </p:spPr>
        <p:txBody>
          <a:bodyPr vert="horz" wrap="square" lIns="0" tIns="0" rIns="0" bIns="0" rtlCol="0">
            <a:spAutoFit/>
          </a:bodyPr>
          <a:lstStyle/>
          <a:p>
            <a:pPr marL="12700"/>
            <a:r>
              <a:rPr sz="1400" b="1" spc="-5" dirty="0">
                <a:latin typeface="微軟正黑體"/>
                <a:cs typeface="微軟正黑體"/>
              </a:rPr>
              <a:t>P</a:t>
            </a:r>
            <a:r>
              <a:rPr sz="1400" b="1" spc="-30" dirty="0">
                <a:latin typeface="微軟正黑體"/>
                <a:cs typeface="微軟正黑體"/>
              </a:rPr>
              <a:t>ro</a:t>
            </a:r>
            <a:r>
              <a:rPr sz="1400" b="1" dirty="0">
                <a:latin typeface="微軟正黑體"/>
                <a:cs typeface="微軟正黑體"/>
              </a:rPr>
              <a:t>fe</a:t>
            </a:r>
            <a:r>
              <a:rPr sz="1400" b="1" spc="-5" dirty="0">
                <a:latin typeface="微軟正黑體"/>
                <a:cs typeface="微軟正黑體"/>
              </a:rPr>
              <a:t>ssion</a:t>
            </a:r>
            <a:r>
              <a:rPr sz="1400" b="1" spc="5" dirty="0">
                <a:latin typeface="微軟正黑體"/>
                <a:cs typeface="微軟正黑體"/>
              </a:rPr>
              <a:t>a</a:t>
            </a:r>
            <a:r>
              <a:rPr sz="1400" b="1" dirty="0">
                <a:latin typeface="微軟正黑體"/>
                <a:cs typeface="微軟正黑體"/>
              </a:rPr>
              <a:t>l</a:t>
            </a:r>
            <a:endParaRPr sz="1400" dirty="0">
              <a:latin typeface="微軟正黑體"/>
              <a:cs typeface="微軟正黑體"/>
            </a:endParaRPr>
          </a:p>
        </p:txBody>
      </p:sp>
      <p:sp>
        <p:nvSpPr>
          <p:cNvPr id="65" name="object 65"/>
          <p:cNvSpPr txBox="1"/>
          <p:nvPr/>
        </p:nvSpPr>
        <p:spPr>
          <a:xfrm>
            <a:off x="5624547" y="3970162"/>
            <a:ext cx="1293495" cy="215444"/>
          </a:xfrm>
          <a:prstGeom prst="rect">
            <a:avLst/>
          </a:prstGeom>
        </p:spPr>
        <p:txBody>
          <a:bodyPr vert="horz" wrap="square" lIns="0" tIns="0" rIns="0" bIns="0" rtlCol="0">
            <a:spAutoFit/>
          </a:bodyPr>
          <a:lstStyle/>
          <a:p>
            <a:pPr marL="12700"/>
            <a:r>
              <a:rPr sz="1400" b="1" dirty="0">
                <a:latin typeface="微軟正黑體"/>
                <a:cs typeface="微軟正黑體"/>
              </a:rPr>
              <a:t>e</a:t>
            </a:r>
            <a:r>
              <a:rPr sz="1400" b="1" spc="-5" dirty="0">
                <a:latin typeface="微軟正黑體"/>
                <a:cs typeface="微軟正黑體"/>
              </a:rPr>
              <a:t>m</a:t>
            </a:r>
            <a:r>
              <a:rPr sz="1400" b="1" dirty="0">
                <a:latin typeface="微軟正黑體"/>
                <a:cs typeface="微軟正黑體"/>
              </a:rPr>
              <a:t>p</a:t>
            </a:r>
            <a:r>
              <a:rPr sz="1400" b="1" spc="-5" dirty="0">
                <a:latin typeface="微軟正黑體"/>
                <a:cs typeface="微軟正黑體"/>
              </a:rPr>
              <a:t>o</a:t>
            </a:r>
            <a:r>
              <a:rPr sz="1400" b="1" spc="-10" dirty="0">
                <a:latin typeface="微軟正黑體"/>
                <a:cs typeface="微軟正黑體"/>
              </a:rPr>
              <a:t>w</a:t>
            </a:r>
            <a:r>
              <a:rPr sz="1400" b="1" dirty="0">
                <a:latin typeface="微軟正黑體"/>
                <a:cs typeface="微軟正黑體"/>
              </a:rPr>
              <a:t>e</a:t>
            </a:r>
            <a:r>
              <a:rPr sz="1400" b="1" spc="-5" dirty="0">
                <a:latin typeface="微軟正黑體"/>
                <a:cs typeface="微軟正黑體"/>
              </a:rPr>
              <a:t>rm</a:t>
            </a:r>
            <a:r>
              <a:rPr sz="1400" b="1" dirty="0">
                <a:latin typeface="微軟正黑體"/>
                <a:cs typeface="微軟正黑體"/>
              </a:rPr>
              <a:t>e</a:t>
            </a:r>
            <a:r>
              <a:rPr sz="1400" b="1" spc="-5" dirty="0">
                <a:latin typeface="微軟正黑體"/>
                <a:cs typeface="微軟正黑體"/>
              </a:rPr>
              <a:t>nt</a:t>
            </a:r>
            <a:endParaRPr sz="1400" dirty="0">
              <a:latin typeface="微軟正黑體"/>
              <a:cs typeface="微軟正黑體"/>
            </a:endParaRPr>
          </a:p>
        </p:txBody>
      </p:sp>
      <p:sp>
        <p:nvSpPr>
          <p:cNvPr id="66" name="object 66"/>
          <p:cNvSpPr txBox="1"/>
          <p:nvPr/>
        </p:nvSpPr>
        <p:spPr>
          <a:xfrm>
            <a:off x="5481257" y="4566096"/>
            <a:ext cx="1651635" cy="553998"/>
          </a:xfrm>
          <a:prstGeom prst="rect">
            <a:avLst/>
          </a:prstGeom>
        </p:spPr>
        <p:txBody>
          <a:bodyPr vert="horz" wrap="square" lIns="0" tIns="0" rIns="0" bIns="0" rtlCol="0">
            <a:spAutoFit/>
          </a:bodyPr>
          <a:lstStyle/>
          <a:p>
            <a:pPr marL="12700" marR="5080" algn="ctr"/>
            <a:r>
              <a:rPr sz="1200" b="1" spc="-15" dirty="0">
                <a:latin typeface="微軟正黑體"/>
                <a:cs typeface="微軟正黑體"/>
              </a:rPr>
              <a:t>Dema</a:t>
            </a:r>
            <a:r>
              <a:rPr sz="1200" b="1" spc="-10" dirty="0">
                <a:latin typeface="微軟正黑體"/>
                <a:cs typeface="微軟正黑體"/>
              </a:rPr>
              <a:t>nd</a:t>
            </a:r>
            <a:r>
              <a:rPr sz="1200" b="1" dirty="0">
                <a:latin typeface="微軟正黑體"/>
                <a:cs typeface="微軟正黑體"/>
              </a:rPr>
              <a:t>s</a:t>
            </a:r>
            <a:r>
              <a:rPr sz="1200" b="1" spc="-15" dirty="0">
                <a:latin typeface="微軟正黑體"/>
                <a:cs typeface="微軟正黑體"/>
              </a:rPr>
              <a:t> a</a:t>
            </a:r>
            <a:r>
              <a:rPr sz="1200" b="1" spc="-10" dirty="0">
                <a:latin typeface="微軟正黑體"/>
                <a:cs typeface="微軟正黑體"/>
              </a:rPr>
              <a:t>nd</a:t>
            </a:r>
            <a:r>
              <a:rPr sz="1200" b="1" dirty="0">
                <a:latin typeface="微軟正黑體"/>
                <a:cs typeface="微軟正黑體"/>
              </a:rPr>
              <a:t> </a:t>
            </a:r>
            <a:r>
              <a:rPr sz="1200" b="1" spc="-15" dirty="0">
                <a:latin typeface="微軟正黑體"/>
                <a:cs typeface="微軟正黑體"/>
              </a:rPr>
              <a:t>a</a:t>
            </a:r>
            <a:r>
              <a:rPr sz="1200" b="1" spc="-10" dirty="0">
                <a:latin typeface="微軟正黑體"/>
                <a:cs typeface="微軟正黑體"/>
              </a:rPr>
              <a:t>b</a:t>
            </a:r>
            <a:r>
              <a:rPr sz="1200" b="1" spc="5" dirty="0">
                <a:latin typeface="微軟正黑體"/>
                <a:cs typeface="微軟正黑體"/>
              </a:rPr>
              <a:t>ili</a:t>
            </a:r>
            <a:r>
              <a:rPr sz="1200" b="1" spc="-10" dirty="0">
                <a:latin typeface="微軟正黑體"/>
                <a:cs typeface="微軟正黑體"/>
              </a:rPr>
              <a:t>ti</a:t>
            </a:r>
            <a:r>
              <a:rPr sz="1200" b="1" spc="-15" dirty="0">
                <a:latin typeface="微軟正黑體"/>
                <a:cs typeface="微軟正黑體"/>
              </a:rPr>
              <a:t>es</a:t>
            </a:r>
            <a:r>
              <a:rPr sz="1200" b="1" spc="-10" dirty="0">
                <a:latin typeface="微軟正黑體"/>
                <a:cs typeface="微軟正黑體"/>
              </a:rPr>
              <a:t> Of </a:t>
            </a:r>
            <a:r>
              <a:rPr sz="1200" b="1" spc="-20" dirty="0">
                <a:latin typeface="微軟正黑體"/>
                <a:cs typeface="微軟正黑體"/>
              </a:rPr>
              <a:t>p</a:t>
            </a:r>
            <a:r>
              <a:rPr sz="1200" b="1" spc="-15" dirty="0">
                <a:latin typeface="微軟正黑體"/>
                <a:cs typeface="微軟正黑體"/>
              </a:rPr>
              <a:t>a</a:t>
            </a:r>
            <a:r>
              <a:rPr sz="1200" b="1" spc="5" dirty="0">
                <a:latin typeface="微軟正黑體"/>
                <a:cs typeface="微軟正黑體"/>
              </a:rPr>
              <a:t>ti</a:t>
            </a:r>
            <a:r>
              <a:rPr sz="1200" b="1" spc="-15" dirty="0">
                <a:latin typeface="微軟正黑體"/>
                <a:cs typeface="微軟正黑體"/>
              </a:rPr>
              <a:t>e</a:t>
            </a:r>
            <a:r>
              <a:rPr sz="1200" b="1" dirty="0">
                <a:latin typeface="微軟正黑體"/>
                <a:cs typeface="微軟正黑體"/>
              </a:rPr>
              <a:t>n</a:t>
            </a:r>
            <a:r>
              <a:rPr sz="1200" b="1" spc="5" dirty="0">
                <a:latin typeface="微軟正黑體"/>
                <a:cs typeface="微軟正黑體"/>
              </a:rPr>
              <a:t>t</a:t>
            </a:r>
            <a:r>
              <a:rPr sz="1200" b="1" dirty="0">
                <a:latin typeface="微軟正黑體"/>
                <a:cs typeface="微軟正黑體"/>
              </a:rPr>
              <a:t>s</a:t>
            </a:r>
            <a:r>
              <a:rPr sz="1200" b="1" spc="-40" dirty="0">
                <a:latin typeface="微軟正黑體"/>
                <a:cs typeface="微軟正黑體"/>
              </a:rPr>
              <a:t> </a:t>
            </a:r>
            <a:r>
              <a:rPr sz="1200" b="1" spc="-15" dirty="0">
                <a:latin typeface="微軟正黑體"/>
                <a:cs typeface="微軟正黑體"/>
              </a:rPr>
              <a:t>a</a:t>
            </a:r>
            <a:r>
              <a:rPr sz="1200" b="1" spc="-10" dirty="0">
                <a:latin typeface="微軟正黑體"/>
                <a:cs typeface="微軟正黑體"/>
              </a:rPr>
              <a:t>nd</a:t>
            </a:r>
            <a:r>
              <a:rPr sz="1200" b="1" spc="-5" dirty="0">
                <a:latin typeface="微軟正黑體"/>
                <a:cs typeface="微軟正黑體"/>
              </a:rPr>
              <a:t> c</a:t>
            </a:r>
            <a:r>
              <a:rPr sz="1200" b="1" spc="-20" dirty="0">
                <a:latin typeface="微軟正黑體"/>
                <a:cs typeface="微軟正黑體"/>
              </a:rPr>
              <a:t>omm</a:t>
            </a:r>
            <a:r>
              <a:rPr sz="1200" b="1" dirty="0">
                <a:latin typeface="微軟正黑體"/>
                <a:cs typeface="微軟正黑體"/>
              </a:rPr>
              <a:t>un</a:t>
            </a:r>
            <a:r>
              <a:rPr sz="1200" b="1" spc="5" dirty="0">
                <a:latin typeface="微軟正黑體"/>
                <a:cs typeface="微軟正黑體"/>
              </a:rPr>
              <a:t>it</a:t>
            </a:r>
            <a:r>
              <a:rPr sz="1200" b="1" spc="-10" dirty="0">
                <a:latin typeface="微軟正黑體"/>
                <a:cs typeface="微軟正黑體"/>
              </a:rPr>
              <a:t>y</a:t>
            </a:r>
            <a:endParaRPr sz="1200" dirty="0">
              <a:latin typeface="微軟正黑體"/>
              <a:cs typeface="微軟正黑體"/>
            </a:endParaRPr>
          </a:p>
        </p:txBody>
      </p:sp>
      <p:sp>
        <p:nvSpPr>
          <p:cNvPr id="67" name="object 67"/>
          <p:cNvSpPr txBox="1"/>
          <p:nvPr/>
        </p:nvSpPr>
        <p:spPr>
          <a:xfrm>
            <a:off x="3450984" y="2694528"/>
            <a:ext cx="1826895" cy="184666"/>
          </a:xfrm>
          <a:prstGeom prst="rect">
            <a:avLst/>
          </a:prstGeom>
        </p:spPr>
        <p:txBody>
          <a:bodyPr vert="horz" wrap="square" lIns="0" tIns="0" rIns="0" bIns="0" rtlCol="0">
            <a:spAutoFit/>
          </a:bodyPr>
          <a:lstStyle/>
          <a:p>
            <a:pPr marL="12700"/>
            <a:r>
              <a:rPr sz="1200" b="1" dirty="0">
                <a:solidFill>
                  <a:srgbClr val="006600"/>
                </a:solidFill>
                <a:latin typeface="Century Gothic"/>
                <a:cs typeface="Century Gothic"/>
              </a:rPr>
              <a:t>Personalized</a:t>
            </a:r>
            <a:r>
              <a:rPr sz="1200" b="1" spc="-25" dirty="0">
                <a:solidFill>
                  <a:srgbClr val="006600"/>
                </a:solidFill>
                <a:latin typeface="Century Gothic"/>
                <a:cs typeface="Century Gothic"/>
              </a:rPr>
              <a:t> </a:t>
            </a:r>
            <a:r>
              <a:rPr sz="1200" b="1" dirty="0">
                <a:solidFill>
                  <a:srgbClr val="006600"/>
                </a:solidFill>
                <a:latin typeface="Century Gothic"/>
                <a:cs typeface="Century Gothic"/>
              </a:rPr>
              <a:t>information</a:t>
            </a:r>
            <a:endParaRPr sz="1200" dirty="0">
              <a:latin typeface="Century Gothic"/>
              <a:cs typeface="Century Gothic"/>
            </a:endParaRPr>
          </a:p>
        </p:txBody>
      </p:sp>
      <p:sp>
        <p:nvSpPr>
          <p:cNvPr id="68" name="object 68"/>
          <p:cNvSpPr txBox="1"/>
          <p:nvPr/>
        </p:nvSpPr>
        <p:spPr>
          <a:xfrm>
            <a:off x="3478416" y="2877408"/>
            <a:ext cx="1772285" cy="369332"/>
          </a:xfrm>
          <a:prstGeom prst="rect">
            <a:avLst/>
          </a:prstGeom>
        </p:spPr>
        <p:txBody>
          <a:bodyPr vert="horz" wrap="square" lIns="0" tIns="0" rIns="0" bIns="0" rtlCol="0">
            <a:spAutoFit/>
          </a:bodyPr>
          <a:lstStyle/>
          <a:p>
            <a:pPr marL="692150" marR="5080" indent="-680085"/>
            <a:r>
              <a:rPr sz="1200" b="1" dirty="0">
                <a:solidFill>
                  <a:srgbClr val="006600"/>
                </a:solidFill>
                <a:latin typeface="Century Gothic"/>
                <a:cs typeface="Century Gothic"/>
              </a:rPr>
              <a:t>integration smart health living</a:t>
            </a:r>
            <a:endParaRPr sz="1200" dirty="0">
              <a:latin typeface="Century Gothic"/>
              <a:cs typeface="Century Gothic"/>
            </a:endParaRPr>
          </a:p>
        </p:txBody>
      </p:sp>
      <p:sp>
        <p:nvSpPr>
          <p:cNvPr id="69" name="object 69"/>
          <p:cNvSpPr txBox="1"/>
          <p:nvPr/>
        </p:nvSpPr>
        <p:spPr>
          <a:xfrm>
            <a:off x="3580110" y="3629118"/>
            <a:ext cx="1649730" cy="430887"/>
          </a:xfrm>
          <a:prstGeom prst="rect">
            <a:avLst/>
          </a:prstGeom>
        </p:spPr>
        <p:txBody>
          <a:bodyPr vert="horz" wrap="square" lIns="0" tIns="0" rIns="0" bIns="0" rtlCol="0">
            <a:spAutoFit/>
          </a:bodyPr>
          <a:lstStyle/>
          <a:p>
            <a:pPr marL="36830" marR="5080" indent="-24765"/>
            <a:r>
              <a:rPr sz="1400" b="1" spc="-5" dirty="0">
                <a:solidFill>
                  <a:srgbClr val="006600"/>
                </a:solidFill>
                <a:latin typeface="Century Gothic"/>
                <a:cs typeface="Century Gothic"/>
              </a:rPr>
              <a:t>Ca</a:t>
            </a:r>
            <a:r>
              <a:rPr sz="1400" b="1" spc="-10" dirty="0">
                <a:solidFill>
                  <a:srgbClr val="006600"/>
                </a:solidFill>
                <a:latin typeface="Century Gothic"/>
                <a:cs typeface="Century Gothic"/>
              </a:rPr>
              <a:t>r</a:t>
            </a:r>
            <a:r>
              <a:rPr sz="1400" b="1" dirty="0">
                <a:solidFill>
                  <a:srgbClr val="006600"/>
                </a:solidFill>
                <a:latin typeface="Century Gothic"/>
                <a:cs typeface="Century Gothic"/>
              </a:rPr>
              <a:t>e</a:t>
            </a:r>
            <a:r>
              <a:rPr sz="1400" b="1" spc="-10" dirty="0">
                <a:solidFill>
                  <a:srgbClr val="006600"/>
                </a:solidFill>
                <a:latin typeface="Century Gothic"/>
                <a:cs typeface="Century Gothic"/>
              </a:rPr>
              <a:t> </a:t>
            </a:r>
            <a:r>
              <a:rPr sz="1400" b="1" spc="-5" dirty="0">
                <a:solidFill>
                  <a:srgbClr val="006600"/>
                </a:solidFill>
                <a:latin typeface="Century Gothic"/>
                <a:cs typeface="Century Gothic"/>
              </a:rPr>
              <a:t>plannin</a:t>
            </a:r>
            <a:r>
              <a:rPr sz="1400" b="1" dirty="0">
                <a:solidFill>
                  <a:srgbClr val="006600"/>
                </a:solidFill>
                <a:latin typeface="Century Gothic"/>
                <a:cs typeface="Century Gothic"/>
              </a:rPr>
              <a:t>g </a:t>
            </a:r>
            <a:r>
              <a:rPr sz="1400" b="1" spc="-5" dirty="0">
                <a:solidFill>
                  <a:srgbClr val="006600"/>
                </a:solidFill>
                <a:latin typeface="Century Gothic"/>
                <a:cs typeface="Century Gothic"/>
              </a:rPr>
              <a:t>and h</a:t>
            </a:r>
            <a:r>
              <a:rPr sz="1400" b="1" dirty="0">
                <a:solidFill>
                  <a:srgbClr val="006600"/>
                </a:solidFill>
                <a:latin typeface="Century Gothic"/>
                <a:cs typeface="Century Gothic"/>
              </a:rPr>
              <a:t>e</a:t>
            </a:r>
            <a:r>
              <a:rPr sz="1400" b="1" spc="-5" dirty="0">
                <a:solidFill>
                  <a:srgbClr val="006600"/>
                </a:solidFill>
                <a:latin typeface="Century Gothic"/>
                <a:cs typeface="Century Gothic"/>
              </a:rPr>
              <a:t>alt</a:t>
            </a:r>
            <a:r>
              <a:rPr sz="1400" b="1" dirty="0">
                <a:solidFill>
                  <a:srgbClr val="006600"/>
                </a:solidFill>
                <a:latin typeface="Century Gothic"/>
                <a:cs typeface="Century Gothic"/>
              </a:rPr>
              <a:t>h</a:t>
            </a:r>
            <a:r>
              <a:rPr sz="1400" b="1" spc="-15" dirty="0">
                <a:solidFill>
                  <a:srgbClr val="006600"/>
                </a:solidFill>
                <a:latin typeface="Century Gothic"/>
                <a:cs typeface="Century Gothic"/>
              </a:rPr>
              <a:t> </a:t>
            </a:r>
            <a:r>
              <a:rPr sz="1400" b="1" spc="-5" dirty="0">
                <a:solidFill>
                  <a:srgbClr val="006600"/>
                </a:solidFill>
                <a:latin typeface="Century Gothic"/>
                <a:cs typeface="Century Gothic"/>
              </a:rPr>
              <a:t>a</a:t>
            </a:r>
            <a:r>
              <a:rPr sz="1400" b="1" spc="-10" dirty="0">
                <a:solidFill>
                  <a:srgbClr val="006600"/>
                </a:solidFill>
                <a:latin typeface="Century Gothic"/>
                <a:cs typeface="Century Gothic"/>
              </a:rPr>
              <a:t>ss</a:t>
            </a:r>
            <a:r>
              <a:rPr sz="1400" b="1" dirty="0">
                <a:solidFill>
                  <a:srgbClr val="006600"/>
                </a:solidFill>
                <a:latin typeface="Century Gothic"/>
                <a:cs typeface="Century Gothic"/>
              </a:rPr>
              <a:t>e</a:t>
            </a:r>
            <a:r>
              <a:rPr sz="1400" b="1" spc="-10" dirty="0">
                <a:solidFill>
                  <a:srgbClr val="006600"/>
                </a:solidFill>
                <a:latin typeface="Century Gothic"/>
                <a:cs typeface="Century Gothic"/>
              </a:rPr>
              <a:t>ss</a:t>
            </a:r>
            <a:r>
              <a:rPr sz="1400" b="1" dirty="0">
                <a:solidFill>
                  <a:srgbClr val="006600"/>
                </a:solidFill>
                <a:latin typeface="Century Gothic"/>
                <a:cs typeface="Century Gothic"/>
              </a:rPr>
              <a:t>me</a:t>
            </a:r>
            <a:r>
              <a:rPr sz="1400" b="1" spc="-5" dirty="0">
                <a:solidFill>
                  <a:srgbClr val="006600"/>
                </a:solidFill>
                <a:latin typeface="Century Gothic"/>
                <a:cs typeface="Century Gothic"/>
              </a:rPr>
              <a:t>nt</a:t>
            </a:r>
            <a:endParaRPr sz="1400" dirty="0">
              <a:latin typeface="Century Gothic"/>
              <a:cs typeface="Century Gothic"/>
            </a:endParaRPr>
          </a:p>
        </p:txBody>
      </p:sp>
      <p:sp>
        <p:nvSpPr>
          <p:cNvPr id="70" name="object 70"/>
          <p:cNvSpPr txBox="1"/>
          <p:nvPr/>
        </p:nvSpPr>
        <p:spPr>
          <a:xfrm>
            <a:off x="3509777" y="4480229"/>
            <a:ext cx="1645920" cy="400110"/>
          </a:xfrm>
          <a:prstGeom prst="rect">
            <a:avLst/>
          </a:prstGeom>
        </p:spPr>
        <p:txBody>
          <a:bodyPr vert="horz" wrap="square" lIns="0" tIns="0" rIns="0" bIns="0" rtlCol="0">
            <a:spAutoFit/>
          </a:bodyPr>
          <a:lstStyle/>
          <a:p>
            <a:pPr marL="126364" marR="5080" indent="-114300"/>
            <a:r>
              <a:rPr sz="1300" b="1" spc="-15" dirty="0">
                <a:solidFill>
                  <a:srgbClr val="006600"/>
                </a:solidFill>
                <a:latin typeface="Century Gothic"/>
                <a:cs typeface="Century Gothic"/>
              </a:rPr>
              <a:t>E</a:t>
            </a:r>
            <a:r>
              <a:rPr sz="1300" b="1" spc="-5" dirty="0">
                <a:solidFill>
                  <a:srgbClr val="006600"/>
                </a:solidFill>
                <a:latin typeface="Century Gothic"/>
                <a:cs typeface="Century Gothic"/>
              </a:rPr>
              <a:t>s</a:t>
            </a:r>
            <a:r>
              <a:rPr sz="1300" b="1" spc="-15" dirty="0">
                <a:solidFill>
                  <a:srgbClr val="006600"/>
                </a:solidFill>
                <a:latin typeface="Century Gothic"/>
                <a:cs typeface="Century Gothic"/>
              </a:rPr>
              <a:t>tab</a:t>
            </a:r>
            <a:r>
              <a:rPr sz="1300" b="1" spc="-5" dirty="0">
                <a:solidFill>
                  <a:srgbClr val="006600"/>
                </a:solidFill>
                <a:latin typeface="Century Gothic"/>
                <a:cs typeface="Century Gothic"/>
              </a:rPr>
              <a:t>lis</a:t>
            </a:r>
            <a:r>
              <a:rPr sz="1300" b="1" spc="-10" dirty="0">
                <a:solidFill>
                  <a:srgbClr val="006600"/>
                </a:solidFill>
                <a:latin typeface="Century Gothic"/>
                <a:cs typeface="Century Gothic"/>
              </a:rPr>
              <a:t>h</a:t>
            </a:r>
            <a:r>
              <a:rPr sz="1300" b="1" spc="20" dirty="0">
                <a:solidFill>
                  <a:srgbClr val="006600"/>
                </a:solidFill>
                <a:latin typeface="Century Gothic"/>
                <a:cs typeface="Century Gothic"/>
              </a:rPr>
              <a:t> </a:t>
            </a:r>
            <a:r>
              <a:rPr sz="1300" b="1" spc="-15" dirty="0">
                <a:solidFill>
                  <a:srgbClr val="006600"/>
                </a:solidFill>
                <a:latin typeface="Century Gothic"/>
                <a:cs typeface="Century Gothic"/>
              </a:rPr>
              <a:t>pa</a:t>
            </a:r>
            <a:r>
              <a:rPr sz="1300" b="1" dirty="0">
                <a:solidFill>
                  <a:srgbClr val="006600"/>
                </a:solidFill>
                <a:latin typeface="Century Gothic"/>
                <a:cs typeface="Century Gothic"/>
              </a:rPr>
              <a:t>r</a:t>
            </a:r>
            <a:r>
              <a:rPr sz="1300" b="1" spc="-10" dirty="0">
                <a:solidFill>
                  <a:srgbClr val="006600"/>
                </a:solidFill>
                <a:latin typeface="Century Gothic"/>
                <a:cs typeface="Century Gothic"/>
              </a:rPr>
              <a:t>tn</a:t>
            </a:r>
            <a:r>
              <a:rPr sz="1300" b="1" spc="-15" dirty="0">
                <a:solidFill>
                  <a:srgbClr val="006600"/>
                </a:solidFill>
                <a:latin typeface="Century Gothic"/>
                <a:cs typeface="Century Gothic"/>
              </a:rPr>
              <a:t>e</a:t>
            </a:r>
            <a:r>
              <a:rPr sz="1300" b="1" dirty="0">
                <a:solidFill>
                  <a:srgbClr val="006600"/>
                </a:solidFill>
                <a:latin typeface="Century Gothic"/>
                <a:cs typeface="Century Gothic"/>
              </a:rPr>
              <a:t>rs</a:t>
            </a:r>
            <a:r>
              <a:rPr sz="1300" b="1" spc="-10" dirty="0">
                <a:solidFill>
                  <a:srgbClr val="006600"/>
                </a:solidFill>
                <a:latin typeface="Century Gothic"/>
                <a:cs typeface="Century Gothic"/>
              </a:rPr>
              <a:t>hip</a:t>
            </a:r>
            <a:r>
              <a:rPr sz="1300" b="1" spc="-5" dirty="0">
                <a:solidFill>
                  <a:srgbClr val="006600"/>
                </a:solidFill>
                <a:latin typeface="Century Gothic"/>
                <a:cs typeface="Century Gothic"/>
              </a:rPr>
              <a:t> </a:t>
            </a:r>
            <a:r>
              <a:rPr sz="1300" b="1" spc="-20" dirty="0">
                <a:solidFill>
                  <a:srgbClr val="006600"/>
                </a:solidFill>
                <a:latin typeface="Century Gothic"/>
                <a:cs typeface="Century Gothic"/>
              </a:rPr>
              <a:t>w</a:t>
            </a:r>
            <a:r>
              <a:rPr sz="1300" b="1" spc="-5" dirty="0">
                <a:solidFill>
                  <a:srgbClr val="006600"/>
                </a:solidFill>
                <a:latin typeface="Century Gothic"/>
                <a:cs typeface="Century Gothic"/>
              </a:rPr>
              <a:t>i</a:t>
            </a:r>
            <a:r>
              <a:rPr sz="1300" b="1" spc="-10" dirty="0">
                <a:solidFill>
                  <a:srgbClr val="006600"/>
                </a:solidFill>
                <a:latin typeface="Century Gothic"/>
                <a:cs typeface="Century Gothic"/>
              </a:rPr>
              <a:t>th</a:t>
            </a:r>
            <a:r>
              <a:rPr sz="1300" b="1" spc="10" dirty="0">
                <a:solidFill>
                  <a:srgbClr val="006600"/>
                </a:solidFill>
                <a:latin typeface="Century Gothic"/>
                <a:cs typeface="Century Gothic"/>
              </a:rPr>
              <a:t> </a:t>
            </a:r>
            <a:r>
              <a:rPr sz="1300" b="1" spc="-15" dirty="0">
                <a:solidFill>
                  <a:srgbClr val="006600"/>
                </a:solidFill>
                <a:latin typeface="Century Gothic"/>
                <a:cs typeface="Century Gothic"/>
              </a:rPr>
              <a:t>co</a:t>
            </a:r>
            <a:r>
              <a:rPr sz="1300" b="1" spc="-10" dirty="0">
                <a:solidFill>
                  <a:srgbClr val="006600"/>
                </a:solidFill>
                <a:latin typeface="Century Gothic"/>
                <a:cs typeface="Century Gothic"/>
              </a:rPr>
              <a:t>mmunit</a:t>
            </a:r>
            <a:r>
              <a:rPr sz="1300" b="1" spc="-5" dirty="0">
                <a:solidFill>
                  <a:srgbClr val="006600"/>
                </a:solidFill>
                <a:latin typeface="Century Gothic"/>
                <a:cs typeface="Century Gothic"/>
              </a:rPr>
              <a:t>i</a:t>
            </a:r>
            <a:r>
              <a:rPr sz="1300" b="1" spc="-15" dirty="0">
                <a:solidFill>
                  <a:srgbClr val="006600"/>
                </a:solidFill>
                <a:latin typeface="Century Gothic"/>
                <a:cs typeface="Century Gothic"/>
              </a:rPr>
              <a:t>e</a:t>
            </a:r>
            <a:r>
              <a:rPr sz="1300" b="1" spc="-10" dirty="0">
                <a:solidFill>
                  <a:srgbClr val="006600"/>
                </a:solidFill>
                <a:latin typeface="Century Gothic"/>
                <a:cs typeface="Century Gothic"/>
              </a:rPr>
              <a:t>s</a:t>
            </a:r>
            <a:endParaRPr sz="1300" dirty="0">
              <a:latin typeface="Century Gothic"/>
              <a:cs typeface="Century Gothic"/>
            </a:endParaRPr>
          </a:p>
        </p:txBody>
      </p:sp>
      <p:sp>
        <p:nvSpPr>
          <p:cNvPr id="71" name="object 71"/>
          <p:cNvSpPr txBox="1"/>
          <p:nvPr/>
        </p:nvSpPr>
        <p:spPr>
          <a:xfrm>
            <a:off x="8543494" y="4425092"/>
            <a:ext cx="943610" cy="200055"/>
          </a:xfrm>
          <a:prstGeom prst="rect">
            <a:avLst/>
          </a:prstGeom>
        </p:spPr>
        <p:txBody>
          <a:bodyPr vert="horz" wrap="square" lIns="0" tIns="0" rIns="0" bIns="0" rtlCol="0">
            <a:spAutoFit/>
          </a:bodyPr>
          <a:lstStyle/>
          <a:p>
            <a:pPr marL="12700"/>
            <a:r>
              <a:rPr sz="1300" b="1" spc="-10" dirty="0">
                <a:solidFill>
                  <a:srgbClr val="006600"/>
                </a:solidFill>
                <a:latin typeface="Century Gothic"/>
                <a:cs typeface="Century Gothic"/>
              </a:rPr>
              <a:t>D</a:t>
            </a:r>
            <a:r>
              <a:rPr sz="1300" b="1" spc="-15" dirty="0">
                <a:solidFill>
                  <a:srgbClr val="006600"/>
                </a:solidFill>
                <a:latin typeface="Century Gothic"/>
                <a:cs typeface="Century Gothic"/>
              </a:rPr>
              <a:t>e</a:t>
            </a:r>
            <a:r>
              <a:rPr sz="1300" b="1" spc="-20" dirty="0">
                <a:solidFill>
                  <a:srgbClr val="006600"/>
                </a:solidFill>
                <a:latin typeface="Century Gothic"/>
                <a:cs typeface="Century Gothic"/>
              </a:rPr>
              <a:t>v</a:t>
            </a:r>
            <a:r>
              <a:rPr sz="1300" b="1" spc="-15" dirty="0">
                <a:solidFill>
                  <a:srgbClr val="006600"/>
                </a:solidFill>
                <a:latin typeface="Century Gothic"/>
                <a:cs typeface="Century Gothic"/>
              </a:rPr>
              <a:t>e</a:t>
            </a:r>
            <a:r>
              <a:rPr sz="1300" b="1" spc="-5" dirty="0">
                <a:solidFill>
                  <a:srgbClr val="006600"/>
                </a:solidFill>
                <a:latin typeface="Century Gothic"/>
                <a:cs typeface="Century Gothic"/>
              </a:rPr>
              <a:t>l</a:t>
            </a:r>
            <a:r>
              <a:rPr sz="1300" b="1" spc="-15" dirty="0">
                <a:solidFill>
                  <a:srgbClr val="006600"/>
                </a:solidFill>
                <a:latin typeface="Century Gothic"/>
                <a:cs typeface="Century Gothic"/>
              </a:rPr>
              <a:t>op</a:t>
            </a:r>
            <a:r>
              <a:rPr sz="1300" b="1" spc="-10" dirty="0">
                <a:solidFill>
                  <a:srgbClr val="006600"/>
                </a:solidFill>
                <a:latin typeface="Century Gothic"/>
                <a:cs typeface="Century Gothic"/>
              </a:rPr>
              <a:t>ing</a:t>
            </a:r>
            <a:endParaRPr sz="1300" dirty="0">
              <a:latin typeface="Century Gothic"/>
              <a:cs typeface="Century Gothic"/>
            </a:endParaRPr>
          </a:p>
        </p:txBody>
      </p:sp>
      <p:sp>
        <p:nvSpPr>
          <p:cNvPr id="72" name="object 72"/>
          <p:cNvSpPr txBox="1"/>
          <p:nvPr/>
        </p:nvSpPr>
        <p:spPr>
          <a:xfrm>
            <a:off x="8200650" y="4623261"/>
            <a:ext cx="1628139" cy="200055"/>
          </a:xfrm>
          <a:prstGeom prst="rect">
            <a:avLst/>
          </a:prstGeom>
        </p:spPr>
        <p:txBody>
          <a:bodyPr vert="horz" wrap="square" lIns="0" tIns="0" rIns="0" bIns="0" rtlCol="0">
            <a:spAutoFit/>
          </a:bodyPr>
          <a:lstStyle/>
          <a:p>
            <a:pPr marL="12700"/>
            <a:r>
              <a:rPr sz="1300" b="1" spc="-5" dirty="0">
                <a:solidFill>
                  <a:srgbClr val="006600"/>
                </a:solidFill>
                <a:latin typeface="Century Gothic"/>
                <a:cs typeface="Century Gothic"/>
              </a:rPr>
              <a:t>s</a:t>
            </a:r>
            <a:r>
              <a:rPr sz="1300" b="1" spc="-10" dirty="0">
                <a:solidFill>
                  <a:srgbClr val="006600"/>
                </a:solidFill>
                <a:latin typeface="Century Gothic"/>
                <a:cs typeface="Century Gothic"/>
              </a:rPr>
              <a:t>u</a:t>
            </a:r>
            <a:r>
              <a:rPr sz="1300" b="1" spc="-15" dirty="0">
                <a:solidFill>
                  <a:srgbClr val="006600"/>
                </a:solidFill>
                <a:latin typeface="Century Gothic"/>
                <a:cs typeface="Century Gothic"/>
              </a:rPr>
              <a:t>ppo</a:t>
            </a:r>
            <a:r>
              <a:rPr sz="1300" b="1" dirty="0">
                <a:solidFill>
                  <a:srgbClr val="006600"/>
                </a:solidFill>
                <a:latin typeface="Century Gothic"/>
                <a:cs typeface="Century Gothic"/>
              </a:rPr>
              <a:t>r</a:t>
            </a:r>
            <a:r>
              <a:rPr sz="1300" b="1" spc="-10" dirty="0">
                <a:solidFill>
                  <a:srgbClr val="006600"/>
                </a:solidFill>
                <a:latin typeface="Century Gothic"/>
                <a:cs typeface="Century Gothic"/>
              </a:rPr>
              <a:t>ting</a:t>
            </a:r>
            <a:r>
              <a:rPr sz="1300" b="1" spc="15" dirty="0">
                <a:solidFill>
                  <a:srgbClr val="006600"/>
                </a:solidFill>
                <a:latin typeface="Century Gothic"/>
                <a:cs typeface="Century Gothic"/>
              </a:rPr>
              <a:t> </a:t>
            </a:r>
            <a:r>
              <a:rPr sz="1300" b="1" spc="-10" dirty="0">
                <a:solidFill>
                  <a:srgbClr val="006600"/>
                </a:solidFill>
                <a:latin typeface="Century Gothic"/>
                <a:cs typeface="Century Gothic"/>
              </a:rPr>
              <a:t>n</a:t>
            </a:r>
            <a:r>
              <a:rPr sz="1300" b="1" spc="-15" dirty="0">
                <a:solidFill>
                  <a:srgbClr val="006600"/>
                </a:solidFill>
                <a:latin typeface="Century Gothic"/>
                <a:cs typeface="Century Gothic"/>
              </a:rPr>
              <a:t>etwo</a:t>
            </a:r>
            <a:r>
              <a:rPr sz="1300" b="1" dirty="0">
                <a:solidFill>
                  <a:srgbClr val="006600"/>
                </a:solidFill>
                <a:latin typeface="Century Gothic"/>
                <a:cs typeface="Century Gothic"/>
              </a:rPr>
              <a:t>r</a:t>
            </a:r>
            <a:r>
              <a:rPr sz="1300" b="1" spc="-10" dirty="0">
                <a:solidFill>
                  <a:srgbClr val="006600"/>
                </a:solidFill>
                <a:latin typeface="Century Gothic"/>
                <a:cs typeface="Century Gothic"/>
              </a:rPr>
              <a:t>ks</a:t>
            </a:r>
            <a:endParaRPr sz="1300" dirty="0">
              <a:latin typeface="Century Gothic"/>
              <a:cs typeface="Century Gothic"/>
            </a:endParaRPr>
          </a:p>
        </p:txBody>
      </p:sp>
      <p:sp>
        <p:nvSpPr>
          <p:cNvPr id="73" name="object 73"/>
          <p:cNvSpPr txBox="1"/>
          <p:nvPr/>
        </p:nvSpPr>
        <p:spPr>
          <a:xfrm>
            <a:off x="7200122" y="4796079"/>
            <a:ext cx="2461260" cy="200055"/>
          </a:xfrm>
          <a:prstGeom prst="rect">
            <a:avLst/>
          </a:prstGeom>
        </p:spPr>
        <p:txBody>
          <a:bodyPr vert="horz" wrap="square" lIns="0" tIns="0" rIns="0" bIns="0" rtlCol="0">
            <a:spAutoFit/>
          </a:bodyPr>
          <a:lstStyle/>
          <a:p>
            <a:pPr marL="12700"/>
            <a:r>
              <a:rPr sz="1100" b="1" spc="5" dirty="0">
                <a:latin typeface="微軟正黑體"/>
                <a:cs typeface="微軟正黑體"/>
              </a:rPr>
              <a:t>Pa</a:t>
            </a:r>
            <a:r>
              <a:rPr sz="1100" b="1" spc="-10" dirty="0">
                <a:latin typeface="微軟正黑體"/>
                <a:cs typeface="微軟正黑體"/>
              </a:rPr>
              <a:t>t</a:t>
            </a:r>
            <a:r>
              <a:rPr sz="1100" b="1" spc="-5" dirty="0">
                <a:latin typeface="微軟正黑體"/>
                <a:cs typeface="微軟正黑體"/>
              </a:rPr>
              <a:t>i</a:t>
            </a:r>
            <a:r>
              <a:rPr sz="1100" b="1" dirty="0">
                <a:latin typeface="微軟正黑體"/>
                <a:cs typeface="微軟正黑體"/>
              </a:rPr>
              <a:t>en</a:t>
            </a:r>
            <a:r>
              <a:rPr sz="1100" b="1" spc="-10" dirty="0">
                <a:latin typeface="微軟正黑體"/>
                <a:cs typeface="微軟正黑體"/>
              </a:rPr>
              <a:t>ts</a:t>
            </a:r>
            <a:r>
              <a:rPr sz="1100" b="1" dirty="0">
                <a:latin typeface="微軟正黑體"/>
                <a:cs typeface="微軟正黑體"/>
              </a:rPr>
              <a:t>,</a:t>
            </a:r>
            <a:r>
              <a:rPr sz="1100" b="1" spc="-30" dirty="0">
                <a:latin typeface="微軟正黑體"/>
                <a:cs typeface="微軟正黑體"/>
              </a:rPr>
              <a:t> </a:t>
            </a:r>
            <a:r>
              <a:rPr sz="1100" b="1" spc="5" dirty="0">
                <a:latin typeface="微軟正黑體"/>
                <a:cs typeface="微軟正黑體"/>
              </a:rPr>
              <a:t>fa</a:t>
            </a:r>
            <a:r>
              <a:rPr sz="1100" b="1" spc="-10" dirty="0">
                <a:latin typeface="微軟正黑體"/>
                <a:cs typeface="微軟正黑體"/>
              </a:rPr>
              <a:t>m</a:t>
            </a:r>
            <a:r>
              <a:rPr sz="1100" b="1" spc="-5" dirty="0">
                <a:latin typeface="微軟正黑體"/>
                <a:cs typeface="微軟正黑體"/>
              </a:rPr>
              <a:t>ili</a:t>
            </a:r>
            <a:r>
              <a:rPr sz="1100" b="1" dirty="0">
                <a:latin typeface="微軟正黑體"/>
                <a:cs typeface="微軟正黑體"/>
              </a:rPr>
              <a:t>e</a:t>
            </a:r>
            <a:r>
              <a:rPr sz="1100" b="1" spc="-10" dirty="0">
                <a:latin typeface="微軟正黑體"/>
                <a:cs typeface="微軟正黑體"/>
              </a:rPr>
              <a:t>s</a:t>
            </a:r>
            <a:r>
              <a:rPr sz="1100" b="1" spc="-50" dirty="0">
                <a:latin typeface="微軟正黑體"/>
                <a:cs typeface="微軟正黑體"/>
              </a:rPr>
              <a:t>,</a:t>
            </a:r>
            <a:r>
              <a:rPr sz="1950" b="1" spc="-22" baseline="-14957" dirty="0">
                <a:solidFill>
                  <a:srgbClr val="006600"/>
                </a:solidFill>
                <a:latin typeface="Century Gothic"/>
                <a:cs typeface="Century Gothic"/>
              </a:rPr>
              <a:t>a</a:t>
            </a:r>
            <a:r>
              <a:rPr sz="1950" b="1" spc="-15" baseline="-14957" dirty="0">
                <a:solidFill>
                  <a:srgbClr val="006600"/>
                </a:solidFill>
                <a:latin typeface="Century Gothic"/>
                <a:cs typeface="Century Gothic"/>
              </a:rPr>
              <a:t>nd</a:t>
            </a:r>
            <a:r>
              <a:rPr sz="1950" b="1" spc="22" baseline="-14957" dirty="0">
                <a:solidFill>
                  <a:srgbClr val="006600"/>
                </a:solidFill>
                <a:latin typeface="Century Gothic"/>
                <a:cs typeface="Century Gothic"/>
              </a:rPr>
              <a:t> </a:t>
            </a:r>
            <a:r>
              <a:rPr sz="1950" b="1" spc="-22" baseline="-14957" dirty="0">
                <a:solidFill>
                  <a:srgbClr val="006600"/>
                </a:solidFill>
                <a:latin typeface="Century Gothic"/>
                <a:cs typeface="Century Gothic"/>
              </a:rPr>
              <a:t>co</a:t>
            </a:r>
            <a:r>
              <a:rPr sz="1950" b="1" spc="-15" baseline="-14957" dirty="0">
                <a:solidFill>
                  <a:srgbClr val="006600"/>
                </a:solidFill>
                <a:latin typeface="Century Gothic"/>
                <a:cs typeface="Century Gothic"/>
              </a:rPr>
              <a:t>mmunity</a:t>
            </a:r>
            <a:endParaRPr sz="1950" baseline="-14957" dirty="0">
              <a:latin typeface="Century Gothic"/>
              <a:cs typeface="Century Gothic"/>
            </a:endParaRPr>
          </a:p>
        </p:txBody>
      </p:sp>
      <p:sp>
        <p:nvSpPr>
          <p:cNvPr id="74" name="object 74"/>
          <p:cNvSpPr txBox="1"/>
          <p:nvPr/>
        </p:nvSpPr>
        <p:spPr>
          <a:xfrm>
            <a:off x="8593859" y="5019598"/>
            <a:ext cx="842010" cy="200055"/>
          </a:xfrm>
          <a:prstGeom prst="rect">
            <a:avLst/>
          </a:prstGeom>
        </p:spPr>
        <p:txBody>
          <a:bodyPr vert="horz" wrap="square" lIns="0" tIns="0" rIns="0" bIns="0" rtlCol="0">
            <a:spAutoFit/>
          </a:bodyPr>
          <a:lstStyle/>
          <a:p>
            <a:pPr marL="12700"/>
            <a:r>
              <a:rPr sz="1300" b="1" spc="-15" dirty="0">
                <a:solidFill>
                  <a:srgbClr val="006600"/>
                </a:solidFill>
                <a:latin typeface="Century Gothic"/>
                <a:cs typeface="Century Gothic"/>
              </a:rPr>
              <a:t>a</a:t>
            </a:r>
            <a:r>
              <a:rPr sz="1300" b="1" spc="-10" dirty="0">
                <a:solidFill>
                  <a:srgbClr val="006600"/>
                </a:solidFill>
                <a:latin typeface="Century Gothic"/>
                <a:cs typeface="Century Gothic"/>
              </a:rPr>
              <a:t>u</a:t>
            </a:r>
            <a:r>
              <a:rPr sz="1300" b="1" spc="-15" dirty="0">
                <a:solidFill>
                  <a:srgbClr val="006600"/>
                </a:solidFill>
                <a:latin typeface="Century Gothic"/>
                <a:cs typeface="Century Gothic"/>
              </a:rPr>
              <a:t>to</a:t>
            </a:r>
            <a:r>
              <a:rPr sz="1300" b="1" spc="-10" dirty="0">
                <a:solidFill>
                  <a:srgbClr val="006600"/>
                </a:solidFill>
                <a:latin typeface="Century Gothic"/>
                <a:cs typeface="Century Gothic"/>
              </a:rPr>
              <a:t>n</a:t>
            </a:r>
            <a:r>
              <a:rPr sz="1300" b="1" spc="-15" dirty="0">
                <a:solidFill>
                  <a:srgbClr val="006600"/>
                </a:solidFill>
                <a:latin typeface="Century Gothic"/>
                <a:cs typeface="Century Gothic"/>
              </a:rPr>
              <a:t>o</a:t>
            </a:r>
            <a:r>
              <a:rPr sz="1300" b="1" spc="-10" dirty="0">
                <a:solidFill>
                  <a:srgbClr val="006600"/>
                </a:solidFill>
                <a:latin typeface="Century Gothic"/>
                <a:cs typeface="Century Gothic"/>
              </a:rPr>
              <a:t>my</a:t>
            </a:r>
            <a:endParaRPr sz="1300" dirty="0">
              <a:latin typeface="Century Gothic"/>
              <a:cs typeface="Century Gothic"/>
            </a:endParaRPr>
          </a:p>
        </p:txBody>
      </p:sp>
      <p:sp>
        <p:nvSpPr>
          <p:cNvPr id="75" name="object 75"/>
          <p:cNvSpPr txBox="1"/>
          <p:nvPr/>
        </p:nvSpPr>
        <p:spPr>
          <a:xfrm>
            <a:off x="8380113" y="2771280"/>
            <a:ext cx="1118870" cy="646331"/>
          </a:xfrm>
          <a:prstGeom prst="rect">
            <a:avLst/>
          </a:prstGeom>
        </p:spPr>
        <p:txBody>
          <a:bodyPr vert="horz" wrap="square" lIns="0" tIns="0" rIns="0" bIns="0" rtlCol="0">
            <a:spAutoFit/>
          </a:bodyPr>
          <a:lstStyle/>
          <a:p>
            <a:pPr marL="12700" marR="5080" algn="ctr"/>
            <a:r>
              <a:rPr sz="1400" b="1" dirty="0">
                <a:solidFill>
                  <a:srgbClr val="006600"/>
                </a:solidFill>
                <a:latin typeface="Century Gothic"/>
                <a:cs typeface="Century Gothic"/>
              </a:rPr>
              <a:t>De</a:t>
            </a:r>
            <a:r>
              <a:rPr sz="1400" b="1" spc="5" dirty="0">
                <a:solidFill>
                  <a:srgbClr val="006600"/>
                </a:solidFill>
                <a:latin typeface="Century Gothic"/>
                <a:cs typeface="Century Gothic"/>
              </a:rPr>
              <a:t>v</a:t>
            </a:r>
            <a:r>
              <a:rPr sz="1400" b="1" dirty="0">
                <a:solidFill>
                  <a:srgbClr val="006600"/>
                </a:solidFill>
                <a:latin typeface="Century Gothic"/>
                <a:cs typeface="Century Gothic"/>
              </a:rPr>
              <a:t>e</a:t>
            </a:r>
            <a:r>
              <a:rPr sz="1400" b="1" spc="-5" dirty="0">
                <a:solidFill>
                  <a:srgbClr val="006600"/>
                </a:solidFill>
                <a:latin typeface="Century Gothic"/>
                <a:cs typeface="Century Gothic"/>
              </a:rPr>
              <a:t>l</a:t>
            </a:r>
            <a:r>
              <a:rPr sz="1400" b="1" dirty="0">
                <a:solidFill>
                  <a:srgbClr val="006600"/>
                </a:solidFill>
                <a:latin typeface="Century Gothic"/>
                <a:cs typeface="Century Gothic"/>
              </a:rPr>
              <a:t>o</a:t>
            </a:r>
            <a:r>
              <a:rPr sz="1400" b="1" spc="-5" dirty="0">
                <a:solidFill>
                  <a:srgbClr val="006600"/>
                </a:solidFill>
                <a:latin typeface="Century Gothic"/>
                <a:cs typeface="Century Gothic"/>
              </a:rPr>
              <a:t>pin</a:t>
            </a:r>
            <a:r>
              <a:rPr sz="1400" b="1" dirty="0">
                <a:solidFill>
                  <a:srgbClr val="006600"/>
                </a:solidFill>
                <a:latin typeface="Century Gothic"/>
                <a:cs typeface="Century Gothic"/>
              </a:rPr>
              <a:t>g Sm</a:t>
            </a:r>
            <a:r>
              <a:rPr sz="1400" b="1" spc="-5" dirty="0">
                <a:solidFill>
                  <a:srgbClr val="006600"/>
                </a:solidFill>
                <a:latin typeface="Century Gothic"/>
                <a:cs typeface="Century Gothic"/>
              </a:rPr>
              <a:t>a</a:t>
            </a:r>
            <a:r>
              <a:rPr sz="1400" b="1" spc="-10" dirty="0">
                <a:solidFill>
                  <a:srgbClr val="006600"/>
                </a:solidFill>
                <a:latin typeface="Century Gothic"/>
                <a:cs typeface="Century Gothic"/>
              </a:rPr>
              <a:t>r</a:t>
            </a:r>
            <a:r>
              <a:rPr sz="1400" b="1" dirty="0">
                <a:solidFill>
                  <a:srgbClr val="006600"/>
                </a:solidFill>
                <a:latin typeface="Century Gothic"/>
                <a:cs typeface="Century Gothic"/>
              </a:rPr>
              <a:t>t</a:t>
            </a:r>
            <a:r>
              <a:rPr sz="1400" b="1" spc="-10" dirty="0">
                <a:solidFill>
                  <a:srgbClr val="006600"/>
                </a:solidFill>
                <a:latin typeface="Century Gothic"/>
                <a:cs typeface="Century Gothic"/>
              </a:rPr>
              <a:t> </a:t>
            </a:r>
            <a:r>
              <a:rPr sz="1400" b="1" spc="5" dirty="0">
                <a:solidFill>
                  <a:srgbClr val="006600"/>
                </a:solidFill>
                <a:latin typeface="Century Gothic"/>
                <a:cs typeface="Century Gothic"/>
              </a:rPr>
              <a:t>H</a:t>
            </a:r>
            <a:r>
              <a:rPr sz="1400" b="1" dirty="0">
                <a:solidFill>
                  <a:srgbClr val="006600"/>
                </a:solidFill>
                <a:latin typeface="Century Gothic"/>
                <a:cs typeface="Century Gothic"/>
              </a:rPr>
              <a:t>e</a:t>
            </a:r>
            <a:r>
              <a:rPr sz="1400" b="1" spc="-5" dirty="0">
                <a:solidFill>
                  <a:srgbClr val="006600"/>
                </a:solidFill>
                <a:latin typeface="Century Gothic"/>
                <a:cs typeface="Century Gothic"/>
              </a:rPr>
              <a:t>alt</a:t>
            </a:r>
            <a:r>
              <a:rPr sz="1400" b="1" dirty="0">
                <a:solidFill>
                  <a:srgbClr val="006600"/>
                </a:solidFill>
                <a:latin typeface="Century Gothic"/>
                <a:cs typeface="Century Gothic"/>
              </a:rPr>
              <a:t>h </a:t>
            </a:r>
            <a:r>
              <a:rPr sz="1400" b="1" spc="5" dirty="0">
                <a:solidFill>
                  <a:srgbClr val="006600"/>
                </a:solidFill>
                <a:latin typeface="Century Gothic"/>
                <a:cs typeface="Century Gothic"/>
              </a:rPr>
              <a:t>P</a:t>
            </a:r>
            <a:r>
              <a:rPr sz="1400" b="1" spc="-5" dirty="0">
                <a:solidFill>
                  <a:srgbClr val="006600"/>
                </a:solidFill>
                <a:latin typeface="Century Gothic"/>
                <a:cs typeface="Century Gothic"/>
              </a:rPr>
              <a:t>lat</a:t>
            </a:r>
            <a:r>
              <a:rPr sz="1400" b="1" dirty="0">
                <a:solidFill>
                  <a:srgbClr val="006600"/>
                </a:solidFill>
                <a:latin typeface="Century Gothic"/>
                <a:cs typeface="Century Gothic"/>
              </a:rPr>
              <a:t>fo</a:t>
            </a:r>
            <a:r>
              <a:rPr sz="1400" b="1" spc="-10" dirty="0">
                <a:solidFill>
                  <a:srgbClr val="006600"/>
                </a:solidFill>
                <a:latin typeface="Century Gothic"/>
                <a:cs typeface="Century Gothic"/>
              </a:rPr>
              <a:t>rm</a:t>
            </a:r>
            <a:endParaRPr sz="1400" dirty="0">
              <a:latin typeface="Century Gothic"/>
              <a:cs typeface="Century Gothic"/>
            </a:endParaRPr>
          </a:p>
        </p:txBody>
      </p:sp>
      <p:sp>
        <p:nvSpPr>
          <p:cNvPr id="76" name="object 76"/>
          <p:cNvSpPr/>
          <p:nvPr/>
        </p:nvSpPr>
        <p:spPr>
          <a:xfrm>
            <a:off x="5356860" y="1677924"/>
            <a:ext cx="1854695" cy="714755"/>
          </a:xfrm>
          <a:prstGeom prst="rect">
            <a:avLst/>
          </a:prstGeom>
          <a:blipFill>
            <a:blip r:embed="rId2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7" name="object 77"/>
          <p:cNvSpPr/>
          <p:nvPr/>
        </p:nvSpPr>
        <p:spPr>
          <a:xfrm>
            <a:off x="5381244" y="1702308"/>
            <a:ext cx="1854707" cy="714755"/>
          </a:xfrm>
          <a:prstGeom prst="rect">
            <a:avLst/>
          </a:prstGeom>
          <a:blipFill>
            <a:blip r:embed="rId2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 name="object 78"/>
          <p:cNvSpPr/>
          <p:nvPr/>
        </p:nvSpPr>
        <p:spPr>
          <a:xfrm>
            <a:off x="5370576" y="1691640"/>
            <a:ext cx="1851660" cy="711835"/>
          </a:xfrm>
          <a:custGeom>
            <a:avLst/>
            <a:gdLst/>
            <a:ahLst/>
            <a:cxnLst/>
            <a:rect l="l" t="t" r="r" b="b"/>
            <a:pathLst>
              <a:path w="1851660" h="711835">
                <a:moveTo>
                  <a:pt x="925830" y="0"/>
                </a:moveTo>
                <a:lnTo>
                  <a:pt x="849896" y="1179"/>
                </a:lnTo>
                <a:lnTo>
                  <a:pt x="775654" y="4657"/>
                </a:lnTo>
                <a:lnTo>
                  <a:pt x="703340" y="10342"/>
                </a:lnTo>
                <a:lnTo>
                  <a:pt x="633193" y="18141"/>
                </a:lnTo>
                <a:lnTo>
                  <a:pt x="565452" y="27964"/>
                </a:lnTo>
                <a:lnTo>
                  <a:pt x="500355" y="39719"/>
                </a:lnTo>
                <a:lnTo>
                  <a:pt x="438139" y="53315"/>
                </a:lnTo>
                <a:lnTo>
                  <a:pt x="379044" y="68659"/>
                </a:lnTo>
                <a:lnTo>
                  <a:pt x="323307" y="85660"/>
                </a:lnTo>
                <a:lnTo>
                  <a:pt x="271167" y="104227"/>
                </a:lnTo>
                <a:lnTo>
                  <a:pt x="222861" y="124268"/>
                </a:lnTo>
                <a:lnTo>
                  <a:pt x="178629" y="145691"/>
                </a:lnTo>
                <a:lnTo>
                  <a:pt x="138709" y="168405"/>
                </a:lnTo>
                <a:lnTo>
                  <a:pt x="103338" y="192318"/>
                </a:lnTo>
                <a:lnTo>
                  <a:pt x="72755" y="217339"/>
                </a:lnTo>
                <a:lnTo>
                  <a:pt x="26906" y="270338"/>
                </a:lnTo>
                <a:lnTo>
                  <a:pt x="3069" y="326668"/>
                </a:lnTo>
                <a:lnTo>
                  <a:pt x="0" y="355854"/>
                </a:lnTo>
                <a:lnTo>
                  <a:pt x="0" y="711708"/>
                </a:lnTo>
                <a:lnTo>
                  <a:pt x="1851660" y="711708"/>
                </a:lnTo>
                <a:lnTo>
                  <a:pt x="1851660" y="355854"/>
                </a:lnTo>
                <a:lnTo>
                  <a:pt x="1839542" y="298132"/>
                </a:lnTo>
                <a:lnTo>
                  <a:pt x="1804461" y="243376"/>
                </a:lnTo>
                <a:lnTo>
                  <a:pt x="1748321" y="192318"/>
                </a:lnTo>
                <a:lnTo>
                  <a:pt x="1712950" y="168405"/>
                </a:lnTo>
                <a:lnTo>
                  <a:pt x="1673030" y="145691"/>
                </a:lnTo>
                <a:lnTo>
                  <a:pt x="1628798" y="124268"/>
                </a:lnTo>
                <a:lnTo>
                  <a:pt x="1580492" y="104227"/>
                </a:lnTo>
                <a:lnTo>
                  <a:pt x="1528352" y="85660"/>
                </a:lnTo>
                <a:lnTo>
                  <a:pt x="1472615" y="68659"/>
                </a:lnTo>
                <a:lnTo>
                  <a:pt x="1413520" y="53315"/>
                </a:lnTo>
                <a:lnTo>
                  <a:pt x="1351304" y="39719"/>
                </a:lnTo>
                <a:lnTo>
                  <a:pt x="1286207" y="27964"/>
                </a:lnTo>
                <a:lnTo>
                  <a:pt x="1218466" y="18141"/>
                </a:lnTo>
                <a:lnTo>
                  <a:pt x="1148319" y="10342"/>
                </a:lnTo>
                <a:lnTo>
                  <a:pt x="1076005" y="4657"/>
                </a:lnTo>
                <a:lnTo>
                  <a:pt x="1001763" y="1179"/>
                </a:lnTo>
                <a:lnTo>
                  <a:pt x="925830" y="0"/>
                </a:lnTo>
                <a:close/>
              </a:path>
            </a:pathLst>
          </a:custGeom>
          <a:solidFill>
            <a:srgbClr val="EACCC3"/>
          </a:solidFill>
        </p:spPr>
        <p:txBody>
          <a:bodyPr wrap="square" lIns="0" tIns="0" rIns="0" bIns="0" rtlCol="0"/>
          <a:lstStyle/>
          <a:p>
            <a:endParaRPr/>
          </a:p>
        </p:txBody>
      </p:sp>
      <p:sp>
        <p:nvSpPr>
          <p:cNvPr id="79" name="object 79"/>
          <p:cNvSpPr txBox="1"/>
          <p:nvPr/>
        </p:nvSpPr>
        <p:spPr>
          <a:xfrm>
            <a:off x="5544459" y="1960704"/>
            <a:ext cx="1496695" cy="307777"/>
          </a:xfrm>
          <a:prstGeom prst="rect">
            <a:avLst/>
          </a:prstGeom>
        </p:spPr>
        <p:txBody>
          <a:bodyPr vert="horz" wrap="square" lIns="0" tIns="0" rIns="0" bIns="0" rtlCol="0">
            <a:spAutoFit/>
          </a:bodyPr>
          <a:lstStyle/>
          <a:p>
            <a:pPr marL="12700"/>
            <a:r>
              <a:rPr sz="2000" b="1" dirty="0">
                <a:latin typeface="微軟正黑體"/>
                <a:cs typeface="微軟正黑體"/>
              </a:rPr>
              <a:t>C</a:t>
            </a:r>
            <a:r>
              <a:rPr sz="2000" b="1" spc="-5" dirty="0">
                <a:latin typeface="微軟正黑體"/>
                <a:cs typeface="微軟正黑體"/>
              </a:rPr>
              <a:t>ivi</a:t>
            </a:r>
            <a:r>
              <a:rPr sz="2000" b="1" dirty="0">
                <a:latin typeface="微軟正黑體"/>
                <a:cs typeface="微軟正黑體"/>
              </a:rPr>
              <a:t>l</a:t>
            </a:r>
            <a:r>
              <a:rPr sz="2000" b="1" spc="-10" dirty="0">
                <a:latin typeface="微軟正黑體"/>
                <a:cs typeface="微軟正黑體"/>
              </a:rPr>
              <a:t> </a:t>
            </a:r>
            <a:r>
              <a:rPr sz="2000" b="1" dirty="0">
                <a:latin typeface="微軟正黑體"/>
                <a:cs typeface="微軟正黑體"/>
              </a:rPr>
              <a:t>S</a:t>
            </a:r>
            <a:r>
              <a:rPr sz="2000" b="1" spc="-5" dirty="0">
                <a:latin typeface="微軟正黑體"/>
                <a:cs typeface="微軟正黑體"/>
              </a:rPr>
              <a:t>o</a:t>
            </a:r>
            <a:r>
              <a:rPr sz="2000" b="1" spc="-10" dirty="0">
                <a:latin typeface="微軟正黑體"/>
                <a:cs typeface="微軟正黑體"/>
              </a:rPr>
              <a:t>c</a:t>
            </a:r>
            <a:r>
              <a:rPr sz="2000" b="1" spc="-5" dirty="0">
                <a:latin typeface="微軟正黑體"/>
                <a:cs typeface="微軟正黑體"/>
              </a:rPr>
              <a:t>i</a:t>
            </a:r>
            <a:r>
              <a:rPr sz="2000" b="1" spc="-10" dirty="0">
                <a:latin typeface="微軟正黑體"/>
                <a:cs typeface="微軟正黑體"/>
              </a:rPr>
              <a:t>e</a:t>
            </a:r>
            <a:r>
              <a:rPr sz="2000" b="1" spc="-5" dirty="0">
                <a:latin typeface="微軟正黑體"/>
                <a:cs typeface="微軟正黑體"/>
              </a:rPr>
              <a:t>t</a:t>
            </a:r>
            <a:r>
              <a:rPr sz="2000" b="1" dirty="0">
                <a:latin typeface="微軟正黑體"/>
                <a:cs typeface="微軟正黑體"/>
              </a:rPr>
              <a:t>y</a:t>
            </a:r>
            <a:endParaRPr sz="2000" dirty="0">
              <a:latin typeface="微軟正黑體"/>
              <a:cs typeface="微軟正黑體"/>
            </a:endParaRPr>
          </a:p>
        </p:txBody>
      </p:sp>
      <p:sp>
        <p:nvSpPr>
          <p:cNvPr id="80" name="object 80"/>
          <p:cNvSpPr/>
          <p:nvPr/>
        </p:nvSpPr>
        <p:spPr>
          <a:xfrm>
            <a:off x="2583181" y="4264164"/>
            <a:ext cx="848867" cy="761986"/>
          </a:xfrm>
          <a:prstGeom prst="rect">
            <a:avLst/>
          </a:prstGeom>
          <a:blipFill>
            <a:blip r:embed="rId2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 name="object 81"/>
          <p:cNvSpPr/>
          <p:nvPr/>
        </p:nvSpPr>
        <p:spPr>
          <a:xfrm>
            <a:off x="2607564" y="4288536"/>
            <a:ext cx="848867" cy="761999"/>
          </a:xfrm>
          <a:prstGeom prst="rect">
            <a:avLst/>
          </a:prstGeom>
          <a:blipFill>
            <a:blip r:embed="rId3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2" name="object 82"/>
          <p:cNvSpPr/>
          <p:nvPr/>
        </p:nvSpPr>
        <p:spPr>
          <a:xfrm>
            <a:off x="2596896" y="4277868"/>
            <a:ext cx="845820" cy="758951"/>
          </a:xfrm>
          <a:prstGeom prst="rect">
            <a:avLst/>
          </a:prstGeom>
          <a:blipFill>
            <a:blip r:embed="rId3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3" name="object 83"/>
          <p:cNvSpPr/>
          <p:nvPr/>
        </p:nvSpPr>
        <p:spPr>
          <a:xfrm>
            <a:off x="2676144" y="4277868"/>
            <a:ext cx="676656" cy="556259"/>
          </a:xfrm>
          <a:prstGeom prst="rect">
            <a:avLst/>
          </a:prstGeom>
          <a:blipFill>
            <a:blip r:embed="rId3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4" name="object 84"/>
          <p:cNvSpPr txBox="1"/>
          <p:nvPr/>
        </p:nvSpPr>
        <p:spPr>
          <a:xfrm>
            <a:off x="2726193" y="4517015"/>
            <a:ext cx="566420" cy="215444"/>
          </a:xfrm>
          <a:prstGeom prst="rect">
            <a:avLst/>
          </a:prstGeom>
        </p:spPr>
        <p:txBody>
          <a:bodyPr vert="horz" wrap="square" lIns="0" tIns="0" rIns="0" bIns="0" rtlCol="0">
            <a:spAutoFit/>
          </a:bodyPr>
          <a:lstStyle/>
          <a:p>
            <a:pPr marL="12700"/>
            <a:r>
              <a:rPr sz="1400" b="1" spc="-5" dirty="0">
                <a:latin typeface="微軟正黑體"/>
                <a:cs typeface="微軟正黑體"/>
              </a:rPr>
              <a:t>L</a:t>
            </a:r>
            <a:r>
              <a:rPr sz="1400" b="1" dirty="0">
                <a:latin typeface="微軟正黑體"/>
                <a:cs typeface="微軟正黑體"/>
              </a:rPr>
              <a:t>e</a:t>
            </a:r>
            <a:r>
              <a:rPr sz="1400" b="1" spc="-20" dirty="0">
                <a:latin typeface="微軟正黑體"/>
                <a:cs typeface="微軟正黑體"/>
              </a:rPr>
              <a:t>v</a:t>
            </a:r>
            <a:r>
              <a:rPr sz="1400" b="1" dirty="0">
                <a:latin typeface="微軟正黑體"/>
                <a:cs typeface="微軟正黑體"/>
              </a:rPr>
              <a:t>el</a:t>
            </a:r>
            <a:r>
              <a:rPr sz="1400" b="1" spc="5" dirty="0">
                <a:latin typeface="微軟正黑體"/>
                <a:cs typeface="微軟正黑體"/>
              </a:rPr>
              <a:t> </a:t>
            </a:r>
            <a:r>
              <a:rPr sz="1400" b="1" dirty="0">
                <a:latin typeface="微軟正黑體"/>
                <a:cs typeface="微軟正黑體"/>
              </a:rPr>
              <a:t>I</a:t>
            </a:r>
            <a:endParaRPr sz="1400" dirty="0">
              <a:latin typeface="微軟正黑體"/>
              <a:cs typeface="微軟正黑體"/>
            </a:endParaRPr>
          </a:p>
        </p:txBody>
      </p:sp>
      <p:sp>
        <p:nvSpPr>
          <p:cNvPr id="85" name="object 85"/>
          <p:cNvSpPr/>
          <p:nvPr/>
        </p:nvSpPr>
        <p:spPr>
          <a:xfrm>
            <a:off x="2583181" y="3422916"/>
            <a:ext cx="848867" cy="766558"/>
          </a:xfrm>
          <a:prstGeom prst="rect">
            <a:avLst/>
          </a:prstGeom>
          <a:blipFill>
            <a:blip r:embed="rId3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 name="object 86"/>
          <p:cNvSpPr/>
          <p:nvPr/>
        </p:nvSpPr>
        <p:spPr>
          <a:xfrm>
            <a:off x="2607564" y="3447288"/>
            <a:ext cx="848867" cy="766571"/>
          </a:xfrm>
          <a:prstGeom prst="rect">
            <a:avLst/>
          </a:prstGeom>
          <a:blipFill>
            <a:blip r:embed="rId3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 name="object 87"/>
          <p:cNvSpPr/>
          <p:nvPr/>
        </p:nvSpPr>
        <p:spPr>
          <a:xfrm>
            <a:off x="2596896" y="3436621"/>
            <a:ext cx="845820" cy="763523"/>
          </a:xfrm>
          <a:prstGeom prst="rect">
            <a:avLst/>
          </a:prstGeom>
          <a:blipFill>
            <a:blip r:embed="rId3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 name="object 88"/>
          <p:cNvSpPr/>
          <p:nvPr/>
        </p:nvSpPr>
        <p:spPr>
          <a:xfrm>
            <a:off x="2660904" y="3459479"/>
            <a:ext cx="678179" cy="556260"/>
          </a:xfrm>
          <a:prstGeom prst="rect">
            <a:avLst/>
          </a:prstGeom>
          <a:blipFill>
            <a:blip r:embed="rId3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 name="object 89"/>
          <p:cNvSpPr txBox="1"/>
          <p:nvPr/>
        </p:nvSpPr>
        <p:spPr>
          <a:xfrm>
            <a:off x="2712068" y="3689065"/>
            <a:ext cx="621665" cy="215444"/>
          </a:xfrm>
          <a:prstGeom prst="rect">
            <a:avLst/>
          </a:prstGeom>
        </p:spPr>
        <p:txBody>
          <a:bodyPr vert="horz" wrap="square" lIns="0" tIns="0" rIns="0" bIns="0" rtlCol="0">
            <a:spAutoFit/>
          </a:bodyPr>
          <a:lstStyle/>
          <a:p>
            <a:pPr marL="12700"/>
            <a:r>
              <a:rPr sz="1400" b="1" spc="-5" dirty="0">
                <a:latin typeface="微軟正黑體"/>
                <a:cs typeface="微軟正黑體"/>
              </a:rPr>
              <a:t>L</a:t>
            </a:r>
            <a:r>
              <a:rPr sz="1400" b="1" dirty="0">
                <a:latin typeface="微軟正黑體"/>
                <a:cs typeface="微軟正黑體"/>
              </a:rPr>
              <a:t>e</a:t>
            </a:r>
            <a:r>
              <a:rPr sz="1400" b="1" spc="-20" dirty="0">
                <a:latin typeface="微軟正黑體"/>
                <a:cs typeface="微軟正黑體"/>
              </a:rPr>
              <a:t>v</a:t>
            </a:r>
            <a:r>
              <a:rPr sz="1400" b="1" dirty="0">
                <a:latin typeface="微軟正黑體"/>
                <a:cs typeface="微軟正黑體"/>
              </a:rPr>
              <a:t>el</a:t>
            </a:r>
            <a:r>
              <a:rPr sz="1400" b="1" spc="5" dirty="0">
                <a:latin typeface="微軟正黑體"/>
                <a:cs typeface="微軟正黑體"/>
              </a:rPr>
              <a:t> </a:t>
            </a:r>
            <a:r>
              <a:rPr sz="1400" b="1" dirty="0">
                <a:latin typeface="微軟正黑體"/>
                <a:cs typeface="微軟正黑體"/>
              </a:rPr>
              <a:t>II</a:t>
            </a:r>
            <a:endParaRPr sz="1400" dirty="0">
              <a:latin typeface="微軟正黑體"/>
              <a:cs typeface="微軟正黑體"/>
            </a:endParaRPr>
          </a:p>
        </p:txBody>
      </p:sp>
      <p:sp>
        <p:nvSpPr>
          <p:cNvPr id="90" name="object 90"/>
          <p:cNvSpPr/>
          <p:nvPr/>
        </p:nvSpPr>
        <p:spPr>
          <a:xfrm>
            <a:off x="2615184" y="2622804"/>
            <a:ext cx="848867" cy="763523"/>
          </a:xfrm>
          <a:prstGeom prst="rect">
            <a:avLst/>
          </a:prstGeom>
          <a:blipFill>
            <a:blip r:embed="rId3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1" name="object 91"/>
          <p:cNvSpPr/>
          <p:nvPr/>
        </p:nvSpPr>
        <p:spPr>
          <a:xfrm>
            <a:off x="2639568" y="2647189"/>
            <a:ext cx="848867" cy="763523"/>
          </a:xfrm>
          <a:prstGeom prst="rect">
            <a:avLst/>
          </a:prstGeom>
          <a:blipFill>
            <a:blip r:embed="rId3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2" name="object 92"/>
          <p:cNvSpPr/>
          <p:nvPr/>
        </p:nvSpPr>
        <p:spPr>
          <a:xfrm>
            <a:off x="2628901" y="2636520"/>
            <a:ext cx="845819" cy="760730"/>
          </a:xfrm>
          <a:custGeom>
            <a:avLst/>
            <a:gdLst/>
            <a:ahLst/>
            <a:cxnLst/>
            <a:rect l="l" t="t" r="r" b="b"/>
            <a:pathLst>
              <a:path w="845819" h="760729">
                <a:moveTo>
                  <a:pt x="422909" y="0"/>
                </a:moveTo>
                <a:lnTo>
                  <a:pt x="354312" y="4976"/>
                </a:lnTo>
                <a:lnTo>
                  <a:pt x="289238" y="19385"/>
                </a:lnTo>
                <a:lnTo>
                  <a:pt x="228558" y="42442"/>
                </a:lnTo>
                <a:lnTo>
                  <a:pt x="173145" y="73365"/>
                </a:lnTo>
                <a:lnTo>
                  <a:pt x="123867" y="111371"/>
                </a:lnTo>
                <a:lnTo>
                  <a:pt x="81597" y="155676"/>
                </a:lnTo>
                <a:lnTo>
                  <a:pt x="47204" y="205499"/>
                </a:lnTo>
                <a:lnTo>
                  <a:pt x="21560" y="260055"/>
                </a:lnTo>
                <a:lnTo>
                  <a:pt x="5535" y="318562"/>
                </a:lnTo>
                <a:lnTo>
                  <a:pt x="0" y="380238"/>
                </a:lnTo>
                <a:lnTo>
                  <a:pt x="1401" y="411422"/>
                </a:lnTo>
                <a:lnTo>
                  <a:pt x="12290" y="471611"/>
                </a:lnTo>
                <a:lnTo>
                  <a:pt x="33234" y="528241"/>
                </a:lnTo>
                <a:lnTo>
                  <a:pt x="63361" y="580528"/>
                </a:lnTo>
                <a:lnTo>
                  <a:pt x="101802" y="627690"/>
                </a:lnTo>
                <a:lnTo>
                  <a:pt x="147685" y="668944"/>
                </a:lnTo>
                <a:lnTo>
                  <a:pt x="200139" y="703506"/>
                </a:lnTo>
                <a:lnTo>
                  <a:pt x="258294" y="730594"/>
                </a:lnTo>
                <a:lnTo>
                  <a:pt x="321280" y="749424"/>
                </a:lnTo>
                <a:lnTo>
                  <a:pt x="388224" y="759215"/>
                </a:lnTo>
                <a:lnTo>
                  <a:pt x="422909" y="760476"/>
                </a:lnTo>
                <a:lnTo>
                  <a:pt x="457595" y="759215"/>
                </a:lnTo>
                <a:lnTo>
                  <a:pt x="524539" y="749424"/>
                </a:lnTo>
                <a:lnTo>
                  <a:pt x="587525" y="730594"/>
                </a:lnTo>
                <a:lnTo>
                  <a:pt x="645680" y="703506"/>
                </a:lnTo>
                <a:lnTo>
                  <a:pt x="698134" y="668944"/>
                </a:lnTo>
                <a:lnTo>
                  <a:pt x="744017" y="627690"/>
                </a:lnTo>
                <a:lnTo>
                  <a:pt x="782458" y="580528"/>
                </a:lnTo>
                <a:lnTo>
                  <a:pt x="812585" y="528241"/>
                </a:lnTo>
                <a:lnTo>
                  <a:pt x="833529" y="471611"/>
                </a:lnTo>
                <a:lnTo>
                  <a:pt x="844418" y="411422"/>
                </a:lnTo>
                <a:lnTo>
                  <a:pt x="845819" y="380238"/>
                </a:lnTo>
                <a:lnTo>
                  <a:pt x="844418" y="349053"/>
                </a:lnTo>
                <a:lnTo>
                  <a:pt x="833529" y="288864"/>
                </a:lnTo>
                <a:lnTo>
                  <a:pt x="812585" y="232234"/>
                </a:lnTo>
                <a:lnTo>
                  <a:pt x="782458" y="179947"/>
                </a:lnTo>
                <a:lnTo>
                  <a:pt x="744017" y="132785"/>
                </a:lnTo>
                <a:lnTo>
                  <a:pt x="698134" y="91531"/>
                </a:lnTo>
                <a:lnTo>
                  <a:pt x="645680" y="56969"/>
                </a:lnTo>
                <a:lnTo>
                  <a:pt x="587525" y="29881"/>
                </a:lnTo>
                <a:lnTo>
                  <a:pt x="524539" y="11051"/>
                </a:lnTo>
                <a:lnTo>
                  <a:pt x="457595" y="1260"/>
                </a:lnTo>
                <a:lnTo>
                  <a:pt x="422909" y="0"/>
                </a:lnTo>
                <a:close/>
              </a:path>
            </a:pathLst>
          </a:custGeom>
          <a:solidFill>
            <a:srgbClr val="7030A0"/>
          </a:solidFill>
        </p:spPr>
        <p:txBody>
          <a:bodyPr wrap="square" lIns="0" tIns="0" rIns="0" bIns="0" rtlCol="0"/>
          <a:lstStyle/>
          <a:p>
            <a:endParaRPr/>
          </a:p>
        </p:txBody>
      </p:sp>
      <p:sp>
        <p:nvSpPr>
          <p:cNvPr id="93" name="object 93"/>
          <p:cNvSpPr/>
          <p:nvPr/>
        </p:nvSpPr>
        <p:spPr>
          <a:xfrm>
            <a:off x="2702053" y="2662427"/>
            <a:ext cx="678179" cy="556260"/>
          </a:xfrm>
          <a:prstGeom prst="rect">
            <a:avLst/>
          </a:prstGeom>
          <a:blipFill>
            <a:blip r:embed="rId3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 name="object 94"/>
          <p:cNvSpPr txBox="1"/>
          <p:nvPr/>
        </p:nvSpPr>
        <p:spPr>
          <a:xfrm>
            <a:off x="2814472" y="2905287"/>
            <a:ext cx="466725" cy="430887"/>
          </a:xfrm>
          <a:prstGeom prst="rect">
            <a:avLst/>
          </a:prstGeom>
        </p:spPr>
        <p:txBody>
          <a:bodyPr vert="horz" wrap="square" lIns="0" tIns="0" rIns="0" bIns="0" rtlCol="0">
            <a:spAutoFit/>
          </a:bodyPr>
          <a:lstStyle/>
          <a:p>
            <a:pPr marL="149225" marR="5080" indent="-137160"/>
            <a:r>
              <a:rPr sz="1400" b="1" spc="-5" dirty="0">
                <a:latin typeface="微軟正黑體"/>
                <a:cs typeface="微軟正黑體"/>
              </a:rPr>
              <a:t>L</a:t>
            </a:r>
            <a:r>
              <a:rPr sz="1400" b="1" dirty="0">
                <a:latin typeface="微軟正黑體"/>
                <a:cs typeface="微軟正黑體"/>
              </a:rPr>
              <a:t>e</a:t>
            </a:r>
            <a:r>
              <a:rPr sz="1400" b="1" spc="-20" dirty="0">
                <a:latin typeface="微軟正黑體"/>
                <a:cs typeface="微軟正黑體"/>
              </a:rPr>
              <a:t>v</a:t>
            </a:r>
            <a:r>
              <a:rPr sz="1400" b="1" dirty="0">
                <a:latin typeface="微軟正黑體"/>
                <a:cs typeface="微軟正黑體"/>
              </a:rPr>
              <a:t>el III</a:t>
            </a:r>
            <a:endParaRPr sz="1400" dirty="0">
              <a:latin typeface="微軟正黑體"/>
              <a:cs typeface="微軟正黑體"/>
            </a:endParaRPr>
          </a:p>
        </p:txBody>
      </p:sp>
      <p:sp>
        <p:nvSpPr>
          <p:cNvPr id="95" name="object 95"/>
          <p:cNvSpPr/>
          <p:nvPr/>
        </p:nvSpPr>
        <p:spPr>
          <a:xfrm>
            <a:off x="5448301" y="5207508"/>
            <a:ext cx="2090927" cy="457199"/>
          </a:xfrm>
          <a:prstGeom prst="rect">
            <a:avLst/>
          </a:prstGeom>
          <a:blipFill>
            <a:blip r:embed="rId4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6" name="object 96"/>
          <p:cNvSpPr txBox="1"/>
          <p:nvPr/>
        </p:nvSpPr>
        <p:spPr>
          <a:xfrm>
            <a:off x="5563489" y="5294917"/>
            <a:ext cx="1842770" cy="246221"/>
          </a:xfrm>
          <a:prstGeom prst="rect">
            <a:avLst/>
          </a:prstGeom>
        </p:spPr>
        <p:txBody>
          <a:bodyPr vert="horz" wrap="square" lIns="0" tIns="0" rIns="0" bIns="0" rtlCol="0">
            <a:spAutoFit/>
          </a:bodyPr>
          <a:lstStyle/>
          <a:p>
            <a:pPr marL="12700"/>
            <a:r>
              <a:rPr sz="1600" b="1" spc="-20" dirty="0">
                <a:latin typeface="微軟正黑體"/>
                <a:cs typeface="微軟正黑體"/>
              </a:rPr>
              <a:t>C</a:t>
            </a:r>
            <a:r>
              <a:rPr sz="1600" b="1" spc="-25" dirty="0">
                <a:latin typeface="微軟正黑體"/>
                <a:cs typeface="微軟正黑體"/>
              </a:rPr>
              <a:t>ommo</a:t>
            </a:r>
            <a:r>
              <a:rPr sz="1600" b="1" spc="-10" dirty="0">
                <a:latin typeface="微軟正黑體"/>
                <a:cs typeface="微軟正黑體"/>
              </a:rPr>
              <a:t>n</a:t>
            </a:r>
            <a:r>
              <a:rPr sz="1600" b="1" spc="40" dirty="0">
                <a:latin typeface="微軟正黑體"/>
                <a:cs typeface="微軟正黑體"/>
              </a:rPr>
              <a:t> </a:t>
            </a:r>
            <a:r>
              <a:rPr sz="1600" b="1" spc="-20" dirty="0">
                <a:latin typeface="微軟正黑體"/>
                <a:cs typeface="微軟正黑體"/>
              </a:rPr>
              <a:t>p</a:t>
            </a:r>
            <a:r>
              <a:rPr sz="1600" b="1" spc="-5" dirty="0">
                <a:latin typeface="微軟正黑體"/>
                <a:cs typeface="微軟正黑體"/>
              </a:rPr>
              <a:t>la</a:t>
            </a:r>
            <a:r>
              <a:rPr sz="1600" b="1" spc="-15" dirty="0">
                <a:latin typeface="微軟正黑體"/>
                <a:cs typeface="微軟正黑體"/>
              </a:rPr>
              <a:t>t</a:t>
            </a:r>
            <a:r>
              <a:rPr sz="1600" b="1" spc="-5" dirty="0">
                <a:latin typeface="微軟正黑體"/>
                <a:cs typeface="微軟正黑體"/>
              </a:rPr>
              <a:t>f</a:t>
            </a:r>
            <a:r>
              <a:rPr sz="1600" b="1" spc="-20" dirty="0">
                <a:latin typeface="微軟正黑體"/>
                <a:cs typeface="微軟正黑體"/>
              </a:rPr>
              <a:t>orm</a:t>
            </a:r>
            <a:endParaRPr sz="1600" dirty="0">
              <a:latin typeface="微軟正黑體"/>
              <a:cs typeface="微軟正黑體"/>
            </a:endParaRPr>
          </a:p>
        </p:txBody>
      </p:sp>
      <p:sp>
        <p:nvSpPr>
          <p:cNvPr id="97" name="object 97"/>
          <p:cNvSpPr/>
          <p:nvPr/>
        </p:nvSpPr>
        <p:spPr>
          <a:xfrm>
            <a:off x="7206996" y="4264164"/>
            <a:ext cx="964690" cy="780274"/>
          </a:xfrm>
          <a:prstGeom prst="rect">
            <a:avLst/>
          </a:prstGeom>
          <a:blipFill>
            <a:blip r:embed="rId4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8" name="object 98"/>
          <p:cNvSpPr/>
          <p:nvPr/>
        </p:nvSpPr>
        <p:spPr>
          <a:xfrm>
            <a:off x="7231380" y="4288536"/>
            <a:ext cx="964691" cy="780287"/>
          </a:xfrm>
          <a:prstGeom prst="rect">
            <a:avLst/>
          </a:prstGeom>
          <a:blipFill>
            <a:blip r:embed="rId4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9" name="object 99"/>
          <p:cNvSpPr/>
          <p:nvPr/>
        </p:nvSpPr>
        <p:spPr>
          <a:xfrm>
            <a:off x="7220712" y="4277867"/>
            <a:ext cx="962025" cy="777240"/>
          </a:xfrm>
          <a:custGeom>
            <a:avLst/>
            <a:gdLst/>
            <a:ahLst/>
            <a:cxnLst/>
            <a:rect l="l" t="t" r="r" b="b"/>
            <a:pathLst>
              <a:path w="962025" h="777239">
                <a:moveTo>
                  <a:pt x="480822" y="0"/>
                </a:moveTo>
                <a:lnTo>
                  <a:pt x="441387" y="1288"/>
                </a:lnTo>
                <a:lnTo>
                  <a:pt x="402831" y="5086"/>
                </a:lnTo>
                <a:lnTo>
                  <a:pt x="328847" y="19811"/>
                </a:lnTo>
                <a:lnTo>
                  <a:pt x="259859" y="43376"/>
                </a:lnTo>
                <a:lnTo>
                  <a:pt x="196857" y="74980"/>
                </a:lnTo>
                <a:lnTo>
                  <a:pt x="140831" y="113823"/>
                </a:lnTo>
                <a:lnTo>
                  <a:pt x="92772" y="159105"/>
                </a:lnTo>
                <a:lnTo>
                  <a:pt x="53669" y="210026"/>
                </a:lnTo>
                <a:lnTo>
                  <a:pt x="24513" y="265785"/>
                </a:lnTo>
                <a:lnTo>
                  <a:pt x="6293" y="325583"/>
                </a:lnTo>
                <a:lnTo>
                  <a:pt x="0" y="388619"/>
                </a:lnTo>
                <a:lnTo>
                  <a:pt x="1593" y="420493"/>
                </a:lnTo>
                <a:lnTo>
                  <a:pt x="13974" y="482010"/>
                </a:lnTo>
                <a:lnTo>
                  <a:pt x="37786" y="539888"/>
                </a:lnTo>
                <a:lnTo>
                  <a:pt x="72039" y="593328"/>
                </a:lnTo>
                <a:lnTo>
                  <a:pt x="115744" y="641530"/>
                </a:lnTo>
                <a:lnTo>
                  <a:pt x="167910" y="683692"/>
                </a:lnTo>
                <a:lnTo>
                  <a:pt x="227548" y="719016"/>
                </a:lnTo>
                <a:lnTo>
                  <a:pt x="293667" y="746700"/>
                </a:lnTo>
                <a:lnTo>
                  <a:pt x="365276" y="765945"/>
                </a:lnTo>
                <a:lnTo>
                  <a:pt x="441387" y="775951"/>
                </a:lnTo>
                <a:lnTo>
                  <a:pt x="480822" y="777239"/>
                </a:lnTo>
                <a:lnTo>
                  <a:pt x="520256" y="775951"/>
                </a:lnTo>
                <a:lnTo>
                  <a:pt x="558812" y="772153"/>
                </a:lnTo>
                <a:lnTo>
                  <a:pt x="632796" y="757427"/>
                </a:lnTo>
                <a:lnTo>
                  <a:pt x="701784" y="733863"/>
                </a:lnTo>
                <a:lnTo>
                  <a:pt x="764786" y="702259"/>
                </a:lnTo>
                <a:lnTo>
                  <a:pt x="820812" y="663416"/>
                </a:lnTo>
                <a:lnTo>
                  <a:pt x="868871" y="618134"/>
                </a:lnTo>
                <a:lnTo>
                  <a:pt x="907974" y="567213"/>
                </a:lnTo>
                <a:lnTo>
                  <a:pt x="937130" y="511454"/>
                </a:lnTo>
                <a:lnTo>
                  <a:pt x="955350" y="451656"/>
                </a:lnTo>
                <a:lnTo>
                  <a:pt x="961644" y="388619"/>
                </a:lnTo>
                <a:lnTo>
                  <a:pt x="960050" y="356746"/>
                </a:lnTo>
                <a:lnTo>
                  <a:pt x="947669" y="295229"/>
                </a:lnTo>
                <a:lnTo>
                  <a:pt x="923857" y="237351"/>
                </a:lnTo>
                <a:lnTo>
                  <a:pt x="889604" y="183911"/>
                </a:lnTo>
                <a:lnTo>
                  <a:pt x="845899" y="135709"/>
                </a:lnTo>
                <a:lnTo>
                  <a:pt x="793733" y="93547"/>
                </a:lnTo>
                <a:lnTo>
                  <a:pt x="734095" y="58223"/>
                </a:lnTo>
                <a:lnTo>
                  <a:pt x="667976" y="30539"/>
                </a:lnTo>
                <a:lnTo>
                  <a:pt x="596367" y="11294"/>
                </a:lnTo>
                <a:lnTo>
                  <a:pt x="520256" y="1288"/>
                </a:lnTo>
                <a:lnTo>
                  <a:pt x="480822" y="0"/>
                </a:lnTo>
                <a:close/>
              </a:path>
            </a:pathLst>
          </a:custGeom>
          <a:solidFill>
            <a:srgbClr val="99FF99"/>
          </a:solidFill>
        </p:spPr>
        <p:txBody>
          <a:bodyPr wrap="square" lIns="0" tIns="0" rIns="0" bIns="0" rtlCol="0"/>
          <a:lstStyle/>
          <a:p>
            <a:endParaRPr/>
          </a:p>
        </p:txBody>
      </p:sp>
      <p:sp>
        <p:nvSpPr>
          <p:cNvPr id="100" name="object 100"/>
          <p:cNvSpPr/>
          <p:nvPr/>
        </p:nvSpPr>
        <p:spPr>
          <a:xfrm>
            <a:off x="7219188" y="4210812"/>
            <a:ext cx="949451" cy="653795"/>
          </a:xfrm>
          <a:prstGeom prst="rect">
            <a:avLst/>
          </a:prstGeom>
          <a:blipFill>
            <a:blip r:embed="rId4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1" name="object 101"/>
          <p:cNvSpPr txBox="1"/>
          <p:nvPr/>
        </p:nvSpPr>
        <p:spPr>
          <a:xfrm>
            <a:off x="7347901" y="4963767"/>
            <a:ext cx="905510" cy="169277"/>
          </a:xfrm>
          <a:prstGeom prst="rect">
            <a:avLst/>
          </a:prstGeom>
        </p:spPr>
        <p:txBody>
          <a:bodyPr vert="horz" wrap="square" lIns="0" tIns="0" rIns="0" bIns="0" rtlCol="0">
            <a:spAutoFit/>
          </a:bodyPr>
          <a:lstStyle/>
          <a:p>
            <a:pPr marL="12700"/>
            <a:r>
              <a:rPr sz="1100" b="1" spc="5" dirty="0">
                <a:latin typeface="微軟正黑體"/>
                <a:cs typeface="微軟正黑體"/>
              </a:rPr>
              <a:t>c</a:t>
            </a:r>
            <a:r>
              <a:rPr sz="1100" b="1" spc="-5" dirty="0">
                <a:latin typeface="微軟正黑體"/>
                <a:cs typeface="微軟正黑體"/>
              </a:rPr>
              <a:t>o</a:t>
            </a:r>
            <a:r>
              <a:rPr sz="1100" b="1" spc="-10" dirty="0">
                <a:latin typeface="微軟正黑體"/>
                <a:cs typeface="微軟正黑體"/>
              </a:rPr>
              <a:t>mm</a:t>
            </a:r>
            <a:r>
              <a:rPr sz="1100" b="1" dirty="0">
                <a:latin typeface="微軟正黑體"/>
                <a:cs typeface="微軟正黑體"/>
              </a:rPr>
              <a:t>u</a:t>
            </a:r>
            <a:r>
              <a:rPr sz="1100" b="1" spc="5" dirty="0">
                <a:latin typeface="微軟正黑體"/>
                <a:cs typeface="微軟正黑體"/>
              </a:rPr>
              <a:t>n</a:t>
            </a:r>
            <a:r>
              <a:rPr sz="1100" b="1" spc="-5" dirty="0">
                <a:latin typeface="微軟正黑體"/>
                <a:cs typeface="微軟正黑體"/>
              </a:rPr>
              <a:t>i</a:t>
            </a:r>
            <a:r>
              <a:rPr sz="1100" b="1" spc="-10" dirty="0">
                <a:latin typeface="微軟正黑體"/>
                <a:cs typeface="微軟正黑體"/>
              </a:rPr>
              <a:t>t</a:t>
            </a:r>
            <a:r>
              <a:rPr sz="1100" b="1" spc="-5" dirty="0">
                <a:latin typeface="微軟正黑體"/>
                <a:cs typeface="微軟正黑體"/>
              </a:rPr>
              <a:t>i</a:t>
            </a:r>
            <a:r>
              <a:rPr sz="1100" b="1" dirty="0">
                <a:latin typeface="微軟正黑體"/>
                <a:cs typeface="微軟正黑體"/>
              </a:rPr>
              <a:t>es</a:t>
            </a:r>
            <a:endParaRPr sz="1100" dirty="0">
              <a:latin typeface="微軟正黑體"/>
              <a:cs typeface="微軟正黑體"/>
            </a:endParaRPr>
          </a:p>
        </p:txBody>
      </p:sp>
      <p:sp>
        <p:nvSpPr>
          <p:cNvPr id="102" name="object 102"/>
          <p:cNvSpPr/>
          <p:nvPr/>
        </p:nvSpPr>
        <p:spPr>
          <a:xfrm>
            <a:off x="7133845" y="3485389"/>
            <a:ext cx="966215" cy="780287"/>
          </a:xfrm>
          <a:prstGeom prst="rect">
            <a:avLst/>
          </a:prstGeom>
          <a:blipFill>
            <a:blip r:embed="rId4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3" name="object 103"/>
          <p:cNvSpPr/>
          <p:nvPr/>
        </p:nvSpPr>
        <p:spPr>
          <a:xfrm>
            <a:off x="7158229" y="3509785"/>
            <a:ext cx="966215" cy="780275"/>
          </a:xfrm>
          <a:prstGeom prst="rect">
            <a:avLst/>
          </a:prstGeom>
          <a:blipFill>
            <a:blip r:embed="rId4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4" name="object 104"/>
          <p:cNvSpPr/>
          <p:nvPr/>
        </p:nvSpPr>
        <p:spPr>
          <a:xfrm>
            <a:off x="7147559" y="3499103"/>
            <a:ext cx="963294" cy="777240"/>
          </a:xfrm>
          <a:custGeom>
            <a:avLst/>
            <a:gdLst/>
            <a:ahLst/>
            <a:cxnLst/>
            <a:rect l="l" t="t" r="r" b="b"/>
            <a:pathLst>
              <a:path w="963295" h="777239">
                <a:moveTo>
                  <a:pt x="481584" y="0"/>
                </a:moveTo>
                <a:lnTo>
                  <a:pt x="442086" y="1288"/>
                </a:lnTo>
                <a:lnTo>
                  <a:pt x="403467" y="5086"/>
                </a:lnTo>
                <a:lnTo>
                  <a:pt x="365852" y="11294"/>
                </a:lnTo>
                <a:lnTo>
                  <a:pt x="294127" y="30539"/>
                </a:lnTo>
                <a:lnTo>
                  <a:pt x="227904" y="58223"/>
                </a:lnTo>
                <a:lnTo>
                  <a:pt x="168172" y="93547"/>
                </a:lnTo>
                <a:lnTo>
                  <a:pt x="115924" y="135709"/>
                </a:lnTo>
                <a:lnTo>
                  <a:pt x="72151" y="183911"/>
                </a:lnTo>
                <a:lnTo>
                  <a:pt x="37844" y="237351"/>
                </a:lnTo>
                <a:lnTo>
                  <a:pt x="13995" y="295229"/>
                </a:lnTo>
                <a:lnTo>
                  <a:pt x="1596" y="356746"/>
                </a:lnTo>
                <a:lnTo>
                  <a:pt x="0" y="388620"/>
                </a:lnTo>
                <a:lnTo>
                  <a:pt x="1596" y="420493"/>
                </a:lnTo>
                <a:lnTo>
                  <a:pt x="13995" y="482010"/>
                </a:lnTo>
                <a:lnTo>
                  <a:pt x="37844" y="539888"/>
                </a:lnTo>
                <a:lnTo>
                  <a:pt x="72151" y="593328"/>
                </a:lnTo>
                <a:lnTo>
                  <a:pt x="115924" y="641530"/>
                </a:lnTo>
                <a:lnTo>
                  <a:pt x="168172" y="683692"/>
                </a:lnTo>
                <a:lnTo>
                  <a:pt x="227904" y="719016"/>
                </a:lnTo>
                <a:lnTo>
                  <a:pt x="294127" y="746700"/>
                </a:lnTo>
                <a:lnTo>
                  <a:pt x="365852" y="765945"/>
                </a:lnTo>
                <a:lnTo>
                  <a:pt x="403467" y="772153"/>
                </a:lnTo>
                <a:lnTo>
                  <a:pt x="442086" y="775951"/>
                </a:lnTo>
                <a:lnTo>
                  <a:pt x="481584" y="777240"/>
                </a:lnTo>
                <a:lnTo>
                  <a:pt x="521081" y="775951"/>
                </a:lnTo>
                <a:lnTo>
                  <a:pt x="559700" y="772153"/>
                </a:lnTo>
                <a:lnTo>
                  <a:pt x="597315" y="765945"/>
                </a:lnTo>
                <a:lnTo>
                  <a:pt x="669040" y="746700"/>
                </a:lnTo>
                <a:lnTo>
                  <a:pt x="735263" y="719016"/>
                </a:lnTo>
                <a:lnTo>
                  <a:pt x="794995" y="683692"/>
                </a:lnTo>
                <a:lnTo>
                  <a:pt x="847243" y="641530"/>
                </a:lnTo>
                <a:lnTo>
                  <a:pt x="891016" y="593328"/>
                </a:lnTo>
                <a:lnTo>
                  <a:pt x="925323" y="539888"/>
                </a:lnTo>
                <a:lnTo>
                  <a:pt x="949172" y="482010"/>
                </a:lnTo>
                <a:lnTo>
                  <a:pt x="961571" y="420493"/>
                </a:lnTo>
                <a:lnTo>
                  <a:pt x="963168" y="388620"/>
                </a:lnTo>
                <a:lnTo>
                  <a:pt x="961571" y="356746"/>
                </a:lnTo>
                <a:lnTo>
                  <a:pt x="949172" y="295229"/>
                </a:lnTo>
                <a:lnTo>
                  <a:pt x="925323" y="237351"/>
                </a:lnTo>
                <a:lnTo>
                  <a:pt x="891016" y="183911"/>
                </a:lnTo>
                <a:lnTo>
                  <a:pt x="847243" y="135709"/>
                </a:lnTo>
                <a:lnTo>
                  <a:pt x="794995" y="93547"/>
                </a:lnTo>
                <a:lnTo>
                  <a:pt x="735263" y="58223"/>
                </a:lnTo>
                <a:lnTo>
                  <a:pt x="669040" y="30539"/>
                </a:lnTo>
                <a:lnTo>
                  <a:pt x="597315" y="11294"/>
                </a:lnTo>
                <a:lnTo>
                  <a:pt x="559700" y="5086"/>
                </a:lnTo>
                <a:lnTo>
                  <a:pt x="521081" y="1288"/>
                </a:lnTo>
                <a:lnTo>
                  <a:pt x="481584" y="0"/>
                </a:lnTo>
                <a:close/>
              </a:path>
            </a:pathLst>
          </a:custGeom>
          <a:solidFill>
            <a:srgbClr val="CC99FF"/>
          </a:solidFill>
        </p:spPr>
        <p:txBody>
          <a:bodyPr wrap="square" lIns="0" tIns="0" rIns="0" bIns="0" rtlCol="0"/>
          <a:lstStyle/>
          <a:p>
            <a:endParaRPr/>
          </a:p>
        </p:txBody>
      </p:sp>
      <p:sp>
        <p:nvSpPr>
          <p:cNvPr id="105" name="object 105"/>
          <p:cNvSpPr/>
          <p:nvPr/>
        </p:nvSpPr>
        <p:spPr>
          <a:xfrm>
            <a:off x="7206996" y="2647189"/>
            <a:ext cx="964691" cy="780287"/>
          </a:xfrm>
          <a:prstGeom prst="rect">
            <a:avLst/>
          </a:prstGeom>
          <a:blipFill>
            <a:blip r:embed="rId4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 name="object 106"/>
          <p:cNvSpPr/>
          <p:nvPr/>
        </p:nvSpPr>
        <p:spPr>
          <a:xfrm>
            <a:off x="7231380" y="2671572"/>
            <a:ext cx="964691" cy="780287"/>
          </a:xfrm>
          <a:prstGeom prst="rect">
            <a:avLst/>
          </a:prstGeom>
          <a:blipFill>
            <a:blip r:embed="rId4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7" name="object 107"/>
          <p:cNvSpPr/>
          <p:nvPr/>
        </p:nvSpPr>
        <p:spPr>
          <a:xfrm>
            <a:off x="7220712" y="2660904"/>
            <a:ext cx="962025" cy="777240"/>
          </a:xfrm>
          <a:custGeom>
            <a:avLst/>
            <a:gdLst/>
            <a:ahLst/>
            <a:cxnLst/>
            <a:rect l="l" t="t" r="r" b="b"/>
            <a:pathLst>
              <a:path w="962025" h="777239">
                <a:moveTo>
                  <a:pt x="480822" y="0"/>
                </a:moveTo>
                <a:lnTo>
                  <a:pt x="441387" y="1288"/>
                </a:lnTo>
                <a:lnTo>
                  <a:pt x="402831" y="5086"/>
                </a:lnTo>
                <a:lnTo>
                  <a:pt x="328847" y="19812"/>
                </a:lnTo>
                <a:lnTo>
                  <a:pt x="259859" y="43376"/>
                </a:lnTo>
                <a:lnTo>
                  <a:pt x="196857" y="74980"/>
                </a:lnTo>
                <a:lnTo>
                  <a:pt x="140831" y="113823"/>
                </a:lnTo>
                <a:lnTo>
                  <a:pt x="92772" y="159105"/>
                </a:lnTo>
                <a:lnTo>
                  <a:pt x="53669" y="210026"/>
                </a:lnTo>
                <a:lnTo>
                  <a:pt x="24513" y="265785"/>
                </a:lnTo>
                <a:lnTo>
                  <a:pt x="6293" y="325583"/>
                </a:lnTo>
                <a:lnTo>
                  <a:pt x="0" y="388620"/>
                </a:lnTo>
                <a:lnTo>
                  <a:pt x="1593" y="420493"/>
                </a:lnTo>
                <a:lnTo>
                  <a:pt x="13974" y="482010"/>
                </a:lnTo>
                <a:lnTo>
                  <a:pt x="37786" y="539888"/>
                </a:lnTo>
                <a:lnTo>
                  <a:pt x="72039" y="593328"/>
                </a:lnTo>
                <a:lnTo>
                  <a:pt x="115744" y="641530"/>
                </a:lnTo>
                <a:lnTo>
                  <a:pt x="167910" y="683692"/>
                </a:lnTo>
                <a:lnTo>
                  <a:pt x="227548" y="719016"/>
                </a:lnTo>
                <a:lnTo>
                  <a:pt x="293667" y="746700"/>
                </a:lnTo>
                <a:lnTo>
                  <a:pt x="365276" y="765945"/>
                </a:lnTo>
                <a:lnTo>
                  <a:pt x="441387" y="775951"/>
                </a:lnTo>
                <a:lnTo>
                  <a:pt x="480822" y="777240"/>
                </a:lnTo>
                <a:lnTo>
                  <a:pt x="520256" y="775951"/>
                </a:lnTo>
                <a:lnTo>
                  <a:pt x="558812" y="772153"/>
                </a:lnTo>
                <a:lnTo>
                  <a:pt x="632796" y="757428"/>
                </a:lnTo>
                <a:lnTo>
                  <a:pt x="701784" y="733863"/>
                </a:lnTo>
                <a:lnTo>
                  <a:pt x="764786" y="702259"/>
                </a:lnTo>
                <a:lnTo>
                  <a:pt x="820812" y="663416"/>
                </a:lnTo>
                <a:lnTo>
                  <a:pt x="868871" y="618134"/>
                </a:lnTo>
                <a:lnTo>
                  <a:pt x="907974" y="567213"/>
                </a:lnTo>
                <a:lnTo>
                  <a:pt x="937130" y="511454"/>
                </a:lnTo>
                <a:lnTo>
                  <a:pt x="955350" y="451656"/>
                </a:lnTo>
                <a:lnTo>
                  <a:pt x="961644" y="388620"/>
                </a:lnTo>
                <a:lnTo>
                  <a:pt x="960050" y="356746"/>
                </a:lnTo>
                <a:lnTo>
                  <a:pt x="947669" y="295229"/>
                </a:lnTo>
                <a:lnTo>
                  <a:pt x="923857" y="237351"/>
                </a:lnTo>
                <a:lnTo>
                  <a:pt x="889604" y="183911"/>
                </a:lnTo>
                <a:lnTo>
                  <a:pt x="845899" y="135709"/>
                </a:lnTo>
                <a:lnTo>
                  <a:pt x="793733" y="93547"/>
                </a:lnTo>
                <a:lnTo>
                  <a:pt x="734095" y="58223"/>
                </a:lnTo>
                <a:lnTo>
                  <a:pt x="667976" y="30539"/>
                </a:lnTo>
                <a:lnTo>
                  <a:pt x="596367" y="11294"/>
                </a:lnTo>
                <a:lnTo>
                  <a:pt x="520256" y="1288"/>
                </a:lnTo>
                <a:lnTo>
                  <a:pt x="480822" y="0"/>
                </a:lnTo>
                <a:close/>
              </a:path>
            </a:pathLst>
          </a:custGeom>
          <a:solidFill>
            <a:srgbClr val="FFCC99"/>
          </a:solidFill>
        </p:spPr>
        <p:txBody>
          <a:bodyPr wrap="square" lIns="0" tIns="0" rIns="0" bIns="0" rtlCol="0"/>
          <a:lstStyle/>
          <a:p>
            <a:endParaRPr/>
          </a:p>
        </p:txBody>
      </p:sp>
      <p:sp>
        <p:nvSpPr>
          <p:cNvPr id="108" name="object 108"/>
          <p:cNvSpPr/>
          <p:nvPr/>
        </p:nvSpPr>
        <p:spPr>
          <a:xfrm>
            <a:off x="7082029" y="3445776"/>
            <a:ext cx="1091183" cy="766558"/>
          </a:xfrm>
          <a:prstGeom prst="rect">
            <a:avLst/>
          </a:prstGeom>
          <a:blipFill>
            <a:blip r:embed="rId4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9" name="object 109"/>
          <p:cNvSpPr txBox="1"/>
          <p:nvPr/>
        </p:nvSpPr>
        <p:spPr>
          <a:xfrm>
            <a:off x="7227051" y="4074386"/>
            <a:ext cx="1577975" cy="169277"/>
          </a:xfrm>
          <a:prstGeom prst="rect">
            <a:avLst/>
          </a:prstGeom>
        </p:spPr>
        <p:txBody>
          <a:bodyPr vert="horz" wrap="square" lIns="0" tIns="0" rIns="0" bIns="0" rtlCol="0">
            <a:spAutoFit/>
          </a:bodyPr>
          <a:lstStyle/>
          <a:p>
            <a:pPr marL="12700"/>
            <a:r>
              <a:rPr sz="1100" b="1" spc="5" dirty="0">
                <a:latin typeface="微軟正黑體"/>
                <a:cs typeface="微軟正黑體"/>
              </a:rPr>
              <a:t>H</a:t>
            </a:r>
            <a:r>
              <a:rPr sz="1100" b="1" dirty="0">
                <a:latin typeface="微軟正黑體"/>
                <a:cs typeface="微軟正黑體"/>
              </a:rPr>
              <a:t>e</a:t>
            </a:r>
            <a:r>
              <a:rPr sz="1100" b="1" spc="5" dirty="0">
                <a:latin typeface="微軟正黑體"/>
                <a:cs typeface="微軟正黑體"/>
              </a:rPr>
              <a:t>a</a:t>
            </a:r>
            <a:r>
              <a:rPr sz="1100" b="1" spc="-5" dirty="0">
                <a:latin typeface="微軟正黑體"/>
                <a:cs typeface="微軟正黑體"/>
              </a:rPr>
              <a:t>l</a:t>
            </a:r>
            <a:r>
              <a:rPr sz="1100" b="1" spc="-10" dirty="0">
                <a:latin typeface="微軟正黑體"/>
                <a:cs typeface="微軟正黑體"/>
              </a:rPr>
              <a:t>t</a:t>
            </a:r>
            <a:r>
              <a:rPr sz="1100" b="1" dirty="0">
                <a:latin typeface="微軟正黑體"/>
                <a:cs typeface="微軟正黑體"/>
              </a:rPr>
              <a:t>h</a:t>
            </a:r>
            <a:r>
              <a:rPr sz="1100" b="1" spc="-30" dirty="0">
                <a:latin typeface="微軟正黑體"/>
                <a:cs typeface="微軟正黑體"/>
              </a:rPr>
              <a:t> </a:t>
            </a:r>
            <a:r>
              <a:rPr sz="1100" b="1" spc="5" dirty="0">
                <a:latin typeface="微軟正黑體"/>
                <a:cs typeface="微軟正黑體"/>
              </a:rPr>
              <a:t>p</a:t>
            </a:r>
            <a:r>
              <a:rPr sz="1100" b="1" spc="-5" dirty="0">
                <a:latin typeface="微軟正黑體"/>
                <a:cs typeface="微軟正黑體"/>
              </a:rPr>
              <a:t>ro</a:t>
            </a:r>
            <a:r>
              <a:rPr sz="1100" b="1" spc="5" dirty="0">
                <a:latin typeface="微軟正黑體"/>
                <a:cs typeface="微軟正黑體"/>
              </a:rPr>
              <a:t>f</a:t>
            </a:r>
            <a:r>
              <a:rPr sz="1100" b="1" dirty="0">
                <a:latin typeface="微軟正黑體"/>
                <a:cs typeface="微軟正黑體"/>
              </a:rPr>
              <a:t>e</a:t>
            </a:r>
            <a:r>
              <a:rPr sz="1100" b="1" spc="-10" dirty="0">
                <a:latin typeface="微軟正黑體"/>
                <a:cs typeface="微軟正黑體"/>
              </a:rPr>
              <a:t>ss</a:t>
            </a:r>
            <a:r>
              <a:rPr sz="1100" b="1" spc="-5" dirty="0">
                <a:latin typeface="微軟正黑體"/>
                <a:cs typeface="微軟正黑體"/>
              </a:rPr>
              <a:t>io</a:t>
            </a:r>
            <a:r>
              <a:rPr sz="1100" b="1" dirty="0">
                <a:latin typeface="微軟正黑體"/>
                <a:cs typeface="微軟正黑體"/>
              </a:rPr>
              <a:t>n</a:t>
            </a:r>
            <a:r>
              <a:rPr sz="1100" b="1" spc="5" dirty="0">
                <a:latin typeface="微軟正黑體"/>
                <a:cs typeface="微軟正黑體"/>
              </a:rPr>
              <a:t>a</a:t>
            </a:r>
            <a:r>
              <a:rPr sz="1100" b="1" spc="-5" dirty="0">
                <a:latin typeface="微軟正黑體"/>
                <a:cs typeface="微軟正黑體"/>
              </a:rPr>
              <a:t>li</a:t>
            </a:r>
            <a:r>
              <a:rPr sz="1100" b="1" spc="-10" dirty="0">
                <a:latin typeface="微軟正黑體"/>
                <a:cs typeface="微軟正黑體"/>
              </a:rPr>
              <a:t>s</a:t>
            </a:r>
            <a:r>
              <a:rPr sz="1100" b="1" dirty="0">
                <a:latin typeface="微軟正黑體"/>
                <a:cs typeface="微軟正黑體"/>
              </a:rPr>
              <a:t>m</a:t>
            </a:r>
            <a:endParaRPr sz="1100" dirty="0">
              <a:latin typeface="微軟正黑體"/>
              <a:cs typeface="微軟正黑體"/>
            </a:endParaRPr>
          </a:p>
        </p:txBody>
      </p:sp>
      <p:sp>
        <p:nvSpPr>
          <p:cNvPr id="110" name="object 110"/>
          <p:cNvSpPr/>
          <p:nvPr/>
        </p:nvSpPr>
        <p:spPr>
          <a:xfrm>
            <a:off x="8650224" y="999757"/>
            <a:ext cx="1453895" cy="679691"/>
          </a:xfrm>
          <a:prstGeom prst="rect">
            <a:avLst/>
          </a:prstGeom>
          <a:blipFill>
            <a:blip r:embed="rId4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 name="object 111"/>
          <p:cNvSpPr txBox="1"/>
          <p:nvPr/>
        </p:nvSpPr>
        <p:spPr>
          <a:xfrm>
            <a:off x="8827454" y="1134685"/>
            <a:ext cx="1073785" cy="369332"/>
          </a:xfrm>
          <a:prstGeom prst="rect">
            <a:avLst/>
          </a:prstGeom>
        </p:spPr>
        <p:txBody>
          <a:bodyPr vert="horz" wrap="square" lIns="0" tIns="0" rIns="0" bIns="0" rtlCol="0">
            <a:spAutoFit/>
          </a:bodyPr>
          <a:lstStyle/>
          <a:p>
            <a:pPr marL="12700"/>
            <a:r>
              <a:rPr b="1" spc="-35" dirty="0">
                <a:latin typeface="微軟正黑體"/>
                <a:cs typeface="微軟正黑體"/>
              </a:rPr>
              <a:t>M</a:t>
            </a:r>
            <a:r>
              <a:rPr b="1" spc="-20" dirty="0">
                <a:latin typeface="微軟正黑體"/>
                <a:cs typeface="微軟正黑體"/>
              </a:rPr>
              <a:t>a</a:t>
            </a:r>
            <a:r>
              <a:rPr b="1" spc="-10" dirty="0">
                <a:latin typeface="微軟正黑體"/>
                <a:cs typeface="微軟正黑體"/>
              </a:rPr>
              <a:t>r</a:t>
            </a:r>
            <a:r>
              <a:rPr b="1" spc="-50" dirty="0">
                <a:latin typeface="微軟正黑體"/>
                <a:cs typeface="微軟正黑體"/>
              </a:rPr>
              <a:t>k</a:t>
            </a:r>
            <a:r>
              <a:rPr b="1" spc="-5" dirty="0">
                <a:latin typeface="微軟正黑體"/>
                <a:cs typeface="微軟正黑體"/>
              </a:rPr>
              <a:t>et</a:t>
            </a:r>
            <a:endParaRPr dirty="0">
              <a:latin typeface="微軟正黑體"/>
              <a:cs typeface="微軟正黑體"/>
            </a:endParaRPr>
          </a:p>
        </p:txBody>
      </p:sp>
      <p:sp>
        <p:nvSpPr>
          <p:cNvPr id="112" name="object 112"/>
          <p:cNvSpPr/>
          <p:nvPr/>
        </p:nvSpPr>
        <p:spPr>
          <a:xfrm>
            <a:off x="1863852" y="928117"/>
            <a:ext cx="1149095" cy="679703"/>
          </a:xfrm>
          <a:prstGeom prst="rect">
            <a:avLst/>
          </a:prstGeom>
          <a:blipFill>
            <a:blip r:embed="rId4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 name="object 113"/>
          <p:cNvSpPr txBox="1"/>
          <p:nvPr/>
        </p:nvSpPr>
        <p:spPr>
          <a:xfrm>
            <a:off x="2040890" y="1063247"/>
            <a:ext cx="770255" cy="369332"/>
          </a:xfrm>
          <a:prstGeom prst="rect">
            <a:avLst/>
          </a:prstGeom>
        </p:spPr>
        <p:txBody>
          <a:bodyPr vert="horz" wrap="square" lIns="0" tIns="0" rIns="0" bIns="0" rtlCol="0">
            <a:spAutoFit/>
          </a:bodyPr>
          <a:lstStyle/>
          <a:p>
            <a:pPr marL="12700"/>
            <a:r>
              <a:rPr b="1" spc="-85" dirty="0">
                <a:latin typeface="微軟正黑體"/>
                <a:cs typeface="微軟正黑體"/>
              </a:rPr>
              <a:t>S</a:t>
            </a:r>
            <a:r>
              <a:rPr b="1" spc="-20" dirty="0">
                <a:latin typeface="微軟正黑體"/>
                <a:cs typeface="微軟正黑體"/>
              </a:rPr>
              <a:t>ta</a:t>
            </a:r>
            <a:r>
              <a:rPr b="1" spc="-25" dirty="0">
                <a:latin typeface="微軟正黑體"/>
                <a:cs typeface="微軟正黑體"/>
              </a:rPr>
              <a:t>t</a:t>
            </a:r>
            <a:r>
              <a:rPr b="1" spc="-15" dirty="0">
                <a:latin typeface="微軟正黑體"/>
                <a:cs typeface="微軟正黑體"/>
              </a:rPr>
              <a:t>e</a:t>
            </a:r>
            <a:endParaRPr dirty="0">
              <a:latin typeface="微軟正黑體"/>
              <a:cs typeface="微軟正黑體"/>
            </a:endParaRPr>
          </a:p>
        </p:txBody>
      </p:sp>
      <p:sp>
        <p:nvSpPr>
          <p:cNvPr id="114" name="object 114"/>
          <p:cNvSpPr txBox="1"/>
          <p:nvPr/>
        </p:nvSpPr>
        <p:spPr>
          <a:xfrm>
            <a:off x="6558916" y="1232346"/>
            <a:ext cx="878205" cy="369332"/>
          </a:xfrm>
          <a:prstGeom prst="rect">
            <a:avLst/>
          </a:prstGeom>
        </p:spPr>
        <p:txBody>
          <a:bodyPr vert="horz" wrap="square" lIns="0" tIns="0" rIns="0" bIns="0" rtlCol="0">
            <a:spAutoFit/>
          </a:bodyPr>
          <a:lstStyle/>
          <a:p>
            <a:pPr marL="12700" marR="5080"/>
            <a:r>
              <a:rPr sz="1200" b="1" spc="-15" dirty="0">
                <a:solidFill>
                  <a:srgbClr val="7030A0"/>
                </a:solidFill>
                <a:latin typeface="微軟正黑體"/>
                <a:cs typeface="微軟正黑體"/>
              </a:rPr>
              <a:t>De</a:t>
            </a:r>
            <a:r>
              <a:rPr sz="1200" b="1" spc="-25" dirty="0">
                <a:solidFill>
                  <a:srgbClr val="7030A0"/>
                </a:solidFill>
                <a:latin typeface="微軟正黑體"/>
                <a:cs typeface="微軟正黑體"/>
              </a:rPr>
              <a:t>v</a:t>
            </a:r>
            <a:r>
              <a:rPr sz="1200" b="1" spc="-5" dirty="0">
                <a:solidFill>
                  <a:srgbClr val="7030A0"/>
                </a:solidFill>
                <a:latin typeface="微軟正黑體"/>
                <a:cs typeface="微軟正黑體"/>
              </a:rPr>
              <a:t>e</a:t>
            </a:r>
            <a:r>
              <a:rPr sz="1200" b="1" spc="5" dirty="0">
                <a:solidFill>
                  <a:srgbClr val="7030A0"/>
                </a:solidFill>
                <a:latin typeface="微軟正黑體"/>
                <a:cs typeface="微軟正黑體"/>
              </a:rPr>
              <a:t>l</a:t>
            </a:r>
            <a:r>
              <a:rPr sz="1200" b="1" spc="-15" dirty="0">
                <a:solidFill>
                  <a:srgbClr val="7030A0"/>
                </a:solidFill>
                <a:latin typeface="微軟正黑體"/>
                <a:cs typeface="微軟正黑體"/>
              </a:rPr>
              <a:t>o</a:t>
            </a:r>
            <a:r>
              <a:rPr sz="1200" b="1" spc="-10" dirty="0">
                <a:solidFill>
                  <a:srgbClr val="7030A0"/>
                </a:solidFill>
                <a:latin typeface="微軟正黑體"/>
                <a:cs typeface="微軟正黑體"/>
              </a:rPr>
              <a:t>p</a:t>
            </a:r>
            <a:r>
              <a:rPr sz="1200" b="1" spc="5" dirty="0">
                <a:solidFill>
                  <a:srgbClr val="7030A0"/>
                </a:solidFill>
                <a:latin typeface="微軟正黑體"/>
                <a:cs typeface="微軟正黑體"/>
              </a:rPr>
              <a:t>i</a:t>
            </a:r>
            <a:r>
              <a:rPr sz="1200" b="1" spc="-10" dirty="0">
                <a:solidFill>
                  <a:srgbClr val="7030A0"/>
                </a:solidFill>
                <a:latin typeface="微軟正黑體"/>
                <a:cs typeface="微軟正黑體"/>
              </a:rPr>
              <a:t>ng n</a:t>
            </a:r>
            <a:r>
              <a:rPr sz="1200" b="1" spc="-15" dirty="0">
                <a:solidFill>
                  <a:srgbClr val="7030A0"/>
                </a:solidFill>
                <a:latin typeface="微軟正黑體"/>
                <a:cs typeface="微軟正黑體"/>
              </a:rPr>
              <a:t>e</a:t>
            </a:r>
            <a:r>
              <a:rPr sz="1200" b="1" spc="-10" dirty="0">
                <a:solidFill>
                  <a:srgbClr val="7030A0"/>
                </a:solidFill>
                <a:latin typeface="微軟正黑體"/>
                <a:cs typeface="微軟正黑體"/>
              </a:rPr>
              <a:t>w</a:t>
            </a:r>
            <a:r>
              <a:rPr sz="1200" b="1" dirty="0">
                <a:solidFill>
                  <a:srgbClr val="7030A0"/>
                </a:solidFill>
                <a:latin typeface="微軟正黑體"/>
                <a:cs typeface="微軟正黑體"/>
              </a:rPr>
              <a:t> </a:t>
            </a:r>
            <a:r>
              <a:rPr sz="1200" b="1" spc="-20" dirty="0">
                <a:solidFill>
                  <a:srgbClr val="7030A0"/>
                </a:solidFill>
                <a:latin typeface="微軟正黑體"/>
                <a:cs typeface="微軟正黑體"/>
              </a:rPr>
              <a:t>B</a:t>
            </a:r>
            <a:r>
              <a:rPr sz="1200" b="1" spc="-5" dirty="0">
                <a:solidFill>
                  <a:srgbClr val="7030A0"/>
                </a:solidFill>
                <a:latin typeface="微軟正黑體"/>
                <a:cs typeface="微軟正黑體"/>
              </a:rPr>
              <a:t>M/</a:t>
            </a:r>
            <a:r>
              <a:rPr sz="1200" b="1" spc="-20" dirty="0">
                <a:solidFill>
                  <a:srgbClr val="7030A0"/>
                </a:solidFill>
                <a:latin typeface="微軟正黑體"/>
                <a:cs typeface="微軟正黑體"/>
              </a:rPr>
              <a:t>B</a:t>
            </a:r>
            <a:r>
              <a:rPr sz="1200" b="1" dirty="0">
                <a:solidFill>
                  <a:srgbClr val="7030A0"/>
                </a:solidFill>
                <a:latin typeface="微軟正黑體"/>
                <a:cs typeface="微軟正黑體"/>
              </a:rPr>
              <a:t>P</a:t>
            </a:r>
            <a:endParaRPr sz="1200" dirty="0">
              <a:latin typeface="微軟正黑體"/>
              <a:cs typeface="微軟正黑體"/>
            </a:endParaRPr>
          </a:p>
        </p:txBody>
      </p:sp>
      <p:sp>
        <p:nvSpPr>
          <p:cNvPr id="115" name="object 115"/>
          <p:cNvSpPr txBox="1"/>
          <p:nvPr/>
        </p:nvSpPr>
        <p:spPr>
          <a:xfrm>
            <a:off x="4232682" y="1232651"/>
            <a:ext cx="1604645" cy="369332"/>
          </a:xfrm>
          <a:prstGeom prst="rect">
            <a:avLst/>
          </a:prstGeom>
        </p:spPr>
        <p:txBody>
          <a:bodyPr vert="horz" wrap="square" lIns="0" tIns="0" rIns="0" bIns="0" rtlCol="0">
            <a:spAutoFit/>
          </a:bodyPr>
          <a:lstStyle/>
          <a:p>
            <a:pPr marL="581025" marR="5080" indent="-568960"/>
            <a:r>
              <a:rPr sz="1200" b="1" spc="-10" dirty="0">
                <a:solidFill>
                  <a:srgbClr val="7030A0"/>
                </a:solidFill>
                <a:latin typeface="微軟正黑體"/>
                <a:cs typeface="微軟正黑體"/>
              </a:rPr>
              <a:t>F</a:t>
            </a:r>
            <a:r>
              <a:rPr sz="1200" b="1" spc="-15" dirty="0">
                <a:solidFill>
                  <a:srgbClr val="7030A0"/>
                </a:solidFill>
                <a:latin typeface="微軟正黑體"/>
                <a:cs typeface="微軟正黑體"/>
              </a:rPr>
              <a:t>ee</a:t>
            </a:r>
            <a:r>
              <a:rPr sz="1200" b="1" spc="-10" dirty="0">
                <a:solidFill>
                  <a:srgbClr val="7030A0"/>
                </a:solidFill>
                <a:latin typeface="微軟正黑體"/>
                <a:cs typeface="微軟正黑體"/>
              </a:rPr>
              <a:t>d</a:t>
            </a:r>
            <a:r>
              <a:rPr sz="1200" b="1" spc="-20" dirty="0">
                <a:solidFill>
                  <a:srgbClr val="7030A0"/>
                </a:solidFill>
                <a:latin typeface="微軟正黑體"/>
                <a:cs typeface="微軟正黑體"/>
              </a:rPr>
              <a:t>b</a:t>
            </a:r>
            <a:r>
              <a:rPr sz="1200" b="1" spc="-15" dirty="0">
                <a:solidFill>
                  <a:srgbClr val="7030A0"/>
                </a:solidFill>
                <a:latin typeface="微軟正黑體"/>
                <a:cs typeface="微軟正黑體"/>
              </a:rPr>
              <a:t>a</a:t>
            </a:r>
            <a:r>
              <a:rPr sz="1200" b="1" spc="-5" dirty="0">
                <a:solidFill>
                  <a:srgbClr val="7030A0"/>
                </a:solidFill>
                <a:latin typeface="微軟正黑體"/>
                <a:cs typeface="微軟正黑體"/>
              </a:rPr>
              <a:t>c</a:t>
            </a:r>
            <a:r>
              <a:rPr sz="1200" b="1" dirty="0">
                <a:solidFill>
                  <a:srgbClr val="7030A0"/>
                </a:solidFill>
                <a:latin typeface="微軟正黑體"/>
                <a:cs typeface="微軟正黑體"/>
              </a:rPr>
              <a:t>ks</a:t>
            </a:r>
            <a:r>
              <a:rPr sz="1200" b="1" spc="-5" dirty="0">
                <a:solidFill>
                  <a:srgbClr val="7030A0"/>
                </a:solidFill>
                <a:latin typeface="微軟正黑體"/>
                <a:cs typeface="微軟正黑體"/>
              </a:rPr>
              <a:t> </a:t>
            </a:r>
            <a:r>
              <a:rPr sz="1200" b="1" spc="-15" dirty="0">
                <a:solidFill>
                  <a:srgbClr val="7030A0"/>
                </a:solidFill>
                <a:latin typeface="微軟正黑體"/>
                <a:cs typeface="微軟正黑體"/>
              </a:rPr>
              <a:t>o</a:t>
            </a:r>
            <a:r>
              <a:rPr sz="1200" b="1" spc="-10" dirty="0">
                <a:solidFill>
                  <a:srgbClr val="7030A0"/>
                </a:solidFill>
                <a:latin typeface="微軟正黑體"/>
                <a:cs typeface="微軟正黑體"/>
              </a:rPr>
              <a:t>n</a:t>
            </a:r>
            <a:r>
              <a:rPr sz="1200" b="1" dirty="0">
                <a:solidFill>
                  <a:srgbClr val="7030A0"/>
                </a:solidFill>
                <a:latin typeface="微軟正黑體"/>
                <a:cs typeface="微軟正黑體"/>
              </a:rPr>
              <a:t> </a:t>
            </a:r>
            <a:r>
              <a:rPr sz="1200" b="1" spc="-25" dirty="0">
                <a:solidFill>
                  <a:srgbClr val="7030A0"/>
                </a:solidFill>
                <a:latin typeface="微軟正黑體"/>
                <a:cs typeface="微軟正黑體"/>
              </a:rPr>
              <a:t>w</a:t>
            </a:r>
            <a:r>
              <a:rPr sz="1200" b="1" spc="-5" dirty="0">
                <a:solidFill>
                  <a:srgbClr val="7030A0"/>
                </a:solidFill>
                <a:latin typeface="微軟正黑體"/>
                <a:cs typeface="微軟正黑體"/>
              </a:rPr>
              <a:t>e</a:t>
            </a:r>
            <a:r>
              <a:rPr sz="1200" b="1" spc="5" dirty="0">
                <a:solidFill>
                  <a:srgbClr val="7030A0"/>
                </a:solidFill>
                <a:latin typeface="微軟正黑體"/>
                <a:cs typeface="微軟正黑體"/>
              </a:rPr>
              <a:t>l</a:t>
            </a:r>
            <a:r>
              <a:rPr sz="1200" b="1" spc="-15" dirty="0">
                <a:solidFill>
                  <a:srgbClr val="7030A0"/>
                </a:solidFill>
                <a:latin typeface="微軟正黑體"/>
                <a:cs typeface="微軟正黑體"/>
              </a:rPr>
              <a:t>fa</a:t>
            </a:r>
            <a:r>
              <a:rPr sz="1200" b="1" spc="-25" dirty="0">
                <a:solidFill>
                  <a:srgbClr val="7030A0"/>
                </a:solidFill>
                <a:latin typeface="微軟正黑體"/>
                <a:cs typeface="微軟正黑體"/>
              </a:rPr>
              <a:t>r</a:t>
            </a:r>
            <a:r>
              <a:rPr sz="1200" b="1" spc="-10" dirty="0">
                <a:solidFill>
                  <a:srgbClr val="7030A0"/>
                </a:solidFill>
                <a:latin typeface="微軟正黑體"/>
                <a:cs typeface="微軟正黑體"/>
              </a:rPr>
              <a:t>e p</a:t>
            </a:r>
            <a:r>
              <a:rPr sz="1200" b="1" spc="-15" dirty="0">
                <a:solidFill>
                  <a:srgbClr val="7030A0"/>
                </a:solidFill>
                <a:latin typeface="微軟正黑體"/>
                <a:cs typeface="微軟正黑體"/>
              </a:rPr>
              <a:t>o</a:t>
            </a:r>
            <a:r>
              <a:rPr sz="1200" b="1" spc="5" dirty="0">
                <a:solidFill>
                  <a:srgbClr val="7030A0"/>
                </a:solidFill>
                <a:latin typeface="微軟正黑體"/>
                <a:cs typeface="微軟正黑體"/>
              </a:rPr>
              <a:t>lic</a:t>
            </a:r>
            <a:r>
              <a:rPr sz="1200" b="1" spc="-10" dirty="0">
                <a:solidFill>
                  <a:srgbClr val="7030A0"/>
                </a:solidFill>
                <a:latin typeface="微軟正黑體"/>
                <a:cs typeface="微軟正黑體"/>
              </a:rPr>
              <a:t>y</a:t>
            </a:r>
            <a:endParaRPr sz="1200" dirty="0">
              <a:latin typeface="微軟正黑體"/>
              <a:cs typeface="微軟正黑體"/>
            </a:endParaRPr>
          </a:p>
        </p:txBody>
      </p:sp>
      <p:sp>
        <p:nvSpPr>
          <p:cNvPr id="116" name="object 116"/>
          <p:cNvSpPr/>
          <p:nvPr/>
        </p:nvSpPr>
        <p:spPr>
          <a:xfrm>
            <a:off x="5013960" y="5657089"/>
            <a:ext cx="1170431" cy="937247"/>
          </a:xfrm>
          <a:prstGeom prst="rect">
            <a:avLst/>
          </a:prstGeom>
          <a:blipFill>
            <a:blip r:embed="rId4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 name="object 117"/>
          <p:cNvSpPr/>
          <p:nvPr/>
        </p:nvSpPr>
        <p:spPr>
          <a:xfrm>
            <a:off x="5131444" y="5737668"/>
            <a:ext cx="953673" cy="767388"/>
          </a:xfrm>
          <a:prstGeom prst="rect">
            <a:avLst/>
          </a:prstGeom>
          <a:blipFill>
            <a:blip r:embed="rId5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 name="object 118"/>
          <p:cNvSpPr/>
          <p:nvPr/>
        </p:nvSpPr>
        <p:spPr>
          <a:xfrm>
            <a:off x="5131444" y="5737669"/>
            <a:ext cx="953769" cy="767715"/>
          </a:xfrm>
          <a:custGeom>
            <a:avLst/>
            <a:gdLst/>
            <a:ahLst/>
            <a:cxnLst/>
            <a:rect l="l" t="t" r="r" b="b"/>
            <a:pathLst>
              <a:path w="953770" h="767715">
                <a:moveTo>
                  <a:pt x="518060" y="3373"/>
                </a:moveTo>
                <a:lnTo>
                  <a:pt x="556883" y="8857"/>
                </a:lnTo>
                <a:lnTo>
                  <a:pt x="594574" y="16703"/>
                </a:lnTo>
                <a:lnTo>
                  <a:pt x="666106" y="39037"/>
                </a:lnTo>
                <a:lnTo>
                  <a:pt x="731765" y="69486"/>
                </a:lnTo>
                <a:lnTo>
                  <a:pt x="790656" y="107162"/>
                </a:lnTo>
                <a:lnTo>
                  <a:pt x="841886" y="151176"/>
                </a:lnTo>
                <a:lnTo>
                  <a:pt x="884562" y="200638"/>
                </a:lnTo>
                <a:lnTo>
                  <a:pt x="917791" y="254659"/>
                </a:lnTo>
                <a:lnTo>
                  <a:pt x="940681" y="312350"/>
                </a:lnTo>
                <a:lnTo>
                  <a:pt x="952337" y="372822"/>
                </a:lnTo>
                <a:lnTo>
                  <a:pt x="953673" y="403823"/>
                </a:lnTo>
                <a:lnTo>
                  <a:pt x="951866" y="435186"/>
                </a:lnTo>
                <a:lnTo>
                  <a:pt x="938961" y="496202"/>
                </a:lnTo>
                <a:lnTo>
                  <a:pt x="914618" y="552771"/>
                </a:lnTo>
                <a:lnTo>
                  <a:pt x="879898" y="604217"/>
                </a:lnTo>
                <a:lnTo>
                  <a:pt x="835866" y="649863"/>
                </a:lnTo>
                <a:lnTo>
                  <a:pt x="783583" y="689030"/>
                </a:lnTo>
                <a:lnTo>
                  <a:pt x="724113" y="721044"/>
                </a:lnTo>
                <a:lnTo>
                  <a:pt x="658518" y="745226"/>
                </a:lnTo>
                <a:lnTo>
                  <a:pt x="587861" y="760900"/>
                </a:lnTo>
                <a:lnTo>
                  <a:pt x="513204" y="767388"/>
                </a:lnTo>
                <a:lnTo>
                  <a:pt x="474708" y="766976"/>
                </a:lnTo>
                <a:lnTo>
                  <a:pt x="435611" y="764014"/>
                </a:lnTo>
                <a:lnTo>
                  <a:pt x="396789" y="758531"/>
                </a:lnTo>
                <a:lnTo>
                  <a:pt x="359100" y="750685"/>
                </a:lnTo>
                <a:lnTo>
                  <a:pt x="287570" y="728351"/>
                </a:lnTo>
                <a:lnTo>
                  <a:pt x="221914" y="697901"/>
                </a:lnTo>
                <a:lnTo>
                  <a:pt x="163024" y="660225"/>
                </a:lnTo>
                <a:lnTo>
                  <a:pt x="111794" y="616212"/>
                </a:lnTo>
                <a:lnTo>
                  <a:pt x="69118" y="566750"/>
                </a:lnTo>
                <a:lnTo>
                  <a:pt x="35887" y="512729"/>
                </a:lnTo>
                <a:lnTo>
                  <a:pt x="12996" y="455038"/>
                </a:lnTo>
                <a:lnTo>
                  <a:pt x="1338" y="394566"/>
                </a:lnTo>
                <a:lnTo>
                  <a:pt x="0" y="363565"/>
                </a:lnTo>
                <a:lnTo>
                  <a:pt x="1805" y="332202"/>
                </a:lnTo>
                <a:lnTo>
                  <a:pt x="14709" y="271186"/>
                </a:lnTo>
                <a:lnTo>
                  <a:pt x="39053" y="214616"/>
                </a:lnTo>
                <a:lnTo>
                  <a:pt x="73772" y="163171"/>
                </a:lnTo>
                <a:lnTo>
                  <a:pt x="117805" y="117525"/>
                </a:lnTo>
                <a:lnTo>
                  <a:pt x="170087" y="78357"/>
                </a:lnTo>
                <a:lnTo>
                  <a:pt x="229558" y="46344"/>
                </a:lnTo>
                <a:lnTo>
                  <a:pt x="295153" y="22162"/>
                </a:lnTo>
                <a:lnTo>
                  <a:pt x="365810" y="6488"/>
                </a:lnTo>
                <a:lnTo>
                  <a:pt x="440467" y="0"/>
                </a:lnTo>
                <a:lnTo>
                  <a:pt x="478962" y="411"/>
                </a:lnTo>
                <a:lnTo>
                  <a:pt x="518060" y="3373"/>
                </a:lnTo>
                <a:close/>
              </a:path>
            </a:pathLst>
          </a:custGeom>
          <a:ln w="28575">
            <a:solidFill>
              <a:srgbClr val="FFFFFF"/>
            </a:solidFill>
          </a:ln>
        </p:spPr>
        <p:txBody>
          <a:bodyPr wrap="square" lIns="0" tIns="0" rIns="0" bIns="0" rtlCol="0"/>
          <a:lstStyle/>
          <a:p>
            <a:endParaRPr/>
          </a:p>
        </p:txBody>
      </p:sp>
      <p:sp>
        <p:nvSpPr>
          <p:cNvPr id="119" name="object 119"/>
          <p:cNvSpPr/>
          <p:nvPr/>
        </p:nvSpPr>
        <p:spPr>
          <a:xfrm>
            <a:off x="5775934" y="5753518"/>
            <a:ext cx="149834" cy="118420"/>
          </a:xfrm>
          <a:prstGeom prst="rect">
            <a:avLst/>
          </a:prstGeom>
          <a:blipFill>
            <a:blip r:embed="rId5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0" name="object 120"/>
          <p:cNvSpPr/>
          <p:nvPr/>
        </p:nvSpPr>
        <p:spPr>
          <a:xfrm>
            <a:off x="7890167" y="5152722"/>
            <a:ext cx="1305746" cy="1118779"/>
          </a:xfrm>
          <a:prstGeom prst="rect">
            <a:avLst/>
          </a:prstGeom>
          <a:blipFill>
            <a:blip r:embed="rId5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1" name="object 121"/>
          <p:cNvSpPr/>
          <p:nvPr/>
        </p:nvSpPr>
        <p:spPr>
          <a:xfrm>
            <a:off x="8073518" y="5324360"/>
            <a:ext cx="955107" cy="766021"/>
          </a:xfrm>
          <a:prstGeom prst="rect">
            <a:avLst/>
          </a:prstGeom>
          <a:blipFill>
            <a:blip r:embed="rId5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2" name="object 122"/>
          <p:cNvSpPr/>
          <p:nvPr/>
        </p:nvSpPr>
        <p:spPr>
          <a:xfrm>
            <a:off x="8073516" y="5324361"/>
            <a:ext cx="955675" cy="766445"/>
          </a:xfrm>
          <a:custGeom>
            <a:avLst/>
            <a:gdLst/>
            <a:ahLst/>
            <a:cxnLst/>
            <a:rect l="l" t="t" r="r" b="b"/>
            <a:pathLst>
              <a:path w="955675" h="766445">
                <a:moveTo>
                  <a:pt x="517481" y="3140"/>
                </a:moveTo>
                <a:lnTo>
                  <a:pt x="556377" y="8501"/>
                </a:lnTo>
                <a:lnTo>
                  <a:pt x="594147" y="16225"/>
                </a:lnTo>
                <a:lnTo>
                  <a:pt x="665856" y="38315"/>
                </a:lnTo>
                <a:lnTo>
                  <a:pt x="731712" y="68526"/>
                </a:lnTo>
                <a:lnTo>
                  <a:pt x="790817" y="105972"/>
                </a:lnTo>
                <a:lnTo>
                  <a:pt x="842273" y="149768"/>
                </a:lnTo>
                <a:lnTo>
                  <a:pt x="885182" y="199029"/>
                </a:lnTo>
                <a:lnTo>
                  <a:pt x="918649" y="252871"/>
                </a:lnTo>
                <a:lnTo>
                  <a:pt x="941773" y="310407"/>
                </a:lnTo>
                <a:lnTo>
                  <a:pt x="953659" y="370752"/>
                </a:lnTo>
                <a:lnTo>
                  <a:pt x="955107" y="401702"/>
                </a:lnTo>
                <a:lnTo>
                  <a:pt x="953409" y="433022"/>
                </a:lnTo>
                <a:lnTo>
                  <a:pt x="940705" y="493987"/>
                </a:lnTo>
                <a:lnTo>
                  <a:pt x="916531" y="550544"/>
                </a:lnTo>
                <a:lnTo>
                  <a:pt x="881948" y="602016"/>
                </a:lnTo>
                <a:lnTo>
                  <a:pt x="838018" y="647723"/>
                </a:lnTo>
                <a:lnTo>
                  <a:pt x="785804" y="686986"/>
                </a:lnTo>
                <a:lnTo>
                  <a:pt x="726366" y="719126"/>
                </a:lnTo>
                <a:lnTo>
                  <a:pt x="660767" y="743465"/>
                </a:lnTo>
                <a:lnTo>
                  <a:pt x="590069" y="759323"/>
                </a:lnTo>
                <a:lnTo>
                  <a:pt x="515334" y="766021"/>
                </a:lnTo>
                <a:lnTo>
                  <a:pt x="476784" y="765722"/>
                </a:lnTo>
                <a:lnTo>
                  <a:pt x="437624" y="762880"/>
                </a:lnTo>
                <a:lnTo>
                  <a:pt x="398729" y="757518"/>
                </a:lnTo>
                <a:lnTo>
                  <a:pt x="360962" y="749795"/>
                </a:lnTo>
                <a:lnTo>
                  <a:pt x="289255" y="727705"/>
                </a:lnTo>
                <a:lnTo>
                  <a:pt x="223401" y="697494"/>
                </a:lnTo>
                <a:lnTo>
                  <a:pt x="164297" y="660048"/>
                </a:lnTo>
                <a:lnTo>
                  <a:pt x="112842" y="616252"/>
                </a:lnTo>
                <a:lnTo>
                  <a:pt x="69931" y="566990"/>
                </a:lnTo>
                <a:lnTo>
                  <a:pt x="36464" y="513149"/>
                </a:lnTo>
                <a:lnTo>
                  <a:pt x="13338" y="455613"/>
                </a:lnTo>
                <a:lnTo>
                  <a:pt x="1449" y="395267"/>
                </a:lnTo>
                <a:lnTo>
                  <a:pt x="0" y="364318"/>
                </a:lnTo>
                <a:lnTo>
                  <a:pt x="1696" y="332997"/>
                </a:lnTo>
                <a:lnTo>
                  <a:pt x="14400" y="272036"/>
                </a:lnTo>
                <a:lnTo>
                  <a:pt x="38574" y="215480"/>
                </a:lnTo>
                <a:lnTo>
                  <a:pt x="73157" y="164009"/>
                </a:lnTo>
                <a:lnTo>
                  <a:pt x="117086" y="118302"/>
                </a:lnTo>
                <a:lnTo>
                  <a:pt x="169301" y="79039"/>
                </a:lnTo>
                <a:lnTo>
                  <a:pt x="228739" y="46897"/>
                </a:lnTo>
                <a:lnTo>
                  <a:pt x="294338" y="22557"/>
                </a:lnTo>
                <a:lnTo>
                  <a:pt x="365036" y="6698"/>
                </a:lnTo>
                <a:lnTo>
                  <a:pt x="439771" y="0"/>
                </a:lnTo>
                <a:lnTo>
                  <a:pt x="478320" y="297"/>
                </a:lnTo>
                <a:lnTo>
                  <a:pt x="517481" y="3140"/>
                </a:lnTo>
                <a:close/>
              </a:path>
            </a:pathLst>
          </a:custGeom>
          <a:ln w="28575">
            <a:solidFill>
              <a:srgbClr val="FFFFFF"/>
            </a:solidFill>
          </a:ln>
        </p:spPr>
        <p:txBody>
          <a:bodyPr wrap="square" lIns="0" tIns="0" rIns="0" bIns="0" rtlCol="0"/>
          <a:lstStyle/>
          <a:p>
            <a:endParaRPr/>
          </a:p>
        </p:txBody>
      </p:sp>
      <p:sp>
        <p:nvSpPr>
          <p:cNvPr id="123" name="object 123"/>
          <p:cNvSpPr/>
          <p:nvPr/>
        </p:nvSpPr>
        <p:spPr>
          <a:xfrm>
            <a:off x="9084795" y="5979910"/>
            <a:ext cx="151813" cy="132777"/>
          </a:xfrm>
          <a:prstGeom prst="rect">
            <a:avLst/>
          </a:prstGeom>
          <a:blipFill>
            <a:blip r:embed="rId5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4" name="object 124"/>
          <p:cNvSpPr/>
          <p:nvPr/>
        </p:nvSpPr>
        <p:spPr>
          <a:xfrm>
            <a:off x="3530588" y="5182199"/>
            <a:ext cx="1322247" cy="1136965"/>
          </a:xfrm>
          <a:prstGeom prst="rect">
            <a:avLst/>
          </a:prstGeom>
          <a:blipFill>
            <a:blip r:embed="rId5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5" name="object 125"/>
          <p:cNvSpPr/>
          <p:nvPr/>
        </p:nvSpPr>
        <p:spPr>
          <a:xfrm>
            <a:off x="3722586" y="5364261"/>
            <a:ext cx="955107" cy="766021"/>
          </a:xfrm>
          <a:prstGeom prst="rect">
            <a:avLst/>
          </a:prstGeom>
          <a:blipFill>
            <a:blip r:embed="rId5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6" name="object 126"/>
          <p:cNvSpPr/>
          <p:nvPr/>
        </p:nvSpPr>
        <p:spPr>
          <a:xfrm>
            <a:off x="3722586" y="5364261"/>
            <a:ext cx="955675" cy="766445"/>
          </a:xfrm>
          <a:custGeom>
            <a:avLst/>
            <a:gdLst/>
            <a:ahLst/>
            <a:cxnLst/>
            <a:rect l="l" t="t" r="r" b="b"/>
            <a:pathLst>
              <a:path w="955675" h="766445">
                <a:moveTo>
                  <a:pt x="517481" y="3140"/>
                </a:moveTo>
                <a:lnTo>
                  <a:pt x="556377" y="8501"/>
                </a:lnTo>
                <a:lnTo>
                  <a:pt x="594147" y="16225"/>
                </a:lnTo>
                <a:lnTo>
                  <a:pt x="665856" y="38315"/>
                </a:lnTo>
                <a:lnTo>
                  <a:pt x="731712" y="68526"/>
                </a:lnTo>
                <a:lnTo>
                  <a:pt x="790817" y="105972"/>
                </a:lnTo>
                <a:lnTo>
                  <a:pt x="842273" y="149768"/>
                </a:lnTo>
                <a:lnTo>
                  <a:pt x="885182" y="199029"/>
                </a:lnTo>
                <a:lnTo>
                  <a:pt x="918649" y="252871"/>
                </a:lnTo>
                <a:lnTo>
                  <a:pt x="941773" y="310407"/>
                </a:lnTo>
                <a:lnTo>
                  <a:pt x="953659" y="370752"/>
                </a:lnTo>
                <a:lnTo>
                  <a:pt x="955107" y="401702"/>
                </a:lnTo>
                <a:lnTo>
                  <a:pt x="953409" y="433022"/>
                </a:lnTo>
                <a:lnTo>
                  <a:pt x="940705" y="493987"/>
                </a:lnTo>
                <a:lnTo>
                  <a:pt x="916531" y="550544"/>
                </a:lnTo>
                <a:lnTo>
                  <a:pt x="881948" y="602016"/>
                </a:lnTo>
                <a:lnTo>
                  <a:pt x="838018" y="647723"/>
                </a:lnTo>
                <a:lnTo>
                  <a:pt x="785804" y="686986"/>
                </a:lnTo>
                <a:lnTo>
                  <a:pt x="726366" y="719126"/>
                </a:lnTo>
                <a:lnTo>
                  <a:pt x="660767" y="743465"/>
                </a:lnTo>
                <a:lnTo>
                  <a:pt x="590069" y="759323"/>
                </a:lnTo>
                <a:lnTo>
                  <a:pt x="515334" y="766021"/>
                </a:lnTo>
                <a:lnTo>
                  <a:pt x="476784" y="765722"/>
                </a:lnTo>
                <a:lnTo>
                  <a:pt x="437624" y="762880"/>
                </a:lnTo>
                <a:lnTo>
                  <a:pt x="398729" y="757518"/>
                </a:lnTo>
                <a:lnTo>
                  <a:pt x="360962" y="749795"/>
                </a:lnTo>
                <a:lnTo>
                  <a:pt x="289255" y="727705"/>
                </a:lnTo>
                <a:lnTo>
                  <a:pt x="223401" y="697494"/>
                </a:lnTo>
                <a:lnTo>
                  <a:pt x="164297" y="660048"/>
                </a:lnTo>
                <a:lnTo>
                  <a:pt x="112842" y="616252"/>
                </a:lnTo>
                <a:lnTo>
                  <a:pt x="69931" y="566990"/>
                </a:lnTo>
                <a:lnTo>
                  <a:pt x="36464" y="513149"/>
                </a:lnTo>
                <a:lnTo>
                  <a:pt x="13338" y="455613"/>
                </a:lnTo>
                <a:lnTo>
                  <a:pt x="1449" y="395267"/>
                </a:lnTo>
                <a:lnTo>
                  <a:pt x="0" y="364318"/>
                </a:lnTo>
                <a:lnTo>
                  <a:pt x="1696" y="332997"/>
                </a:lnTo>
                <a:lnTo>
                  <a:pt x="14400" y="272036"/>
                </a:lnTo>
                <a:lnTo>
                  <a:pt x="38574" y="215480"/>
                </a:lnTo>
                <a:lnTo>
                  <a:pt x="73157" y="164009"/>
                </a:lnTo>
                <a:lnTo>
                  <a:pt x="117086" y="118302"/>
                </a:lnTo>
                <a:lnTo>
                  <a:pt x="169301" y="79039"/>
                </a:lnTo>
                <a:lnTo>
                  <a:pt x="228739" y="46897"/>
                </a:lnTo>
                <a:lnTo>
                  <a:pt x="294338" y="22557"/>
                </a:lnTo>
                <a:lnTo>
                  <a:pt x="365036" y="6698"/>
                </a:lnTo>
                <a:lnTo>
                  <a:pt x="439771" y="0"/>
                </a:lnTo>
                <a:lnTo>
                  <a:pt x="478320" y="297"/>
                </a:lnTo>
                <a:lnTo>
                  <a:pt x="517481" y="3140"/>
                </a:lnTo>
                <a:close/>
              </a:path>
            </a:pathLst>
          </a:custGeom>
          <a:ln w="28575">
            <a:solidFill>
              <a:srgbClr val="FFFFFF"/>
            </a:solidFill>
          </a:ln>
        </p:spPr>
        <p:txBody>
          <a:bodyPr wrap="square" lIns="0" tIns="0" rIns="0" bIns="0" rtlCol="0"/>
          <a:lstStyle/>
          <a:p>
            <a:endParaRPr/>
          </a:p>
        </p:txBody>
      </p:sp>
      <p:sp>
        <p:nvSpPr>
          <p:cNvPr id="127" name="object 127"/>
          <p:cNvSpPr/>
          <p:nvPr/>
        </p:nvSpPr>
        <p:spPr>
          <a:xfrm>
            <a:off x="4366896" y="5379275"/>
            <a:ext cx="150101" cy="118200"/>
          </a:xfrm>
          <a:prstGeom prst="rect">
            <a:avLst/>
          </a:prstGeom>
          <a:blipFill>
            <a:blip r:embed="rId5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8" name="object 128"/>
          <p:cNvSpPr/>
          <p:nvPr/>
        </p:nvSpPr>
        <p:spPr>
          <a:xfrm>
            <a:off x="5538331" y="5685600"/>
            <a:ext cx="149377" cy="118541"/>
          </a:xfrm>
          <a:prstGeom prst="rect">
            <a:avLst/>
          </a:prstGeom>
          <a:blipFill>
            <a:blip r:embed="rId5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9" name="object 129"/>
          <p:cNvSpPr/>
          <p:nvPr/>
        </p:nvSpPr>
        <p:spPr>
          <a:xfrm>
            <a:off x="6579797" y="5612524"/>
            <a:ext cx="1265574" cy="1053789"/>
          </a:xfrm>
          <a:prstGeom prst="rect">
            <a:avLst/>
          </a:prstGeom>
          <a:blipFill>
            <a:blip r:embed="rId5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0" name="object 130"/>
          <p:cNvSpPr/>
          <p:nvPr/>
        </p:nvSpPr>
        <p:spPr>
          <a:xfrm>
            <a:off x="6708196" y="5737518"/>
            <a:ext cx="1003053" cy="804335"/>
          </a:xfrm>
          <a:prstGeom prst="rect">
            <a:avLst/>
          </a:prstGeom>
          <a:blipFill>
            <a:blip r:embed="rId6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1" name="object 131"/>
          <p:cNvSpPr/>
          <p:nvPr/>
        </p:nvSpPr>
        <p:spPr>
          <a:xfrm>
            <a:off x="6708195" y="5737518"/>
            <a:ext cx="1003300" cy="804545"/>
          </a:xfrm>
          <a:custGeom>
            <a:avLst/>
            <a:gdLst/>
            <a:ahLst/>
            <a:cxnLst/>
            <a:rect l="l" t="t" r="r" b="b"/>
            <a:pathLst>
              <a:path w="1003300" h="804545">
                <a:moveTo>
                  <a:pt x="543449" y="3299"/>
                </a:moveTo>
                <a:lnTo>
                  <a:pt x="584298" y="8928"/>
                </a:lnTo>
                <a:lnTo>
                  <a:pt x="623963" y="17038"/>
                </a:lnTo>
                <a:lnTo>
                  <a:pt x="662327" y="27512"/>
                </a:lnTo>
                <a:lnTo>
                  <a:pt x="699272" y="40234"/>
                </a:lnTo>
                <a:lnTo>
                  <a:pt x="734681" y="55088"/>
                </a:lnTo>
                <a:lnTo>
                  <a:pt x="800415" y="90725"/>
                </a:lnTo>
                <a:lnTo>
                  <a:pt x="858589" y="133495"/>
                </a:lnTo>
                <a:lnTo>
                  <a:pt x="908258" y="182468"/>
                </a:lnTo>
                <a:lnTo>
                  <a:pt x="948482" y="236715"/>
                </a:lnTo>
                <a:lnTo>
                  <a:pt x="978317" y="295306"/>
                </a:lnTo>
                <a:lnTo>
                  <a:pt x="996822" y="357313"/>
                </a:lnTo>
                <a:lnTo>
                  <a:pt x="1003053" y="421806"/>
                </a:lnTo>
                <a:lnTo>
                  <a:pt x="1001271" y="454695"/>
                </a:lnTo>
                <a:lnTo>
                  <a:pt x="987931" y="518704"/>
                </a:lnTo>
                <a:lnTo>
                  <a:pt x="962544" y="578087"/>
                </a:lnTo>
                <a:lnTo>
                  <a:pt x="926226" y="632131"/>
                </a:lnTo>
                <a:lnTo>
                  <a:pt x="880093" y="680122"/>
                </a:lnTo>
                <a:lnTo>
                  <a:pt x="825259" y="721349"/>
                </a:lnTo>
                <a:lnTo>
                  <a:pt x="762839" y="755096"/>
                </a:lnTo>
                <a:lnTo>
                  <a:pt x="693948" y="780652"/>
                </a:lnTo>
                <a:lnTo>
                  <a:pt x="619702" y="797302"/>
                </a:lnTo>
                <a:lnTo>
                  <a:pt x="580919" y="802066"/>
                </a:lnTo>
                <a:lnTo>
                  <a:pt x="541215" y="804335"/>
                </a:lnTo>
                <a:lnTo>
                  <a:pt x="500730" y="804022"/>
                </a:lnTo>
                <a:lnTo>
                  <a:pt x="459603" y="801036"/>
                </a:lnTo>
                <a:lnTo>
                  <a:pt x="418754" y="795405"/>
                </a:lnTo>
                <a:lnTo>
                  <a:pt x="379089" y="787293"/>
                </a:lnTo>
                <a:lnTo>
                  <a:pt x="340725" y="776818"/>
                </a:lnTo>
                <a:lnTo>
                  <a:pt x="303780" y="764095"/>
                </a:lnTo>
                <a:lnTo>
                  <a:pt x="268372" y="749240"/>
                </a:lnTo>
                <a:lnTo>
                  <a:pt x="202637" y="713601"/>
                </a:lnTo>
                <a:lnTo>
                  <a:pt x="144464" y="670831"/>
                </a:lnTo>
                <a:lnTo>
                  <a:pt x="94794" y="621858"/>
                </a:lnTo>
                <a:lnTo>
                  <a:pt x="54570" y="567611"/>
                </a:lnTo>
                <a:lnTo>
                  <a:pt x="24735" y="509021"/>
                </a:lnTo>
                <a:lnTo>
                  <a:pt x="6230" y="447017"/>
                </a:lnTo>
                <a:lnTo>
                  <a:pt x="0" y="382527"/>
                </a:lnTo>
                <a:lnTo>
                  <a:pt x="1781" y="349640"/>
                </a:lnTo>
                <a:lnTo>
                  <a:pt x="15121" y="285628"/>
                </a:lnTo>
                <a:lnTo>
                  <a:pt x="40508" y="226243"/>
                </a:lnTo>
                <a:lnTo>
                  <a:pt x="76826" y="172198"/>
                </a:lnTo>
                <a:lnTo>
                  <a:pt x="122959" y="124207"/>
                </a:lnTo>
                <a:lnTo>
                  <a:pt x="177794" y="82982"/>
                </a:lnTo>
                <a:lnTo>
                  <a:pt x="240214" y="49235"/>
                </a:lnTo>
                <a:lnTo>
                  <a:pt x="309104" y="23681"/>
                </a:lnTo>
                <a:lnTo>
                  <a:pt x="383350" y="7031"/>
                </a:lnTo>
                <a:lnTo>
                  <a:pt x="422133" y="2269"/>
                </a:lnTo>
                <a:lnTo>
                  <a:pt x="461837" y="0"/>
                </a:lnTo>
                <a:lnTo>
                  <a:pt x="502322" y="313"/>
                </a:lnTo>
                <a:lnTo>
                  <a:pt x="543449" y="3299"/>
                </a:lnTo>
                <a:close/>
              </a:path>
            </a:pathLst>
          </a:custGeom>
          <a:ln w="28575">
            <a:solidFill>
              <a:srgbClr val="FFFFFF"/>
            </a:solidFill>
          </a:ln>
        </p:spPr>
        <p:txBody>
          <a:bodyPr wrap="square" lIns="0" tIns="0" rIns="0" bIns="0" rtlCol="0"/>
          <a:lstStyle/>
          <a:p>
            <a:endParaRPr/>
          </a:p>
        </p:txBody>
      </p:sp>
      <p:sp>
        <p:nvSpPr>
          <p:cNvPr id="132" name="object 132"/>
          <p:cNvSpPr/>
          <p:nvPr/>
        </p:nvSpPr>
        <p:spPr>
          <a:xfrm>
            <a:off x="7442581" y="5791912"/>
            <a:ext cx="156997" cy="124249"/>
          </a:xfrm>
          <a:prstGeom prst="rect">
            <a:avLst/>
          </a:prstGeom>
          <a:blipFill>
            <a:blip r:embed="rId6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3" name="object 133"/>
          <p:cNvSpPr txBox="1"/>
          <p:nvPr/>
        </p:nvSpPr>
        <p:spPr>
          <a:xfrm>
            <a:off x="4458652" y="5747297"/>
            <a:ext cx="1336040" cy="923330"/>
          </a:xfrm>
          <a:prstGeom prst="rect">
            <a:avLst/>
          </a:prstGeom>
        </p:spPr>
        <p:txBody>
          <a:bodyPr vert="horz" wrap="square" lIns="0" tIns="0" rIns="0" bIns="0" rtlCol="0">
            <a:spAutoFit/>
          </a:bodyPr>
          <a:lstStyle/>
          <a:p>
            <a:pPr marL="12700">
              <a:lnSpc>
                <a:spcPts val="7190"/>
              </a:lnSpc>
            </a:pPr>
            <a:r>
              <a:rPr sz="6000" b="1" dirty="0">
                <a:latin typeface="Century Gothic"/>
                <a:cs typeface="Century Gothic"/>
              </a:rPr>
              <a:t>LIFE</a:t>
            </a:r>
            <a:endParaRPr sz="6000" dirty="0">
              <a:latin typeface="Century Gothic"/>
              <a:cs typeface="Century Gothic"/>
            </a:endParaRPr>
          </a:p>
        </p:txBody>
      </p:sp>
      <p:sp>
        <p:nvSpPr>
          <p:cNvPr id="134" name="object 134"/>
          <p:cNvSpPr txBox="1"/>
          <p:nvPr/>
        </p:nvSpPr>
        <p:spPr>
          <a:xfrm>
            <a:off x="6252400" y="5747297"/>
            <a:ext cx="2128520" cy="923330"/>
          </a:xfrm>
          <a:prstGeom prst="rect">
            <a:avLst/>
          </a:prstGeom>
        </p:spPr>
        <p:txBody>
          <a:bodyPr vert="horz" wrap="square" lIns="0" tIns="0" rIns="0" bIns="0" rtlCol="0">
            <a:spAutoFit/>
          </a:bodyPr>
          <a:lstStyle/>
          <a:p>
            <a:pPr marL="12700">
              <a:lnSpc>
                <a:spcPts val="7190"/>
              </a:lnSpc>
            </a:pPr>
            <a:r>
              <a:rPr sz="6000" b="1" dirty="0">
                <a:latin typeface="Century Gothic"/>
                <a:cs typeface="Century Gothic"/>
              </a:rPr>
              <a:t>World</a:t>
            </a:r>
            <a:endParaRPr sz="6000" dirty="0">
              <a:latin typeface="Century Gothic"/>
              <a:cs typeface="Century Gothic"/>
            </a:endParaRPr>
          </a:p>
        </p:txBody>
      </p:sp>
      <p:sp>
        <p:nvSpPr>
          <p:cNvPr id="135" name="object 135"/>
          <p:cNvSpPr/>
          <p:nvPr/>
        </p:nvSpPr>
        <p:spPr>
          <a:xfrm>
            <a:off x="7368541" y="2724912"/>
            <a:ext cx="637031" cy="583679"/>
          </a:xfrm>
          <a:prstGeom prst="rect">
            <a:avLst/>
          </a:prstGeom>
          <a:blipFill>
            <a:blip r:embed="rId6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6" name="object 136"/>
          <p:cNvSpPr txBox="1"/>
          <p:nvPr/>
        </p:nvSpPr>
        <p:spPr>
          <a:xfrm>
            <a:off x="7397059" y="2980208"/>
            <a:ext cx="784225" cy="338554"/>
          </a:xfrm>
          <a:prstGeom prst="rect">
            <a:avLst/>
          </a:prstGeom>
        </p:spPr>
        <p:txBody>
          <a:bodyPr vert="horz" wrap="square" lIns="0" tIns="0" rIns="0" bIns="0" rtlCol="0">
            <a:spAutoFit/>
          </a:bodyPr>
          <a:lstStyle/>
          <a:p>
            <a:pPr marL="635" algn="ctr"/>
            <a:r>
              <a:rPr sz="1100" b="1" spc="-5" dirty="0">
                <a:latin typeface="微軟正黑體"/>
                <a:cs typeface="微軟正黑體"/>
              </a:rPr>
              <a:t>I</a:t>
            </a:r>
            <a:r>
              <a:rPr sz="1100" b="1" dirty="0">
                <a:latin typeface="微軟正黑體"/>
                <a:cs typeface="微軟正黑體"/>
              </a:rPr>
              <a:t>CT</a:t>
            </a:r>
            <a:endParaRPr sz="1100" dirty="0">
              <a:latin typeface="微軟正黑體"/>
              <a:cs typeface="微軟正黑體"/>
            </a:endParaRPr>
          </a:p>
          <a:p>
            <a:pPr algn="ctr">
              <a:lnSpc>
                <a:spcPct val="100000"/>
              </a:lnSpc>
            </a:pPr>
            <a:r>
              <a:rPr sz="1100" b="1" spc="5" dirty="0">
                <a:latin typeface="微軟正黑體"/>
                <a:cs typeface="微軟正黑體"/>
              </a:rPr>
              <a:t>app</a:t>
            </a:r>
            <a:r>
              <a:rPr sz="1100" b="1" spc="-5" dirty="0">
                <a:latin typeface="微軟正黑體"/>
                <a:cs typeface="微軟正黑體"/>
              </a:rPr>
              <a:t>li</a:t>
            </a:r>
            <a:r>
              <a:rPr sz="1100" b="1" spc="5" dirty="0">
                <a:latin typeface="微軟正黑體"/>
                <a:cs typeface="微軟正黑體"/>
              </a:rPr>
              <a:t>ca</a:t>
            </a:r>
            <a:r>
              <a:rPr sz="1100" b="1" spc="-10" dirty="0">
                <a:latin typeface="微軟正黑體"/>
                <a:cs typeface="微軟正黑體"/>
              </a:rPr>
              <a:t>t</a:t>
            </a:r>
            <a:r>
              <a:rPr sz="1100" b="1" spc="-5" dirty="0">
                <a:latin typeface="微軟正黑體"/>
                <a:cs typeface="微軟正黑體"/>
              </a:rPr>
              <a:t>io</a:t>
            </a:r>
            <a:r>
              <a:rPr sz="1100" b="1" dirty="0">
                <a:latin typeface="微軟正黑體"/>
                <a:cs typeface="微軟正黑體"/>
              </a:rPr>
              <a:t>n</a:t>
            </a:r>
            <a:endParaRPr sz="1100" dirty="0">
              <a:latin typeface="微軟正黑體"/>
              <a:cs typeface="微軟正黑體"/>
            </a:endParaRPr>
          </a:p>
        </p:txBody>
      </p:sp>
      <p:sp>
        <p:nvSpPr>
          <p:cNvPr id="137" name="object 137"/>
          <p:cNvSpPr txBox="1"/>
          <p:nvPr/>
        </p:nvSpPr>
        <p:spPr>
          <a:xfrm>
            <a:off x="8015001" y="3486653"/>
            <a:ext cx="2089150" cy="369332"/>
          </a:xfrm>
          <a:prstGeom prst="rect">
            <a:avLst/>
          </a:prstGeom>
        </p:spPr>
        <p:txBody>
          <a:bodyPr vert="horz" wrap="square" lIns="0" tIns="0" rIns="0" bIns="0" rtlCol="0">
            <a:spAutoFit/>
          </a:bodyPr>
          <a:lstStyle/>
          <a:p>
            <a:pPr marL="243840" marR="5080" indent="-231775"/>
            <a:r>
              <a:rPr sz="1200" b="1" dirty="0">
                <a:solidFill>
                  <a:srgbClr val="006600"/>
                </a:solidFill>
                <a:latin typeface="Century Gothic"/>
                <a:cs typeface="Century Gothic"/>
              </a:rPr>
              <a:t>Developing</a:t>
            </a:r>
            <a:r>
              <a:rPr sz="1200" b="1" spc="-25" dirty="0">
                <a:solidFill>
                  <a:srgbClr val="006600"/>
                </a:solidFill>
                <a:latin typeface="Century Gothic"/>
                <a:cs typeface="Century Gothic"/>
              </a:rPr>
              <a:t> </a:t>
            </a:r>
            <a:r>
              <a:rPr sz="1200" b="1" dirty="0">
                <a:solidFill>
                  <a:srgbClr val="006600"/>
                </a:solidFill>
                <a:latin typeface="Century Gothic"/>
                <a:cs typeface="Century Gothic"/>
              </a:rPr>
              <a:t>Comprehensive and holistic</a:t>
            </a:r>
            <a:r>
              <a:rPr sz="1200" b="1" spc="-15" dirty="0">
                <a:solidFill>
                  <a:srgbClr val="006600"/>
                </a:solidFill>
                <a:latin typeface="Century Gothic"/>
                <a:cs typeface="Century Gothic"/>
              </a:rPr>
              <a:t> </a:t>
            </a:r>
            <a:r>
              <a:rPr sz="1200" b="1" dirty="0">
                <a:solidFill>
                  <a:srgbClr val="006600"/>
                </a:solidFill>
                <a:latin typeface="Century Gothic"/>
                <a:cs typeface="Century Gothic"/>
              </a:rPr>
              <a:t>care</a:t>
            </a:r>
            <a:r>
              <a:rPr sz="1200" b="1" spc="-15" dirty="0">
                <a:solidFill>
                  <a:srgbClr val="006600"/>
                </a:solidFill>
                <a:latin typeface="Century Gothic"/>
                <a:cs typeface="Century Gothic"/>
              </a:rPr>
              <a:t> </a:t>
            </a:r>
            <a:r>
              <a:rPr sz="1200" b="1" dirty="0">
                <a:solidFill>
                  <a:srgbClr val="006600"/>
                </a:solidFill>
                <a:latin typeface="Century Gothic"/>
                <a:cs typeface="Century Gothic"/>
              </a:rPr>
              <a:t>plan</a:t>
            </a:r>
            <a:endParaRPr sz="1200" dirty="0">
              <a:latin typeface="Century Gothic"/>
              <a:cs typeface="Century Gothic"/>
            </a:endParaRPr>
          </a:p>
        </p:txBody>
      </p:sp>
    </p:spTree>
    <p:extLst>
      <p:ext uri="{BB962C8B-B14F-4D97-AF65-F5344CB8AC3E}">
        <p14:creationId xmlns:p14="http://schemas.microsoft.com/office/powerpoint/2010/main" val="7117949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投影片編號版面配置區 3"/>
          <p:cNvSpPr txBox="1">
            <a:spLocks noGrp="1"/>
          </p:cNvSpPr>
          <p:nvPr/>
        </p:nvSpPr>
        <p:spPr bwMode="auto">
          <a:xfrm>
            <a:off x="9047163" y="6356354"/>
            <a:ext cx="670719"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algn="r"/>
            <a:fld id="{B42736A8-E341-064B-9574-6A899905E722}" type="slidenum">
              <a:rPr kumimoji="0" lang="en-US" altLang="zh-TW" sz="1200">
                <a:solidFill>
                  <a:srgbClr val="715A51"/>
                </a:solidFill>
                <a:latin typeface="Arial" charset="0"/>
                <a:ea typeface="華康儷中黑" charset="0"/>
                <a:cs typeface="華康儷中黑" charset="0"/>
              </a:rPr>
              <a:pPr algn="r"/>
              <a:t>71</a:t>
            </a:fld>
            <a:endParaRPr kumimoji="0" lang="en-US" altLang="zh-TW" sz="1200">
              <a:solidFill>
                <a:srgbClr val="715A51"/>
              </a:solidFill>
              <a:latin typeface="Arial" charset="0"/>
              <a:ea typeface="華康儷中黑" charset="0"/>
              <a:cs typeface="華康儷中黑" charset="0"/>
            </a:endParaRPr>
          </a:p>
        </p:txBody>
      </p:sp>
      <p:pic>
        <p:nvPicPr>
          <p:cNvPr id="86021" name="Picture 5" descr="F:\2009醫文所評鑑\PPT\素材\國際化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0904" y="2096852"/>
            <a:ext cx="8048625"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群組 7"/>
          <p:cNvGrpSpPr>
            <a:grpSpLocks/>
          </p:cNvGrpSpPr>
          <p:nvPr/>
        </p:nvGrpSpPr>
        <p:grpSpPr bwMode="auto">
          <a:xfrm>
            <a:off x="3799487" y="1198775"/>
            <a:ext cx="3835673" cy="5446713"/>
            <a:chOff x="2143108" y="1195340"/>
            <a:chExt cx="4357718" cy="5305494"/>
          </a:xfrm>
        </p:grpSpPr>
        <p:pic>
          <p:nvPicPr>
            <p:cNvPr id="83973" name="Picture 13" descr="C:\Documents and Settings\SEA\桌面\北醫連結資源3.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3108" y="1357298"/>
              <a:ext cx="4357718" cy="5143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4" name="矩形 6"/>
            <p:cNvSpPr>
              <a:spLocks noChangeArrowheads="1"/>
            </p:cNvSpPr>
            <p:nvPr/>
          </p:nvSpPr>
          <p:spPr bwMode="auto">
            <a:xfrm>
              <a:off x="5143504" y="1195340"/>
              <a:ext cx="1152533" cy="210302"/>
            </a:xfrm>
            <a:prstGeom prst="rect">
              <a:avLst/>
            </a:prstGeom>
            <a:solidFill>
              <a:srgbClr val="FF0066"/>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anchor="ctr"/>
            <a:lstStyle/>
            <a:p>
              <a:pPr algn="ctr"/>
              <a:r>
                <a:rPr lang="zh-TW" altLang="en-US" sz="1000">
                  <a:solidFill>
                    <a:srgbClr val="FFFFFF"/>
                  </a:solidFill>
                </a:rPr>
                <a:t>台北醫學大學</a:t>
              </a:r>
            </a:p>
          </p:txBody>
        </p:sp>
      </p:grpSp>
      <p:sp>
        <p:nvSpPr>
          <p:cNvPr id="8" name="矩形 7"/>
          <p:cNvSpPr/>
          <p:nvPr/>
        </p:nvSpPr>
        <p:spPr bwMode="auto">
          <a:xfrm>
            <a:off x="5335853" y="1196975"/>
            <a:ext cx="762942" cy="2476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200" dirty="0"/>
              <a:t>台灣大學</a:t>
            </a:r>
          </a:p>
        </p:txBody>
      </p:sp>
      <p:sp>
        <p:nvSpPr>
          <p:cNvPr id="9" name="標題 6">
            <a:extLst>
              <a:ext uri="{FF2B5EF4-FFF2-40B4-BE49-F238E27FC236}">
                <a16:creationId xmlns:a16="http://schemas.microsoft.com/office/drawing/2014/main" id="{08D5C5F8-C033-7C4F-96C4-B47BDB917630}"/>
              </a:ext>
            </a:extLst>
          </p:cNvPr>
          <p:cNvSpPr txBox="1">
            <a:spLocks/>
          </p:cNvSpPr>
          <p:nvPr/>
        </p:nvSpPr>
        <p:spPr>
          <a:xfrm>
            <a:off x="1337337" y="2"/>
            <a:ext cx="9517192" cy="1056217"/>
          </a:xfrm>
          <a:prstGeom prst="rect">
            <a:avLst/>
          </a:prstGeom>
          <a:effectLst>
            <a:glow rad="101600">
              <a:schemeClr val="tx2">
                <a:lumMod val="75000"/>
                <a:alpha val="40000"/>
              </a:schemeClr>
            </a:glow>
            <a:reflection blurRad="6350" stA="52000" endA="300" endPos="35000" dir="5400000" sy="-100000" algn="bl" rotWithShape="0"/>
          </a:effectLst>
        </p:spPr>
        <p:txBody>
          <a:bodyPr vert="horz" lIns="91440" tIns="45720" rIns="91440" bIns="45720" rtlCol="0" anchor="b" anchorCtr="0">
            <a:noAutofit/>
          </a:bodyPr>
          <a:lstStyle>
            <a:lvl1pPr algn="ctr" defTabSz="914400" rtl="0" eaLnBrk="1" latinLnBrk="0" hangingPunct="1">
              <a:spcBef>
                <a:spcPct val="0"/>
              </a:spcBef>
              <a:buNone/>
              <a:defRPr sz="3600" b="1" kern="1200">
                <a:solidFill>
                  <a:srgbClr val="272D74"/>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kumimoji="0" lang="en-US" altLang="zh-TW" sz="4200">
                <a:solidFill>
                  <a:srgbClr val="C00000"/>
                </a:solidFill>
              </a:rPr>
              <a:t>Thank you for your attentions</a:t>
            </a:r>
            <a:endParaRPr kumimoji="0" lang="zh-TW" altLang="en-US" sz="4200" dirty="0">
              <a:solidFill>
                <a:srgbClr val="C00000"/>
              </a:solidFill>
            </a:endParaRPr>
          </a:p>
        </p:txBody>
      </p:sp>
    </p:spTree>
    <p:extLst>
      <p:ext uri="{BB962C8B-B14F-4D97-AF65-F5344CB8AC3E}">
        <p14:creationId xmlns:p14="http://schemas.microsoft.com/office/powerpoint/2010/main" val="3715681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strVal val="#ppt_w*0.70"/>
                                          </p:val>
                                        </p:tav>
                                        <p:tav tm="100000">
                                          <p:val>
                                            <p:strVal val="#ppt_w"/>
                                          </p:val>
                                        </p:tav>
                                      </p:tavLst>
                                    </p:anim>
                                    <p:anim calcmode="lin" valueType="num">
                                      <p:cBhvr>
                                        <p:cTn id="8" dur="500" fill="hold"/>
                                        <p:tgtEl>
                                          <p:spTgt spid="86021"/>
                                        </p:tgtEl>
                                        <p:attrNameLst>
                                          <p:attrName>ppt_h</p:attrName>
                                        </p:attrNameLst>
                                      </p:cBhvr>
                                      <p:tavLst>
                                        <p:tav tm="0">
                                          <p:val>
                                            <p:strVal val="#ppt_h"/>
                                          </p:val>
                                        </p:tav>
                                        <p:tav tm="100000">
                                          <p:val>
                                            <p:strVal val="#ppt_h"/>
                                          </p:val>
                                        </p:tav>
                                      </p:tavLst>
                                    </p:anim>
                                    <p:animEffect transition="in" filter="fade">
                                      <p:cBhvr>
                                        <p:cTn id="9" dur="500"/>
                                        <p:tgtEl>
                                          <p:spTgt spid="86021"/>
                                        </p:tgtEl>
                                      </p:cBhvr>
                                    </p:animEffect>
                                  </p:childTnLst>
                                </p:cTn>
                              </p:par>
                            </p:childTnLst>
                          </p:cTn>
                        </p:par>
                        <p:par>
                          <p:cTn id="10" fill="hold" nodeType="afterGroup">
                            <p:stCondLst>
                              <p:cond delay="500"/>
                            </p:stCondLst>
                            <p:childTnLst>
                              <p:par>
                                <p:cTn id="11" presetID="23" presetClass="exit" presetSubtype="32" fill="hold" nodeType="afterEffect">
                                  <p:stCondLst>
                                    <p:cond delay="0"/>
                                  </p:stCondLst>
                                  <p:childTnLst>
                                    <p:anim calcmode="lin" valueType="num">
                                      <p:cBhvr>
                                        <p:cTn id="12" dur="500"/>
                                        <p:tgtEl>
                                          <p:spTgt spid="2"/>
                                        </p:tgtEl>
                                        <p:attrNameLst>
                                          <p:attrName>ppt_w</p:attrName>
                                        </p:attrNameLst>
                                      </p:cBhvr>
                                      <p:tavLst>
                                        <p:tav tm="0">
                                          <p:val>
                                            <p:strVal val="ppt_w"/>
                                          </p:val>
                                        </p:tav>
                                        <p:tav tm="100000">
                                          <p:val>
                                            <p:fltVal val="0"/>
                                          </p:val>
                                        </p:tav>
                                      </p:tavLst>
                                    </p:anim>
                                    <p:anim calcmode="lin" valueType="num">
                                      <p:cBhvr>
                                        <p:cTn id="13" dur="500"/>
                                        <p:tgtEl>
                                          <p:spTgt spid="2"/>
                                        </p:tgtEl>
                                        <p:attrNameLst>
                                          <p:attrName>ppt_h</p:attrName>
                                        </p:attrNameLst>
                                      </p:cBhvr>
                                      <p:tavLst>
                                        <p:tav tm="0">
                                          <p:val>
                                            <p:strVal val="ppt_h"/>
                                          </p:val>
                                        </p:tav>
                                        <p:tav tm="100000">
                                          <p:val>
                                            <p:fltVal val="0"/>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570250" y="496952"/>
            <a:ext cx="2758820" cy="682889"/>
          </a:xfrm>
        </p:spPr>
        <p:txBody>
          <a:bodyPr>
            <a:normAutofit/>
          </a:bodyPr>
          <a:lstStyle/>
          <a:p>
            <a:pPr algn="ctr"/>
            <a:r>
              <a:rPr kumimoji="1" lang="zh-TW" altLang="en-US" sz="3600" b="1" dirty="0">
                <a:solidFill>
                  <a:srgbClr val="3D4D7B"/>
                </a:solidFill>
                <a:latin typeface="微軟正黑體" panose="020B0604030504040204" pitchFamily="34" charset="-120"/>
                <a:ea typeface="微軟正黑體" panose="020B0604030504040204" pitchFamily="34" charset="-120"/>
              </a:rPr>
              <a:t>願景目標</a:t>
            </a:r>
          </a:p>
        </p:txBody>
      </p:sp>
      <p:sp>
        <p:nvSpPr>
          <p:cNvPr id="5" name="子標題 4"/>
          <p:cNvSpPr>
            <a:spLocks noGrp="1"/>
          </p:cNvSpPr>
          <p:nvPr>
            <p:ph type="subTitle" idx="1"/>
          </p:nvPr>
        </p:nvSpPr>
        <p:spPr>
          <a:xfrm>
            <a:off x="-63795" y="5882882"/>
            <a:ext cx="11936924" cy="1081308"/>
          </a:xfrm>
        </p:spPr>
        <p:txBody>
          <a:bodyPr>
            <a:normAutofit/>
          </a:bodyPr>
          <a:lstStyle/>
          <a:p>
            <a:r>
              <a:rPr lang="zh-TW" altLang="zh-TW" sz="2400" dirty="0"/>
              <a:t>以營造在地老化的社區支援網絡做為一個共同研發產業模式的嘗試、以社區導向的概念來為社會服務，促成以人民和社區為主體的學術、企業、與政府的夥伴關係。 </a:t>
            </a:r>
            <a:endParaRPr kumimoji="1" lang="zh-TW" altLang="en-US" sz="2400" dirty="0"/>
          </a:p>
        </p:txBody>
      </p:sp>
      <p:pic>
        <p:nvPicPr>
          <p:cNvPr id="2" name="圖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360" y="1844823"/>
            <a:ext cx="4530235" cy="3352631"/>
          </a:xfrm>
          <a:prstGeom prst="rect">
            <a:avLst/>
          </a:prstGeom>
        </p:spPr>
      </p:pic>
      <p:pic>
        <p:nvPicPr>
          <p:cNvPr id="3" name="圖片 2"/>
          <p:cNvPicPr>
            <a:picLocks noChangeAspect="1"/>
          </p:cNvPicPr>
          <p:nvPr/>
        </p:nvPicPr>
        <p:blipFill>
          <a:blip r:embed="rId3"/>
          <a:stretch>
            <a:fillRect/>
          </a:stretch>
        </p:blipFill>
        <p:spPr>
          <a:xfrm>
            <a:off x="3588987" y="298919"/>
            <a:ext cx="4368581" cy="3207698"/>
          </a:xfrm>
          <a:prstGeom prst="rect">
            <a:avLst/>
          </a:prstGeom>
        </p:spPr>
      </p:pic>
      <p:pic>
        <p:nvPicPr>
          <p:cNvPr id="6" name="圖片 5"/>
          <p:cNvPicPr>
            <a:picLocks noChangeAspect="1"/>
          </p:cNvPicPr>
          <p:nvPr/>
        </p:nvPicPr>
        <p:blipFill>
          <a:blip r:embed="rId4"/>
          <a:stretch>
            <a:fillRect/>
          </a:stretch>
        </p:blipFill>
        <p:spPr>
          <a:xfrm>
            <a:off x="3510757" y="2636912"/>
            <a:ext cx="4456771" cy="3002790"/>
          </a:xfrm>
          <a:prstGeom prst="rect">
            <a:avLst/>
          </a:prstGeom>
        </p:spPr>
      </p:pic>
      <p:pic>
        <p:nvPicPr>
          <p:cNvPr id="7" name="圖片 6"/>
          <p:cNvPicPr>
            <a:picLocks noChangeAspect="1"/>
          </p:cNvPicPr>
          <p:nvPr/>
        </p:nvPicPr>
        <p:blipFill>
          <a:blip r:embed="rId5"/>
          <a:stretch>
            <a:fillRect/>
          </a:stretch>
        </p:blipFill>
        <p:spPr>
          <a:xfrm>
            <a:off x="6611411" y="260647"/>
            <a:ext cx="5002617" cy="3352631"/>
          </a:xfrm>
          <a:prstGeom prst="rect">
            <a:avLst/>
          </a:prstGeom>
        </p:spPr>
      </p:pic>
      <p:pic>
        <p:nvPicPr>
          <p:cNvPr id="8" name="圖片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83243" y="2708919"/>
            <a:ext cx="4470175" cy="2880321"/>
          </a:xfrm>
          <a:prstGeom prst="rect">
            <a:avLst/>
          </a:prstGeom>
        </p:spPr>
      </p:pic>
    </p:spTree>
    <p:extLst>
      <p:ext uri="{BB962C8B-B14F-4D97-AF65-F5344CB8AC3E}">
        <p14:creationId xmlns:p14="http://schemas.microsoft.com/office/powerpoint/2010/main" val="2648933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剪去單一角落矩形 17"/>
          <p:cNvSpPr/>
          <p:nvPr/>
        </p:nvSpPr>
        <p:spPr>
          <a:xfrm>
            <a:off x="1262357" y="588167"/>
            <a:ext cx="2765667" cy="345186"/>
          </a:xfrm>
          <a:prstGeom prst="snip1Rect">
            <a:avLst/>
          </a:prstGeom>
          <a:solidFill>
            <a:srgbClr val="4B9EC6"/>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9" name="剪去單一角落矩形 18"/>
          <p:cNvSpPr/>
          <p:nvPr/>
        </p:nvSpPr>
        <p:spPr>
          <a:xfrm>
            <a:off x="4022607" y="578483"/>
            <a:ext cx="4294024" cy="345186"/>
          </a:xfrm>
          <a:prstGeom prst="snip1Rect">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1" name="剪去單一角落矩形 20"/>
          <p:cNvSpPr/>
          <p:nvPr/>
        </p:nvSpPr>
        <p:spPr>
          <a:xfrm>
            <a:off x="8328341" y="567850"/>
            <a:ext cx="2603214" cy="345186"/>
          </a:xfrm>
          <a:prstGeom prst="snip1Rect">
            <a:avLst/>
          </a:prstGeom>
          <a:solidFill>
            <a:srgbClr val="4B9EC6"/>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0" name="剪去單一角落矩形 19"/>
          <p:cNvSpPr/>
          <p:nvPr/>
        </p:nvSpPr>
        <p:spPr>
          <a:xfrm>
            <a:off x="4034317" y="3632582"/>
            <a:ext cx="5061890" cy="345186"/>
          </a:xfrm>
          <a:prstGeom prst="snip1Rect">
            <a:avLst/>
          </a:prstGeom>
          <a:solidFill>
            <a:schemeClr val="accent2"/>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3" name="內容版面配置區 2"/>
          <p:cNvSpPr>
            <a:spLocks noGrp="1"/>
          </p:cNvSpPr>
          <p:nvPr>
            <p:ph type="subTitle" idx="1"/>
          </p:nvPr>
        </p:nvSpPr>
        <p:spPr/>
        <p:txBody>
          <a:bodyPr>
            <a:normAutofit/>
          </a:bodyPr>
          <a:lstStyle/>
          <a:p>
            <a:r>
              <a:rPr lang="zh-TW" altLang="en-US" sz="2000" dirty="0">
                <a:solidFill>
                  <a:schemeClr val="bg1"/>
                </a:solidFill>
              </a:rPr>
              <a:t>社區里民活動中心</a:t>
            </a:r>
            <a:endParaRPr lang="en-US" altLang="zh-TW" sz="2000" dirty="0">
              <a:solidFill>
                <a:schemeClr val="bg1"/>
              </a:solidFill>
            </a:endParaRPr>
          </a:p>
          <a:p>
            <a:pPr lvl="0"/>
            <a:endParaRPr lang="en-US" altLang="zh-TW" sz="2000" dirty="0">
              <a:solidFill>
                <a:schemeClr val="bg1"/>
              </a:solidFill>
            </a:endParaRPr>
          </a:p>
          <a:p>
            <a:pPr lvl="0"/>
            <a:endParaRPr lang="en-US" altLang="zh-TW" sz="2000" dirty="0">
              <a:solidFill>
                <a:schemeClr val="bg1"/>
              </a:solidFill>
            </a:endParaRPr>
          </a:p>
          <a:p>
            <a:endParaRPr lang="zh-TW" altLang="en-US" sz="2000" dirty="0">
              <a:solidFill>
                <a:schemeClr val="bg1"/>
              </a:solidFill>
            </a:endParaRPr>
          </a:p>
        </p:txBody>
      </p:sp>
      <p:sp>
        <p:nvSpPr>
          <p:cNvPr id="12" name="投影片編號版面配置區 11"/>
          <p:cNvSpPr>
            <a:spLocks noGrp="1"/>
          </p:cNvSpPr>
          <p:nvPr>
            <p:ph type="sldNum" sz="quarter" idx="12"/>
          </p:nvPr>
        </p:nvSpPr>
        <p:spPr/>
        <p:txBody>
          <a:bodyPr/>
          <a:lstStyle/>
          <a:p>
            <a:pPr marL="110489">
              <a:lnSpc>
                <a:spcPts val="1310"/>
              </a:lnSpc>
            </a:pPr>
            <a:fld id="{81D60167-4931-47E6-BA6A-407CBD079E47}" type="slidenum">
              <a:rPr lang="en-US" altLang="zh-TW" spc="-5"/>
              <a:pPr marL="110489">
                <a:lnSpc>
                  <a:spcPts val="1310"/>
                </a:lnSpc>
              </a:pPr>
              <a:t>9</a:t>
            </a:fld>
            <a:endParaRPr lang="en-US" altLang="zh-TW" spc="-5" dirty="0"/>
          </a:p>
        </p:txBody>
      </p:sp>
      <p:pic>
        <p:nvPicPr>
          <p:cNvPr id="8" name="圖片 7"/>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262357" y="940197"/>
            <a:ext cx="2765667" cy="5010509"/>
          </a:xfrm>
          <a:prstGeom prst="rect">
            <a:avLst/>
          </a:prstGeom>
        </p:spPr>
      </p:pic>
      <p:pic>
        <p:nvPicPr>
          <p:cNvPr id="2" name="圖片 1"/>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4036889" y="913036"/>
            <a:ext cx="1816052" cy="2690938"/>
          </a:xfrm>
          <a:prstGeom prst="rect">
            <a:avLst/>
          </a:prstGeom>
        </p:spPr>
      </p:pic>
      <p:pic>
        <p:nvPicPr>
          <p:cNvPr id="4" name="圖片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328341" y="906196"/>
            <a:ext cx="2603214" cy="1948989"/>
          </a:xfrm>
          <a:prstGeom prst="rect">
            <a:avLst/>
          </a:prstGeom>
        </p:spPr>
      </p:pic>
      <p:pic>
        <p:nvPicPr>
          <p:cNvPr id="5" name="圖片 4"/>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5854844" y="918382"/>
            <a:ext cx="2461787" cy="1876541"/>
          </a:xfrm>
          <a:prstGeom prst="rect">
            <a:avLst/>
          </a:prstGeom>
        </p:spPr>
      </p:pic>
      <p:pic>
        <p:nvPicPr>
          <p:cNvPr id="6" name="圖片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64652" y="3981478"/>
            <a:ext cx="3231556" cy="2238131"/>
          </a:xfrm>
          <a:prstGeom prst="rect">
            <a:avLst/>
          </a:prstGeom>
        </p:spPr>
      </p:pic>
      <p:pic>
        <p:nvPicPr>
          <p:cNvPr id="7" name="圖片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48454" y="3981478"/>
            <a:ext cx="1816199" cy="2234423"/>
          </a:xfrm>
          <a:prstGeom prst="rect">
            <a:avLst/>
          </a:prstGeom>
        </p:spPr>
      </p:pic>
      <p:sp>
        <p:nvSpPr>
          <p:cNvPr id="14" name="內容版面配置區 2"/>
          <p:cNvSpPr txBox="1">
            <a:spLocks/>
          </p:cNvSpPr>
          <p:nvPr/>
        </p:nvSpPr>
        <p:spPr>
          <a:xfrm>
            <a:off x="4944917" y="561008"/>
            <a:ext cx="2569507" cy="690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000" dirty="0">
                <a:solidFill>
                  <a:schemeClr val="bg1"/>
                </a:solidFill>
              </a:rPr>
              <a:t>7-11</a:t>
            </a:r>
            <a:r>
              <a:rPr lang="zh-TW" altLang="en-US" sz="2000" dirty="0">
                <a:solidFill>
                  <a:schemeClr val="bg1"/>
                </a:solidFill>
              </a:rPr>
              <a:t>門市</a:t>
            </a:r>
            <a:endParaRPr lang="en-US" altLang="zh-TW" sz="2000" dirty="0">
              <a:solidFill>
                <a:schemeClr val="bg1"/>
              </a:solidFill>
            </a:endParaRPr>
          </a:p>
          <a:p>
            <a:endParaRPr lang="en-US" altLang="zh-TW" sz="2000" dirty="0"/>
          </a:p>
          <a:p>
            <a:endParaRPr lang="en-US" altLang="zh-TW" sz="2000" dirty="0"/>
          </a:p>
          <a:p>
            <a:pPr marL="0" indent="0">
              <a:buNone/>
            </a:pPr>
            <a:endParaRPr lang="zh-TW" altLang="en-US" sz="2000" dirty="0"/>
          </a:p>
        </p:txBody>
      </p:sp>
      <p:sp>
        <p:nvSpPr>
          <p:cNvPr id="15" name="內容版面配置區 2"/>
          <p:cNvSpPr txBox="1">
            <a:spLocks/>
          </p:cNvSpPr>
          <p:nvPr/>
        </p:nvSpPr>
        <p:spPr>
          <a:xfrm>
            <a:off x="5240630" y="3623529"/>
            <a:ext cx="3563591" cy="690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2000" dirty="0">
                <a:solidFill>
                  <a:schemeClr val="bg1"/>
                </a:solidFill>
              </a:rPr>
              <a:t>大遠百</a:t>
            </a:r>
            <a:r>
              <a:rPr lang="en-US" altLang="zh-TW" sz="2000" dirty="0">
                <a:solidFill>
                  <a:schemeClr val="bg1"/>
                </a:solidFill>
              </a:rPr>
              <a:t>VIP</a:t>
            </a:r>
            <a:r>
              <a:rPr lang="zh-TW" altLang="en-US" sz="2000" dirty="0">
                <a:solidFill>
                  <a:schemeClr val="bg1"/>
                </a:solidFill>
              </a:rPr>
              <a:t>室、運動用品</a:t>
            </a:r>
            <a:endParaRPr lang="en-US" altLang="zh-TW" sz="2000" dirty="0">
              <a:solidFill>
                <a:schemeClr val="bg1"/>
              </a:solidFill>
            </a:endParaRPr>
          </a:p>
          <a:p>
            <a:endParaRPr lang="en-US" altLang="zh-TW" sz="2000" dirty="0"/>
          </a:p>
          <a:p>
            <a:pPr marL="0" indent="0">
              <a:buNone/>
            </a:pPr>
            <a:endParaRPr lang="zh-TW" altLang="en-US" sz="2000" dirty="0"/>
          </a:p>
        </p:txBody>
      </p:sp>
      <p:sp>
        <p:nvSpPr>
          <p:cNvPr id="17" name="內容版面配置區 2"/>
          <p:cNvSpPr txBox="1">
            <a:spLocks/>
          </p:cNvSpPr>
          <p:nvPr/>
        </p:nvSpPr>
        <p:spPr>
          <a:xfrm>
            <a:off x="8479494" y="561008"/>
            <a:ext cx="2569507" cy="435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2000" dirty="0">
                <a:solidFill>
                  <a:schemeClr val="bg1"/>
                </a:solidFill>
              </a:rPr>
              <a:t>大型國民運動中心</a:t>
            </a:r>
            <a:endParaRPr lang="en-US" altLang="zh-TW" sz="2000" dirty="0">
              <a:solidFill>
                <a:schemeClr val="bg1"/>
              </a:solidFill>
            </a:endParaRPr>
          </a:p>
          <a:p>
            <a:pPr marL="0" indent="0">
              <a:buNone/>
            </a:pPr>
            <a:endParaRPr lang="zh-TW" altLang="en-US" sz="2000" dirty="0"/>
          </a:p>
        </p:txBody>
      </p:sp>
      <p:pic>
        <p:nvPicPr>
          <p:cNvPr id="22" name="圖片 21"/>
          <p:cNvPicPr>
            <a:picLocks noChangeAspect="1"/>
          </p:cNvPicPr>
          <p:nvPr/>
        </p:nvPicPr>
        <p:blipFill rotWithShape="1">
          <a:blip r:embed="rId11" cstate="email">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rcRect/>
          <a:stretch/>
        </p:blipFill>
        <p:spPr>
          <a:xfrm>
            <a:off x="9059807" y="2902104"/>
            <a:ext cx="1883458" cy="3313797"/>
          </a:xfrm>
          <a:prstGeom prst="rect">
            <a:avLst/>
          </a:prstGeom>
        </p:spPr>
      </p:pic>
      <p:pic>
        <p:nvPicPr>
          <p:cNvPr id="23" name="圖片 2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34891" y="2414188"/>
            <a:ext cx="3213207" cy="1204090"/>
          </a:xfrm>
          <a:prstGeom prst="rect">
            <a:avLst/>
          </a:prstGeom>
        </p:spPr>
      </p:pic>
    </p:spTree>
    <p:extLst>
      <p:ext uri="{BB962C8B-B14F-4D97-AF65-F5344CB8AC3E}">
        <p14:creationId xmlns:p14="http://schemas.microsoft.com/office/powerpoint/2010/main" val="34873415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微風">
  <a:themeElements>
    <a:clrScheme name="微風">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微風">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微風">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攸關新冠肺炎疫情的防疫倫理反思--Part 2 - 臨床倫理和公民道德DJ2" id="{64EC64A8-090C-484B-A51D-A41AE786139C}" vid="{356221AC-C879-024D-BE09-DD9CF8C8949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微風</Template>
  <TotalTime>1424</TotalTime>
  <Words>4260</Words>
  <Application>Microsoft Office PowerPoint</Application>
  <PresentationFormat>寬螢幕</PresentationFormat>
  <Paragraphs>491</Paragraphs>
  <Slides>71</Slides>
  <Notes>6</Notes>
  <HiddenSlides>0</HiddenSlides>
  <MMClips>0</MMClips>
  <ScaleCrop>false</ScaleCrop>
  <HeadingPairs>
    <vt:vector size="8" baseType="variant">
      <vt:variant>
        <vt:lpstr>使用字型</vt:lpstr>
      </vt:variant>
      <vt:variant>
        <vt:i4>26</vt:i4>
      </vt:variant>
      <vt:variant>
        <vt:lpstr>佈景主題</vt:lpstr>
      </vt:variant>
      <vt:variant>
        <vt:i4>1</vt:i4>
      </vt:variant>
      <vt:variant>
        <vt:lpstr>內嵌 OLE 伺服程式</vt:lpstr>
      </vt:variant>
      <vt:variant>
        <vt:i4>2</vt:i4>
      </vt:variant>
      <vt:variant>
        <vt:lpstr>投影片標題</vt:lpstr>
      </vt:variant>
      <vt:variant>
        <vt:i4>71</vt:i4>
      </vt:variant>
    </vt:vector>
  </HeadingPairs>
  <TitlesOfParts>
    <vt:vector size="100" baseType="lpstr">
      <vt:lpstr>Adobe 繁黑體 Std B</vt:lpstr>
      <vt:lpstr>BiauKai</vt:lpstr>
      <vt:lpstr>Bodoni SvtyTwo ITC TT-Book</vt:lpstr>
      <vt:lpstr>Heiti TC Medium</vt:lpstr>
      <vt:lpstr>Lantinghei TC Heavy</vt:lpstr>
      <vt:lpstr>Meiryo UI</vt:lpstr>
      <vt:lpstr>ＭＳ Ｐゴシック</vt:lpstr>
      <vt:lpstr>ＭＳ Ｐゴシック</vt:lpstr>
      <vt:lpstr>Palatino</vt:lpstr>
      <vt:lpstr>Yuanti SC</vt:lpstr>
      <vt:lpstr>Yuanti TC</vt:lpstr>
      <vt:lpstr>Zapf Dingbats</vt:lpstr>
      <vt:lpstr>華康儷中黑</vt:lpstr>
      <vt:lpstr>Microsoft JhengHei</vt:lpstr>
      <vt:lpstr>Microsoft JhengHei</vt:lpstr>
      <vt:lpstr>PMingLiU</vt:lpstr>
      <vt:lpstr>PMingLiU</vt:lpstr>
      <vt:lpstr>標楷體</vt:lpstr>
      <vt:lpstr>Arial</vt:lpstr>
      <vt:lpstr>Calibri</vt:lpstr>
      <vt:lpstr>Century Gothic</vt:lpstr>
      <vt:lpstr>Comic Sans MS</vt:lpstr>
      <vt:lpstr>News Gothic MT</vt:lpstr>
      <vt:lpstr>Times New Roman</vt:lpstr>
      <vt:lpstr>Wingdings</vt:lpstr>
      <vt:lpstr>Wingdings 2</vt:lpstr>
      <vt:lpstr>微風</vt:lpstr>
      <vt:lpstr>Image 文件</vt:lpstr>
      <vt:lpstr>點陣圖影像</vt:lpstr>
      <vt:lpstr>PowerPoint 簡報</vt:lpstr>
      <vt:lpstr>一、計畫背景</vt:lpstr>
      <vt:lpstr>PowerPoint 簡報</vt:lpstr>
      <vt:lpstr>PowerPoint 簡報</vt:lpstr>
      <vt:lpstr>為什麼我們要回到根本的問題</vt:lpstr>
      <vt:lpstr>概念緣起：</vt:lpstr>
      <vt:lpstr>PowerPoint 簡報</vt:lpstr>
      <vt:lpstr>願景目標</vt:lpstr>
      <vt:lpstr>PowerPoint 簡報</vt:lpstr>
      <vt:lpstr>PowerPoint 簡報</vt:lpstr>
      <vt:lpstr>欲解決之問題與分析</vt:lpstr>
      <vt:lpstr>PowerPoint 簡報</vt:lpstr>
      <vt:lpstr>導入花蓮慈濟醫院 &amp; 高雄市立凱旋醫院之核心競爭力進入屏基</vt:lpstr>
      <vt:lpstr>帶動屏東醫療數位轉型輸出國際</vt:lpstr>
      <vt:lpstr>帶動由下而上的智慧社區健康營造量能</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完整二代智慧醫院規劃的藍圖</vt:lpstr>
      <vt:lpstr>連結長照的醫療體系病患固著化全照護攻略 </vt:lpstr>
      <vt:lpstr>2. 帶動數位轉型的醫院樞紐地位營造(一)</vt:lpstr>
      <vt:lpstr>2. 帶動數位轉型的醫院樞紐地位營造(二)</vt:lpstr>
      <vt:lpstr>PowerPoint 簡報</vt:lpstr>
      <vt:lpstr>PowerPoint 簡報</vt:lpstr>
      <vt:lpstr>PowerPoint 簡報</vt:lpstr>
      <vt:lpstr>PowerPoint 簡報</vt:lpstr>
      <vt:lpstr>PowerPoint 簡報</vt:lpstr>
      <vt:lpstr>健康智能科技導入社區</vt:lpstr>
      <vt:lpstr>PowerPoint 簡報</vt:lpstr>
      <vt:lpstr>PowerPoint 簡報</vt:lpstr>
      <vt:lpstr>PowerPoint 簡報</vt:lpstr>
      <vt:lpstr>PowerPoint 簡報</vt:lpstr>
      <vt:lpstr>PowerPoint 簡報</vt:lpstr>
      <vt:lpstr>屏基遠距醫療照護的服務場景</vt:lpstr>
      <vt:lpstr>PowerPoint 簡報</vt:lpstr>
      <vt:lpstr>PowerPoint 簡報</vt:lpstr>
      <vt:lpstr>PowerPoint 簡報</vt:lpstr>
      <vt:lpstr>PowerPoint 簡報</vt:lpstr>
      <vt:lpstr>PowerPoint 簡報</vt:lpstr>
      <vt:lpstr>PowerPoint 簡報</vt:lpstr>
      <vt:lpstr>1. 社區導向二代智慧醫院雲端方案</vt:lpstr>
      <vt:lpstr>PowerPoint 簡報</vt:lpstr>
      <vt:lpstr>PowerPoint 簡報</vt:lpstr>
      <vt:lpstr>PowerPoint 簡報</vt:lpstr>
      <vt:lpstr>PowerPoint 簡報</vt:lpstr>
      <vt:lpstr>PowerPoint 簡報</vt:lpstr>
      <vt:lpstr>四、國內商業效益</vt:lpstr>
      <vt:lpstr>PowerPoint 簡報</vt:lpstr>
      <vt:lpstr>PowerPoint 簡報</vt:lpstr>
      <vt:lpstr>普惠價值的延伸</vt:lpstr>
      <vt:lpstr>PowerPoint 簡報</vt:lpstr>
      <vt:lpstr>PowerPoint 簡報</vt:lpstr>
      <vt:lpstr>PowerPoint 簡報</vt:lpstr>
      <vt:lpstr>PowerPoint 簡報</vt:lpstr>
      <vt:lpstr>PowerPoint 簡報</vt:lpstr>
      <vt:lpstr>以台灣經驗共創亞洲價值 臨床導向合作研究新契機</vt:lpstr>
      <vt:lpstr>精準醫學藥物研發平台附加項目與癌症中心的延伸</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Microsoft Office User</dc:creator>
  <cp:lastModifiedBy>Owner</cp:lastModifiedBy>
  <cp:revision>187</cp:revision>
  <dcterms:created xsi:type="dcterms:W3CDTF">2020-05-31T11:00:07Z</dcterms:created>
  <dcterms:modified xsi:type="dcterms:W3CDTF">2022-05-25T06:33:15Z</dcterms:modified>
</cp:coreProperties>
</file>